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87" r:id="rId6"/>
    <p:sldMasterId id="2147483713" r:id="rId7"/>
    <p:sldMasterId id="2147483732" r:id="rId8"/>
    <p:sldMasterId id="2147483744" r:id="rId9"/>
    <p:sldMasterId id="2147483756" r:id="rId10"/>
    <p:sldMasterId id="2147483768" r:id="rId11"/>
  </p:sldMasterIdLst>
  <p:notesMasterIdLst>
    <p:notesMasterId r:id="rId89"/>
  </p:notesMasterIdLst>
  <p:sldIdLst>
    <p:sldId id="307" r:id="rId12"/>
    <p:sldId id="303" r:id="rId13"/>
    <p:sldId id="304" r:id="rId14"/>
    <p:sldId id="305" r:id="rId15"/>
    <p:sldId id="306" r:id="rId16"/>
    <p:sldId id="308" r:id="rId17"/>
    <p:sldId id="309" r:id="rId18"/>
    <p:sldId id="310" r:id="rId19"/>
    <p:sldId id="311" r:id="rId20"/>
    <p:sldId id="312" r:id="rId21"/>
    <p:sldId id="346" r:id="rId22"/>
    <p:sldId id="347" r:id="rId23"/>
    <p:sldId id="348" r:id="rId24"/>
    <p:sldId id="349" r:id="rId25"/>
    <p:sldId id="350"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02" r:id="rId43"/>
    <p:sldId id="295" r:id="rId44"/>
    <p:sldId id="296" r:id="rId45"/>
    <p:sldId id="297" r:id="rId46"/>
    <p:sldId id="298" r:id="rId47"/>
    <p:sldId id="299" r:id="rId48"/>
    <p:sldId id="300" r:id="rId49"/>
    <p:sldId id="301" r:id="rId50"/>
    <p:sldId id="332" r:id="rId51"/>
    <p:sldId id="333" r:id="rId52"/>
    <p:sldId id="334" r:id="rId53"/>
    <p:sldId id="335" r:id="rId54"/>
    <p:sldId id="336" r:id="rId55"/>
    <p:sldId id="337" r:id="rId56"/>
    <p:sldId id="277" r:id="rId57"/>
    <p:sldId id="267" r:id="rId58"/>
    <p:sldId id="271" r:id="rId59"/>
    <p:sldId id="272" r:id="rId60"/>
    <p:sldId id="273" r:id="rId61"/>
    <p:sldId id="274" r:id="rId62"/>
    <p:sldId id="275" r:id="rId63"/>
    <p:sldId id="276" r:id="rId64"/>
    <p:sldId id="282" r:id="rId65"/>
    <p:sldId id="278" r:id="rId66"/>
    <p:sldId id="279" r:id="rId67"/>
    <p:sldId id="280" r:id="rId68"/>
    <p:sldId id="281" r:id="rId69"/>
    <p:sldId id="283" r:id="rId70"/>
    <p:sldId id="284" r:id="rId71"/>
    <p:sldId id="285" r:id="rId72"/>
    <p:sldId id="286" r:id="rId73"/>
    <p:sldId id="287" r:id="rId74"/>
    <p:sldId id="288" r:id="rId75"/>
    <p:sldId id="313" r:id="rId76"/>
    <p:sldId id="314" r:id="rId77"/>
    <p:sldId id="315" r:id="rId78"/>
    <p:sldId id="338" r:id="rId79"/>
    <p:sldId id="339" r:id="rId80"/>
    <p:sldId id="340" r:id="rId81"/>
    <p:sldId id="341" r:id="rId82"/>
    <p:sldId id="256" r:id="rId83"/>
    <p:sldId id="262" r:id="rId84"/>
    <p:sldId id="265" r:id="rId85"/>
    <p:sldId id="259" r:id="rId86"/>
    <p:sldId id="264" r:id="rId87"/>
    <p:sldId id="261" r:id="rId8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70758ACD-2B1B-492B-82DA-0CD65B789421}">
          <p14:sldIdLst>
            <p14:sldId id="307"/>
            <p14:sldId id="303"/>
            <p14:sldId id="304"/>
            <p14:sldId id="305"/>
            <p14:sldId id="306"/>
            <p14:sldId id="308"/>
            <p14:sldId id="309"/>
            <p14:sldId id="310"/>
            <p14:sldId id="311"/>
            <p14:sldId id="312"/>
            <p14:sldId id="346"/>
            <p14:sldId id="347"/>
            <p14:sldId id="348"/>
            <p14:sldId id="349"/>
            <p14:sldId id="350"/>
            <p14:sldId id="316"/>
            <p14:sldId id="317"/>
            <p14:sldId id="318"/>
            <p14:sldId id="319"/>
            <p14:sldId id="320"/>
            <p14:sldId id="321"/>
            <p14:sldId id="322"/>
            <p14:sldId id="323"/>
            <p14:sldId id="324"/>
            <p14:sldId id="325"/>
            <p14:sldId id="326"/>
            <p14:sldId id="327"/>
            <p14:sldId id="328"/>
            <p14:sldId id="329"/>
            <p14:sldId id="330"/>
            <p14:sldId id="331"/>
            <p14:sldId id="302"/>
            <p14:sldId id="295"/>
            <p14:sldId id="296"/>
            <p14:sldId id="297"/>
            <p14:sldId id="298"/>
            <p14:sldId id="299"/>
            <p14:sldId id="300"/>
            <p14:sldId id="301"/>
            <p14:sldId id="332"/>
            <p14:sldId id="333"/>
            <p14:sldId id="334"/>
            <p14:sldId id="335"/>
            <p14:sldId id="336"/>
            <p14:sldId id="337"/>
            <p14:sldId id="277"/>
            <p14:sldId id="267"/>
            <p14:sldId id="271"/>
            <p14:sldId id="272"/>
            <p14:sldId id="273"/>
            <p14:sldId id="274"/>
            <p14:sldId id="275"/>
            <p14:sldId id="276"/>
            <p14:sldId id="282"/>
            <p14:sldId id="278"/>
            <p14:sldId id="279"/>
            <p14:sldId id="280"/>
            <p14:sldId id="281"/>
            <p14:sldId id="283"/>
            <p14:sldId id="284"/>
            <p14:sldId id="285"/>
            <p14:sldId id="286"/>
            <p14:sldId id="287"/>
            <p14:sldId id="288"/>
            <p14:sldId id="313"/>
            <p14:sldId id="314"/>
            <p14:sldId id="315"/>
            <p14:sldId id="338"/>
            <p14:sldId id="339"/>
            <p14:sldId id="340"/>
            <p14:sldId id="341"/>
            <p14:sldId id="256"/>
            <p14:sldId id="262"/>
            <p14:sldId id="265"/>
            <p14:sldId id="259"/>
            <p14:sldId id="264"/>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ndalen, Kersti" initials="GK" lastIdx="1" clrIdx="0">
    <p:extLst>
      <p:ext uri="{19B8F6BF-5375-455C-9EA6-DF929625EA0E}">
        <p15:presenceInfo xmlns:p15="http://schemas.microsoft.com/office/powerpoint/2012/main" userId="S::Kersti.Grindalen@nav.no::8150cef6-b324-47ee-9e04-bd5881bcf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2C725-1B8A-4D76-923B-403A410BD4E9}" v="765" dt="2020-11-17T09:07:04.869"/>
    <p1510:client id="{D4CB90D9-00CE-47E3-95A1-FF82C6A927DC}" v="113" dt="2020-11-17T07:55:25.00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0599" autoAdjust="0"/>
  </p:normalViewPr>
  <p:slideViewPr>
    <p:cSldViewPr snapToGrid="0" snapToObjects="1">
      <p:cViewPr varScale="1">
        <p:scale>
          <a:sx n="66" d="100"/>
          <a:sy n="66"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commentAuthors" Target="commen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7T09:08:56.207" idx="1">
    <p:pos x="10" y="10"/>
    <p:text/>
    <p:extLst>
      <p:ext uri="{C676402C-5697-4E1C-873F-D02D1690AC5C}">
        <p15:threadingInfo xmlns:p15="http://schemas.microsoft.com/office/powerpoint/2012/main" timeZoneBias="-6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svg"/><Relationship Id="rId1" Type="http://schemas.openxmlformats.org/officeDocument/2006/relationships/image" Target="../media/image29.png"/><Relationship Id="rId6" Type="http://schemas.openxmlformats.org/officeDocument/2006/relationships/image" Target="../media/image11.svg"/><Relationship Id="rId5" Type="http://schemas.openxmlformats.org/officeDocument/2006/relationships/image" Target="../media/image31.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svg"/><Relationship Id="rId1" Type="http://schemas.openxmlformats.org/officeDocument/2006/relationships/image" Target="../media/image29.png"/><Relationship Id="rId6" Type="http://schemas.openxmlformats.org/officeDocument/2006/relationships/image" Target="../media/image11.svg"/><Relationship Id="rId5" Type="http://schemas.openxmlformats.org/officeDocument/2006/relationships/image" Target="../media/image31.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DC5FF-E3E0-4614-A055-A1A8D227ECE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A8DC866F-5ECE-4AD6-BB78-BDA479C63570}">
      <dgm:prSet phldrT="[Tekst]" custT="1"/>
      <dgm:spPr/>
      <dgm:t>
        <a:bodyPr/>
        <a:lstStyle/>
        <a:p>
          <a:r>
            <a:rPr lang="nb-NO" sz="700" dirty="0" smtClean="0"/>
            <a:t>Marit Ekeberg ( 1 </a:t>
          </a:r>
          <a:r>
            <a:rPr lang="nb-NO" sz="700" dirty="0" err="1" smtClean="0"/>
            <a:t>årsveca</a:t>
          </a:r>
          <a:r>
            <a:rPr lang="nb-NO" sz="700" dirty="0" smtClean="0"/>
            <a:t> </a:t>
          </a:r>
          <a:r>
            <a:rPr lang="nb-NO" sz="700" dirty="0" err="1" smtClean="0"/>
            <a:t>rk</a:t>
          </a:r>
          <a:r>
            <a:rPr lang="nb-NO" sz="700" dirty="0" smtClean="0"/>
            <a:t>) totalt årsverk 21,61</a:t>
          </a:r>
        </a:p>
        <a:p>
          <a:r>
            <a:rPr lang="nb-NO" sz="700" dirty="0" smtClean="0"/>
            <a:t>Personal leder  for 30 ansatte totalt </a:t>
          </a:r>
        </a:p>
        <a:p>
          <a:r>
            <a:rPr lang="nb-NO" sz="700" dirty="0" smtClean="0"/>
            <a:t>Prosjekter:  </a:t>
          </a:r>
          <a:r>
            <a:rPr lang="nb-NO" sz="700" dirty="0" err="1" smtClean="0"/>
            <a:t>pt</a:t>
          </a:r>
          <a:r>
            <a:rPr lang="nb-NO" sz="700" dirty="0" smtClean="0"/>
            <a:t> Brannstasjon</a:t>
          </a:r>
        </a:p>
        <a:p>
          <a:r>
            <a:rPr lang="nb-NO" sz="700" dirty="0" smtClean="0"/>
            <a:t>Budsjetter/regnskap</a:t>
          </a:r>
        </a:p>
        <a:p>
          <a:r>
            <a:rPr lang="nb-NO" sz="700" dirty="0" smtClean="0"/>
            <a:t>Ansettelser</a:t>
          </a:r>
        </a:p>
        <a:p>
          <a:r>
            <a:rPr lang="nb-NO" sz="700" dirty="0" smtClean="0"/>
            <a:t>Personaloppfølging/10 faktor</a:t>
          </a:r>
        </a:p>
        <a:p>
          <a:r>
            <a:rPr lang="nb-NO" sz="700" dirty="0" smtClean="0"/>
            <a:t>Salg av eiendommer</a:t>
          </a:r>
        </a:p>
        <a:p>
          <a:r>
            <a:rPr lang="nb-NO" sz="700" dirty="0" smtClean="0"/>
            <a:t>Beredskapskoordinator </a:t>
          </a:r>
        </a:p>
        <a:p>
          <a:r>
            <a:rPr lang="nb-NO" sz="700" dirty="0" smtClean="0"/>
            <a:t>Fagansvarlig innkjøp på forsikringer/strøm</a:t>
          </a:r>
        </a:p>
        <a:p>
          <a:endParaRPr lang="nb-NO" sz="700" dirty="0"/>
        </a:p>
      </dgm:t>
    </dgm:pt>
    <dgm:pt modelId="{62C12365-3C84-429C-B29F-6562C5DDE32A}" type="parTrans" cxnId="{8C3BBBB6-B1E2-4480-859C-3560018DD02F}">
      <dgm:prSet/>
      <dgm:spPr/>
      <dgm:t>
        <a:bodyPr/>
        <a:lstStyle/>
        <a:p>
          <a:endParaRPr lang="nb-NO"/>
        </a:p>
      </dgm:t>
    </dgm:pt>
    <dgm:pt modelId="{F59B5282-6E89-49A6-902A-5A76D264C99A}" type="sibTrans" cxnId="{8C3BBBB6-B1E2-4480-859C-3560018DD02F}">
      <dgm:prSet/>
      <dgm:spPr/>
      <dgm:t>
        <a:bodyPr/>
        <a:lstStyle/>
        <a:p>
          <a:endParaRPr lang="nb-NO"/>
        </a:p>
      </dgm:t>
    </dgm:pt>
    <dgm:pt modelId="{A66A39F1-B583-4BF9-B745-5CCBBB7DFFFE}">
      <dgm:prSet phldrT="[Tekst]" custT="1"/>
      <dgm:spPr/>
      <dgm:t>
        <a:bodyPr/>
        <a:lstStyle/>
        <a:p>
          <a:r>
            <a:rPr lang="nb-NO" sz="700" dirty="0" smtClean="0"/>
            <a:t>Va/renovasjon/kommunale avgifter /Industri vann</a:t>
          </a:r>
        </a:p>
        <a:p>
          <a:r>
            <a:rPr lang="nb-NO" sz="700" dirty="0" smtClean="0"/>
            <a:t> Fagansvarlig Torstein Berg</a:t>
          </a:r>
        </a:p>
        <a:p>
          <a:r>
            <a:rPr lang="nb-NO" sz="700" dirty="0" smtClean="0"/>
            <a:t>Driftsoperatør :Torgrim Solberg</a:t>
          </a:r>
        </a:p>
        <a:p>
          <a:r>
            <a:rPr lang="nb-NO" sz="700" dirty="0" smtClean="0"/>
            <a:t>Driftsoperatører: Erik Smedstuen </a:t>
          </a:r>
        </a:p>
        <a:p>
          <a:r>
            <a:rPr lang="nb-NO" sz="700" dirty="0" smtClean="0"/>
            <a:t>Fagansvarlig kommunale avgifter: Monica Solberg </a:t>
          </a:r>
        </a:p>
        <a:p>
          <a:r>
            <a:rPr lang="nb-NO" sz="700" dirty="0" smtClean="0"/>
            <a:t>Renholder: Inger Fall</a:t>
          </a:r>
          <a:endParaRPr lang="nb-NO" sz="700" dirty="0"/>
        </a:p>
      </dgm:t>
    </dgm:pt>
    <dgm:pt modelId="{230C7D29-C23B-489C-9DE9-57ABE655A6D9}" type="parTrans" cxnId="{92532F24-AC02-4A4E-AA02-3155AD5EDDA8}">
      <dgm:prSet/>
      <dgm:spPr/>
      <dgm:t>
        <a:bodyPr/>
        <a:lstStyle/>
        <a:p>
          <a:endParaRPr lang="nb-NO"/>
        </a:p>
      </dgm:t>
    </dgm:pt>
    <dgm:pt modelId="{696710DA-BDE2-40CC-8782-A918984899C6}" type="sibTrans" cxnId="{92532F24-AC02-4A4E-AA02-3155AD5EDDA8}">
      <dgm:prSet/>
      <dgm:spPr/>
      <dgm:t>
        <a:bodyPr/>
        <a:lstStyle/>
        <a:p>
          <a:endParaRPr lang="nb-NO"/>
        </a:p>
      </dgm:t>
    </dgm:pt>
    <dgm:pt modelId="{D8E69446-29E5-4C8F-ADB5-A060595A3A24}">
      <dgm:prSet phldrT="[Tekst]" custT="1"/>
      <dgm:spPr/>
      <dgm:t>
        <a:bodyPr/>
        <a:lstStyle/>
        <a:p>
          <a:r>
            <a:rPr lang="nb-NO" sz="700" dirty="0" smtClean="0"/>
            <a:t>Renholdere :  8,86 årsverk</a:t>
          </a:r>
        </a:p>
        <a:p>
          <a:r>
            <a:rPr lang="nb-NO" sz="700" dirty="0" smtClean="0"/>
            <a:t>Driftsoperatører  4,57 årsverk </a:t>
          </a:r>
        </a:p>
        <a:p>
          <a:r>
            <a:rPr lang="nb-NO" sz="700" dirty="0" smtClean="0"/>
            <a:t>Sesongarbeider Grønt: 0,59 årsverk</a:t>
          </a:r>
        </a:p>
        <a:p>
          <a:r>
            <a:rPr lang="nb-NO" sz="700" b="1" dirty="0" smtClean="0"/>
            <a:t>Totalt areale:25.676 </a:t>
          </a:r>
          <a:endParaRPr lang="nb-NO" sz="700" b="1" dirty="0"/>
        </a:p>
      </dgm:t>
    </dgm:pt>
    <dgm:pt modelId="{1D9A074E-7DE7-4601-9A22-CE06651D3D76}" type="parTrans" cxnId="{9C2C6B6B-746F-452E-BE02-2028C2687262}">
      <dgm:prSet/>
      <dgm:spPr/>
      <dgm:t>
        <a:bodyPr/>
        <a:lstStyle/>
        <a:p>
          <a:endParaRPr lang="nb-NO"/>
        </a:p>
      </dgm:t>
    </dgm:pt>
    <dgm:pt modelId="{22AA0F78-093E-4364-969D-0AFEF6DDACCA}" type="sibTrans" cxnId="{9C2C6B6B-746F-452E-BE02-2028C2687262}">
      <dgm:prSet/>
      <dgm:spPr/>
      <dgm:t>
        <a:bodyPr/>
        <a:lstStyle/>
        <a:p>
          <a:endParaRPr lang="nb-NO"/>
        </a:p>
      </dgm:t>
    </dgm:pt>
    <dgm:pt modelId="{7F1FE15E-532C-4AC7-92C6-07AE74956180}">
      <dgm:prSet phldrT="[Tekst]" custT="1"/>
      <dgm:spPr/>
      <dgm:t>
        <a:bodyPr/>
        <a:lstStyle/>
        <a:p>
          <a:r>
            <a:rPr lang="nb-NO" sz="700" dirty="0" smtClean="0"/>
            <a:t>Byggesak/delingssaker/eiendomsskatt/GIS/Plan</a:t>
          </a:r>
        </a:p>
        <a:p>
          <a:r>
            <a:rPr lang="nb-NO" sz="700" dirty="0" smtClean="0"/>
            <a:t>Fagansvarlig på alle fagområdene</a:t>
          </a:r>
        </a:p>
        <a:p>
          <a:r>
            <a:rPr lang="nb-NO" sz="700" dirty="0" smtClean="0"/>
            <a:t>:Odd Egil Skolegården 1 årsverk</a:t>
          </a:r>
        </a:p>
        <a:p>
          <a:r>
            <a:rPr lang="nb-NO" sz="700" dirty="0" smtClean="0"/>
            <a:t>Per Håvard Tomterstad byggesak: 0,5 årsverk</a:t>
          </a:r>
        </a:p>
      </dgm:t>
    </dgm:pt>
    <dgm:pt modelId="{A97EAD1F-DBEC-4097-AA06-F16244F8B4EF}" type="parTrans" cxnId="{D53D0B75-610E-454A-B34A-72402B8E0CE2}">
      <dgm:prSet/>
      <dgm:spPr/>
      <dgm:t>
        <a:bodyPr/>
        <a:lstStyle/>
        <a:p>
          <a:endParaRPr lang="nb-NO"/>
        </a:p>
      </dgm:t>
    </dgm:pt>
    <dgm:pt modelId="{71AA561F-43F7-482E-A35B-A121AD4615DA}" type="sibTrans" cxnId="{D53D0B75-610E-454A-B34A-72402B8E0CE2}">
      <dgm:prSet/>
      <dgm:spPr/>
      <dgm:t>
        <a:bodyPr/>
        <a:lstStyle/>
        <a:p>
          <a:endParaRPr lang="nb-NO"/>
        </a:p>
      </dgm:t>
    </dgm:pt>
    <dgm:pt modelId="{CC51FD06-5BB9-4DC8-AB1C-15110AC4D3E4}">
      <dgm:prSet custT="1"/>
      <dgm:spPr/>
      <dgm:t>
        <a:bodyPr/>
        <a:lstStyle/>
        <a:p>
          <a:r>
            <a:rPr lang="nb-NO" sz="600" dirty="0" smtClean="0"/>
            <a:t>Eiendom</a:t>
          </a:r>
        </a:p>
        <a:p>
          <a:endParaRPr lang="nb-NO" sz="700" dirty="0" smtClean="0"/>
        </a:p>
        <a:p>
          <a:r>
            <a:rPr lang="nb-NO" sz="600" dirty="0" smtClean="0"/>
            <a:t>Fagansvarlig FDV: Per </a:t>
          </a:r>
          <a:r>
            <a:rPr lang="nb-NO" sz="700" dirty="0" smtClean="0"/>
            <a:t>Håvard</a:t>
          </a:r>
          <a:r>
            <a:rPr lang="nb-NO" sz="600" dirty="0" smtClean="0"/>
            <a:t> Tomterstad 0,5 årsverk</a:t>
          </a:r>
        </a:p>
        <a:p>
          <a:r>
            <a:rPr lang="nb-NO" sz="600" dirty="0" smtClean="0"/>
            <a:t>Prosjekter: </a:t>
          </a:r>
          <a:r>
            <a:rPr lang="nb-NO" sz="600" dirty="0" err="1" smtClean="0"/>
            <a:t>pt</a:t>
          </a:r>
          <a:r>
            <a:rPr lang="nb-NO" sz="600" dirty="0" smtClean="0"/>
            <a:t> Kommunelokalet</a:t>
          </a:r>
        </a:p>
        <a:p>
          <a:r>
            <a:rPr lang="nb-NO" sz="600" dirty="0" smtClean="0"/>
            <a:t>Fagansvarlig utleie, nøkler, alarmer: </a:t>
          </a:r>
        </a:p>
        <a:p>
          <a:r>
            <a:rPr lang="nb-NO" sz="600" dirty="0" smtClean="0"/>
            <a:t>Hilde Bredegg 0,5 årsverk</a:t>
          </a:r>
        </a:p>
      </dgm:t>
    </dgm:pt>
    <dgm:pt modelId="{E78E3ED4-DC9E-426F-A8C1-FF665F2CB3DF}" type="parTrans" cxnId="{5513DF3F-AF29-490A-87E1-C093E2C4BF75}">
      <dgm:prSet/>
      <dgm:spPr/>
      <dgm:t>
        <a:bodyPr/>
        <a:lstStyle/>
        <a:p>
          <a:endParaRPr lang="nb-NO"/>
        </a:p>
      </dgm:t>
    </dgm:pt>
    <dgm:pt modelId="{D1C70C6E-8A0F-4845-955E-AFB31487ED88}" type="sibTrans" cxnId="{5513DF3F-AF29-490A-87E1-C093E2C4BF75}">
      <dgm:prSet/>
      <dgm:spPr/>
      <dgm:t>
        <a:bodyPr/>
        <a:lstStyle/>
        <a:p>
          <a:endParaRPr lang="nb-NO"/>
        </a:p>
      </dgm:t>
    </dgm:pt>
    <dgm:pt modelId="{FF49FF7A-7831-490F-A3CC-EE454F66EF5C}">
      <dgm:prSet/>
      <dgm:spPr>
        <a:solidFill>
          <a:srgbClr val="00B0F0"/>
        </a:solidFill>
      </dgm:spPr>
      <dgm:t>
        <a:bodyPr/>
        <a:lstStyle/>
        <a:p>
          <a:r>
            <a:rPr lang="nb-NO" dirty="0" smtClean="0"/>
            <a:t>Lovpålagt oppgaver</a:t>
          </a:r>
        </a:p>
        <a:p>
          <a:r>
            <a:rPr lang="nb-NO" dirty="0" smtClean="0"/>
            <a:t>4 årsverk + 0,08 % renholder</a:t>
          </a:r>
          <a:endParaRPr lang="nb-NO" dirty="0"/>
        </a:p>
      </dgm:t>
    </dgm:pt>
    <dgm:pt modelId="{D0990FDC-84E5-41AD-A7F0-9D1BA8836FD5}" type="parTrans" cxnId="{FBA720FB-C542-48B6-AAC4-4B189149D1F0}">
      <dgm:prSet/>
      <dgm:spPr/>
      <dgm:t>
        <a:bodyPr/>
        <a:lstStyle/>
        <a:p>
          <a:endParaRPr lang="nb-NO"/>
        </a:p>
      </dgm:t>
    </dgm:pt>
    <dgm:pt modelId="{021869A5-3A7E-4CDD-9203-B0321AA0ABB4}" type="sibTrans" cxnId="{FBA720FB-C542-48B6-AAC4-4B189149D1F0}">
      <dgm:prSet/>
      <dgm:spPr/>
      <dgm:t>
        <a:bodyPr/>
        <a:lstStyle/>
        <a:p>
          <a:endParaRPr lang="nb-NO"/>
        </a:p>
      </dgm:t>
    </dgm:pt>
    <dgm:pt modelId="{8E0ED849-941C-4ADF-9BBF-122E7F94EB7D}">
      <dgm:prSet/>
      <dgm:spPr>
        <a:solidFill>
          <a:srgbClr val="00B0F0"/>
        </a:solidFill>
      </dgm:spPr>
      <dgm:t>
        <a:bodyPr/>
        <a:lstStyle/>
        <a:p>
          <a:r>
            <a:rPr lang="nb-NO" dirty="0" smtClean="0"/>
            <a:t>Lovpålagt oppgaver bortsett fra Grønt</a:t>
          </a:r>
        </a:p>
        <a:p>
          <a:endParaRPr lang="nb-NO" dirty="0"/>
        </a:p>
      </dgm:t>
    </dgm:pt>
    <dgm:pt modelId="{69037A7C-9F0B-48EA-BF44-C57B0CE982F0}" type="parTrans" cxnId="{278FA28E-F0C3-4EF5-842F-0C37E48B721C}">
      <dgm:prSet/>
      <dgm:spPr/>
      <dgm:t>
        <a:bodyPr/>
        <a:lstStyle/>
        <a:p>
          <a:endParaRPr lang="nb-NO"/>
        </a:p>
      </dgm:t>
    </dgm:pt>
    <dgm:pt modelId="{BF9186D3-C78A-465C-9FCD-D62E96363C7A}" type="sibTrans" cxnId="{278FA28E-F0C3-4EF5-842F-0C37E48B721C}">
      <dgm:prSet/>
      <dgm:spPr/>
      <dgm:t>
        <a:bodyPr/>
        <a:lstStyle/>
        <a:p>
          <a:endParaRPr lang="nb-NO"/>
        </a:p>
      </dgm:t>
    </dgm:pt>
    <dgm:pt modelId="{808189BC-27EE-4077-B85A-C499572D8571}">
      <dgm:prSet/>
      <dgm:spPr>
        <a:solidFill>
          <a:srgbClr val="00B0F0"/>
        </a:solidFill>
      </dgm:spPr>
      <dgm:t>
        <a:bodyPr/>
        <a:lstStyle/>
        <a:p>
          <a:r>
            <a:rPr lang="nb-NO" dirty="0" smtClean="0"/>
            <a:t>Lovpålagt oppgaver</a:t>
          </a:r>
        </a:p>
        <a:p>
          <a:r>
            <a:rPr lang="nb-NO" dirty="0" smtClean="0"/>
            <a:t>1,5 årsverk</a:t>
          </a:r>
          <a:endParaRPr lang="nb-NO" dirty="0"/>
        </a:p>
      </dgm:t>
    </dgm:pt>
    <dgm:pt modelId="{CDE69DCC-FE8C-47D1-A0ED-489D5384E4F9}" type="parTrans" cxnId="{C2C6E0F8-AB9C-4CFF-8DD0-480715E4777E}">
      <dgm:prSet/>
      <dgm:spPr/>
      <dgm:t>
        <a:bodyPr/>
        <a:lstStyle/>
        <a:p>
          <a:endParaRPr lang="nb-NO"/>
        </a:p>
      </dgm:t>
    </dgm:pt>
    <dgm:pt modelId="{0E779943-5705-494E-A807-8203AA5456E5}" type="sibTrans" cxnId="{C2C6E0F8-AB9C-4CFF-8DD0-480715E4777E}">
      <dgm:prSet/>
      <dgm:spPr/>
      <dgm:t>
        <a:bodyPr/>
        <a:lstStyle/>
        <a:p>
          <a:endParaRPr lang="nb-NO"/>
        </a:p>
      </dgm:t>
    </dgm:pt>
    <dgm:pt modelId="{78F15524-61CE-4784-9F3E-A59DAA784BE5}">
      <dgm:prSet/>
      <dgm:spPr>
        <a:solidFill>
          <a:srgbClr val="00B0F0"/>
        </a:solidFill>
      </dgm:spPr>
      <dgm:t>
        <a:bodyPr/>
        <a:lstStyle/>
        <a:p>
          <a:r>
            <a:rPr lang="nb-NO" dirty="0" smtClean="0"/>
            <a:t>Lovpålagt oppgaver</a:t>
          </a:r>
        </a:p>
        <a:p>
          <a:r>
            <a:rPr lang="nb-NO" dirty="0" smtClean="0"/>
            <a:t>1 årsverk</a:t>
          </a:r>
          <a:endParaRPr lang="nb-NO" dirty="0"/>
        </a:p>
      </dgm:t>
    </dgm:pt>
    <dgm:pt modelId="{A6ED480D-89FC-4B58-B8D6-22F56E1B9FA2}" type="parTrans" cxnId="{352123DD-5489-4E51-A817-1F8658AE72CA}">
      <dgm:prSet/>
      <dgm:spPr/>
      <dgm:t>
        <a:bodyPr/>
        <a:lstStyle/>
        <a:p>
          <a:endParaRPr lang="nb-NO"/>
        </a:p>
      </dgm:t>
    </dgm:pt>
    <dgm:pt modelId="{FB0914A1-9A21-46CA-ABCD-B0D561BF1F31}" type="sibTrans" cxnId="{352123DD-5489-4E51-A817-1F8658AE72CA}">
      <dgm:prSet/>
      <dgm:spPr/>
      <dgm:t>
        <a:bodyPr/>
        <a:lstStyle/>
        <a:p>
          <a:endParaRPr lang="nb-NO"/>
        </a:p>
      </dgm:t>
    </dgm:pt>
    <dgm:pt modelId="{D19261F7-7085-41EC-B23F-B91595129547}" type="pres">
      <dgm:prSet presAssocID="{903DC5FF-E3E0-4614-A055-A1A8D227ECE6}" presName="hierChild1" presStyleCnt="0">
        <dgm:presLayoutVars>
          <dgm:orgChart val="1"/>
          <dgm:chPref val="1"/>
          <dgm:dir/>
          <dgm:animOne val="branch"/>
          <dgm:animLvl val="lvl"/>
          <dgm:resizeHandles/>
        </dgm:presLayoutVars>
      </dgm:prSet>
      <dgm:spPr/>
      <dgm:t>
        <a:bodyPr/>
        <a:lstStyle/>
        <a:p>
          <a:endParaRPr lang="nb-NO"/>
        </a:p>
      </dgm:t>
    </dgm:pt>
    <dgm:pt modelId="{3160931A-40B9-4876-BC00-69DEA03DC454}" type="pres">
      <dgm:prSet presAssocID="{A8DC866F-5ECE-4AD6-BB78-BDA479C63570}" presName="hierRoot1" presStyleCnt="0">
        <dgm:presLayoutVars>
          <dgm:hierBranch val="init"/>
        </dgm:presLayoutVars>
      </dgm:prSet>
      <dgm:spPr/>
    </dgm:pt>
    <dgm:pt modelId="{E645FEE4-CDCD-42CB-A517-B4E6F898CAB5}" type="pres">
      <dgm:prSet presAssocID="{A8DC866F-5ECE-4AD6-BB78-BDA479C63570}" presName="rootComposite1" presStyleCnt="0"/>
      <dgm:spPr/>
    </dgm:pt>
    <dgm:pt modelId="{F51B0D8D-5DFF-4262-9274-985C89B7CF7A}" type="pres">
      <dgm:prSet presAssocID="{A8DC866F-5ECE-4AD6-BB78-BDA479C63570}" presName="rootText1" presStyleLbl="node0" presStyleIdx="0" presStyleCnt="1" custScaleX="229017" custScaleY="168990">
        <dgm:presLayoutVars>
          <dgm:chPref val="3"/>
        </dgm:presLayoutVars>
      </dgm:prSet>
      <dgm:spPr/>
      <dgm:t>
        <a:bodyPr/>
        <a:lstStyle/>
        <a:p>
          <a:endParaRPr lang="nb-NO"/>
        </a:p>
      </dgm:t>
    </dgm:pt>
    <dgm:pt modelId="{66716789-A394-44EB-9C9A-E885C64D2BD2}" type="pres">
      <dgm:prSet presAssocID="{A8DC866F-5ECE-4AD6-BB78-BDA479C63570}" presName="rootConnector1" presStyleLbl="node1" presStyleIdx="0" presStyleCnt="0"/>
      <dgm:spPr/>
      <dgm:t>
        <a:bodyPr/>
        <a:lstStyle/>
        <a:p>
          <a:endParaRPr lang="nb-NO"/>
        </a:p>
      </dgm:t>
    </dgm:pt>
    <dgm:pt modelId="{EE2B387F-C8F7-4BC3-8411-37155F066258}" type="pres">
      <dgm:prSet presAssocID="{A8DC866F-5ECE-4AD6-BB78-BDA479C63570}" presName="hierChild2" presStyleCnt="0"/>
      <dgm:spPr/>
    </dgm:pt>
    <dgm:pt modelId="{264E9CBC-89DA-44F2-8F92-ACF311421B0A}" type="pres">
      <dgm:prSet presAssocID="{230C7D29-C23B-489C-9DE9-57ABE655A6D9}" presName="Name37" presStyleLbl="parChTrans1D2" presStyleIdx="0" presStyleCnt="4"/>
      <dgm:spPr/>
      <dgm:t>
        <a:bodyPr/>
        <a:lstStyle/>
        <a:p>
          <a:endParaRPr lang="nb-NO"/>
        </a:p>
      </dgm:t>
    </dgm:pt>
    <dgm:pt modelId="{1631E12D-0044-4B0B-B913-DC47715459EA}" type="pres">
      <dgm:prSet presAssocID="{A66A39F1-B583-4BF9-B745-5CCBBB7DFFFE}" presName="hierRoot2" presStyleCnt="0">
        <dgm:presLayoutVars>
          <dgm:hierBranch val="init"/>
        </dgm:presLayoutVars>
      </dgm:prSet>
      <dgm:spPr/>
    </dgm:pt>
    <dgm:pt modelId="{CA21CB3B-9675-4C43-8522-BE59FF41515F}" type="pres">
      <dgm:prSet presAssocID="{A66A39F1-B583-4BF9-B745-5CCBBB7DFFFE}" presName="rootComposite" presStyleCnt="0"/>
      <dgm:spPr/>
    </dgm:pt>
    <dgm:pt modelId="{4F0BBBED-D28B-42B4-ADDB-B7EEBC9CB45C}" type="pres">
      <dgm:prSet presAssocID="{A66A39F1-B583-4BF9-B745-5CCBBB7DFFFE}" presName="rootText" presStyleLbl="node2" presStyleIdx="0" presStyleCnt="4" custScaleX="121131" custLinFactNeighborX="-23" custLinFactNeighborY="2766">
        <dgm:presLayoutVars>
          <dgm:chPref val="3"/>
        </dgm:presLayoutVars>
      </dgm:prSet>
      <dgm:spPr/>
      <dgm:t>
        <a:bodyPr/>
        <a:lstStyle/>
        <a:p>
          <a:endParaRPr lang="nb-NO"/>
        </a:p>
      </dgm:t>
    </dgm:pt>
    <dgm:pt modelId="{B97D78A4-D4C1-46DF-B16E-B8909A0E839C}" type="pres">
      <dgm:prSet presAssocID="{A66A39F1-B583-4BF9-B745-5CCBBB7DFFFE}" presName="rootConnector" presStyleLbl="node2" presStyleIdx="0" presStyleCnt="4"/>
      <dgm:spPr/>
      <dgm:t>
        <a:bodyPr/>
        <a:lstStyle/>
        <a:p>
          <a:endParaRPr lang="nb-NO"/>
        </a:p>
      </dgm:t>
    </dgm:pt>
    <dgm:pt modelId="{BFBBB0C3-A618-48E1-AAB2-5D81930DAC25}" type="pres">
      <dgm:prSet presAssocID="{A66A39F1-B583-4BF9-B745-5CCBBB7DFFFE}" presName="hierChild4" presStyleCnt="0"/>
      <dgm:spPr/>
    </dgm:pt>
    <dgm:pt modelId="{E6043287-A95D-41B5-89AE-77D39DD00026}" type="pres">
      <dgm:prSet presAssocID="{D0990FDC-84E5-41AD-A7F0-9D1BA8836FD5}" presName="Name37" presStyleLbl="parChTrans1D3" presStyleIdx="0" presStyleCnt="4"/>
      <dgm:spPr/>
      <dgm:t>
        <a:bodyPr/>
        <a:lstStyle/>
        <a:p>
          <a:endParaRPr lang="nb-NO"/>
        </a:p>
      </dgm:t>
    </dgm:pt>
    <dgm:pt modelId="{4FC7C5F9-6AFC-4650-A762-0D95E8AB5729}" type="pres">
      <dgm:prSet presAssocID="{FF49FF7A-7831-490F-A3CC-EE454F66EF5C}" presName="hierRoot2" presStyleCnt="0">
        <dgm:presLayoutVars>
          <dgm:hierBranch val="init"/>
        </dgm:presLayoutVars>
      </dgm:prSet>
      <dgm:spPr/>
    </dgm:pt>
    <dgm:pt modelId="{F468C76F-3C9A-42AF-A715-981F7CEC8700}" type="pres">
      <dgm:prSet presAssocID="{FF49FF7A-7831-490F-A3CC-EE454F66EF5C}" presName="rootComposite" presStyleCnt="0"/>
      <dgm:spPr/>
    </dgm:pt>
    <dgm:pt modelId="{36706634-6DBF-4188-8C7E-27F98EA4B3AC}" type="pres">
      <dgm:prSet presAssocID="{FF49FF7A-7831-490F-A3CC-EE454F66EF5C}" presName="rootText" presStyleLbl="node3" presStyleIdx="0" presStyleCnt="4" custScaleX="76261" custScaleY="57418">
        <dgm:presLayoutVars>
          <dgm:chPref val="3"/>
        </dgm:presLayoutVars>
      </dgm:prSet>
      <dgm:spPr/>
      <dgm:t>
        <a:bodyPr/>
        <a:lstStyle/>
        <a:p>
          <a:endParaRPr lang="nb-NO"/>
        </a:p>
      </dgm:t>
    </dgm:pt>
    <dgm:pt modelId="{17CC7D10-A4BE-42A1-872A-04E34595C64F}" type="pres">
      <dgm:prSet presAssocID="{FF49FF7A-7831-490F-A3CC-EE454F66EF5C}" presName="rootConnector" presStyleLbl="node3" presStyleIdx="0" presStyleCnt="4"/>
      <dgm:spPr/>
      <dgm:t>
        <a:bodyPr/>
        <a:lstStyle/>
        <a:p>
          <a:endParaRPr lang="nb-NO"/>
        </a:p>
      </dgm:t>
    </dgm:pt>
    <dgm:pt modelId="{C7B99FD8-07E3-4598-9B0B-B641532CB03B}" type="pres">
      <dgm:prSet presAssocID="{FF49FF7A-7831-490F-A3CC-EE454F66EF5C}" presName="hierChild4" presStyleCnt="0"/>
      <dgm:spPr/>
    </dgm:pt>
    <dgm:pt modelId="{4435881A-BB0F-46BF-82F6-536DADDC0C8C}" type="pres">
      <dgm:prSet presAssocID="{FF49FF7A-7831-490F-A3CC-EE454F66EF5C}" presName="hierChild5" presStyleCnt="0"/>
      <dgm:spPr/>
    </dgm:pt>
    <dgm:pt modelId="{B23EA1B1-D0E8-4EBD-B837-19DDFD08021D}" type="pres">
      <dgm:prSet presAssocID="{A66A39F1-B583-4BF9-B745-5CCBBB7DFFFE}" presName="hierChild5" presStyleCnt="0"/>
      <dgm:spPr/>
    </dgm:pt>
    <dgm:pt modelId="{57E30A98-C228-4008-A282-B7CFC6526F5F}" type="pres">
      <dgm:prSet presAssocID="{1D9A074E-7DE7-4601-9A22-CE06651D3D76}" presName="Name37" presStyleLbl="parChTrans1D2" presStyleIdx="1" presStyleCnt="4"/>
      <dgm:spPr/>
      <dgm:t>
        <a:bodyPr/>
        <a:lstStyle/>
        <a:p>
          <a:endParaRPr lang="nb-NO"/>
        </a:p>
      </dgm:t>
    </dgm:pt>
    <dgm:pt modelId="{8B628B5F-1411-405A-ACC3-15A12D068CB7}" type="pres">
      <dgm:prSet presAssocID="{D8E69446-29E5-4C8F-ADB5-A060595A3A24}" presName="hierRoot2" presStyleCnt="0">
        <dgm:presLayoutVars>
          <dgm:hierBranch val="init"/>
        </dgm:presLayoutVars>
      </dgm:prSet>
      <dgm:spPr/>
    </dgm:pt>
    <dgm:pt modelId="{B67FABBB-0153-4290-831D-C1B569514A88}" type="pres">
      <dgm:prSet presAssocID="{D8E69446-29E5-4C8F-ADB5-A060595A3A24}" presName="rootComposite" presStyleCnt="0"/>
      <dgm:spPr/>
    </dgm:pt>
    <dgm:pt modelId="{274DC7D7-3956-457D-9404-62CA68705945}" type="pres">
      <dgm:prSet presAssocID="{D8E69446-29E5-4C8F-ADB5-A060595A3A24}" presName="rootText" presStyleLbl="node2" presStyleIdx="1" presStyleCnt="4" custScaleX="95351">
        <dgm:presLayoutVars>
          <dgm:chPref val="3"/>
        </dgm:presLayoutVars>
      </dgm:prSet>
      <dgm:spPr/>
      <dgm:t>
        <a:bodyPr/>
        <a:lstStyle/>
        <a:p>
          <a:endParaRPr lang="nb-NO"/>
        </a:p>
      </dgm:t>
    </dgm:pt>
    <dgm:pt modelId="{54C2DDBC-E25F-4CD5-96A4-16C9101AEC2D}" type="pres">
      <dgm:prSet presAssocID="{D8E69446-29E5-4C8F-ADB5-A060595A3A24}" presName="rootConnector" presStyleLbl="node2" presStyleIdx="1" presStyleCnt="4"/>
      <dgm:spPr/>
      <dgm:t>
        <a:bodyPr/>
        <a:lstStyle/>
        <a:p>
          <a:endParaRPr lang="nb-NO"/>
        </a:p>
      </dgm:t>
    </dgm:pt>
    <dgm:pt modelId="{504303B3-6BBB-444E-B6D4-54062CBFC4DB}" type="pres">
      <dgm:prSet presAssocID="{D8E69446-29E5-4C8F-ADB5-A060595A3A24}" presName="hierChild4" presStyleCnt="0"/>
      <dgm:spPr/>
    </dgm:pt>
    <dgm:pt modelId="{FD43C85D-CA8A-43C4-9291-1F61FB19EEA7}" type="pres">
      <dgm:prSet presAssocID="{69037A7C-9F0B-48EA-BF44-C57B0CE982F0}" presName="Name37" presStyleLbl="parChTrans1D3" presStyleIdx="1" presStyleCnt="4"/>
      <dgm:spPr/>
      <dgm:t>
        <a:bodyPr/>
        <a:lstStyle/>
        <a:p>
          <a:endParaRPr lang="nb-NO"/>
        </a:p>
      </dgm:t>
    </dgm:pt>
    <dgm:pt modelId="{2951D668-17E6-4731-A0D7-E3FF9E256130}" type="pres">
      <dgm:prSet presAssocID="{8E0ED849-941C-4ADF-9BBF-122E7F94EB7D}" presName="hierRoot2" presStyleCnt="0">
        <dgm:presLayoutVars>
          <dgm:hierBranch val="init"/>
        </dgm:presLayoutVars>
      </dgm:prSet>
      <dgm:spPr/>
    </dgm:pt>
    <dgm:pt modelId="{F6AC728D-846D-48EE-BFDF-D21639E6A02A}" type="pres">
      <dgm:prSet presAssocID="{8E0ED849-941C-4ADF-9BBF-122E7F94EB7D}" presName="rootComposite" presStyleCnt="0"/>
      <dgm:spPr/>
    </dgm:pt>
    <dgm:pt modelId="{4628F3A1-21B9-4C13-9ED8-9604E03D5EC0}" type="pres">
      <dgm:prSet presAssocID="{8E0ED849-941C-4ADF-9BBF-122E7F94EB7D}" presName="rootText" presStyleLbl="node3" presStyleIdx="1" presStyleCnt="4" custScaleX="71220" custScaleY="72946">
        <dgm:presLayoutVars>
          <dgm:chPref val="3"/>
        </dgm:presLayoutVars>
      </dgm:prSet>
      <dgm:spPr/>
      <dgm:t>
        <a:bodyPr/>
        <a:lstStyle/>
        <a:p>
          <a:endParaRPr lang="nb-NO"/>
        </a:p>
      </dgm:t>
    </dgm:pt>
    <dgm:pt modelId="{6FE700A6-425B-4099-8E71-20DDD201CDCA}" type="pres">
      <dgm:prSet presAssocID="{8E0ED849-941C-4ADF-9BBF-122E7F94EB7D}" presName="rootConnector" presStyleLbl="node3" presStyleIdx="1" presStyleCnt="4"/>
      <dgm:spPr/>
      <dgm:t>
        <a:bodyPr/>
        <a:lstStyle/>
        <a:p>
          <a:endParaRPr lang="nb-NO"/>
        </a:p>
      </dgm:t>
    </dgm:pt>
    <dgm:pt modelId="{BAFF7857-9BC6-4440-8348-67DF5884545E}" type="pres">
      <dgm:prSet presAssocID="{8E0ED849-941C-4ADF-9BBF-122E7F94EB7D}" presName="hierChild4" presStyleCnt="0"/>
      <dgm:spPr/>
    </dgm:pt>
    <dgm:pt modelId="{A2A41615-00BC-45C4-BB83-EDC3A734080C}" type="pres">
      <dgm:prSet presAssocID="{8E0ED849-941C-4ADF-9BBF-122E7F94EB7D}" presName="hierChild5" presStyleCnt="0"/>
      <dgm:spPr/>
    </dgm:pt>
    <dgm:pt modelId="{3C2AA09A-29FE-4A6A-B86C-620FCBBADC87}" type="pres">
      <dgm:prSet presAssocID="{D8E69446-29E5-4C8F-ADB5-A060595A3A24}" presName="hierChild5" presStyleCnt="0"/>
      <dgm:spPr/>
    </dgm:pt>
    <dgm:pt modelId="{64A31D20-BA01-40CC-8AAC-E2E1DAD55261}" type="pres">
      <dgm:prSet presAssocID="{A97EAD1F-DBEC-4097-AA06-F16244F8B4EF}" presName="Name37" presStyleLbl="parChTrans1D2" presStyleIdx="2" presStyleCnt="4"/>
      <dgm:spPr/>
      <dgm:t>
        <a:bodyPr/>
        <a:lstStyle/>
        <a:p>
          <a:endParaRPr lang="nb-NO"/>
        </a:p>
      </dgm:t>
    </dgm:pt>
    <dgm:pt modelId="{62875C93-DAA6-4C0F-B8FA-60F117E8651B}" type="pres">
      <dgm:prSet presAssocID="{7F1FE15E-532C-4AC7-92C6-07AE74956180}" presName="hierRoot2" presStyleCnt="0">
        <dgm:presLayoutVars>
          <dgm:hierBranch val="init"/>
        </dgm:presLayoutVars>
      </dgm:prSet>
      <dgm:spPr/>
    </dgm:pt>
    <dgm:pt modelId="{840711BB-9BFC-4912-B65B-CBEF35F6CB3A}" type="pres">
      <dgm:prSet presAssocID="{7F1FE15E-532C-4AC7-92C6-07AE74956180}" presName="rootComposite" presStyleCnt="0"/>
      <dgm:spPr/>
    </dgm:pt>
    <dgm:pt modelId="{525EBC9F-AA5D-4779-B523-27C3E74EB276}" type="pres">
      <dgm:prSet presAssocID="{7F1FE15E-532C-4AC7-92C6-07AE74956180}" presName="rootText" presStyleLbl="node2" presStyleIdx="2" presStyleCnt="4">
        <dgm:presLayoutVars>
          <dgm:chPref val="3"/>
        </dgm:presLayoutVars>
      </dgm:prSet>
      <dgm:spPr/>
      <dgm:t>
        <a:bodyPr/>
        <a:lstStyle/>
        <a:p>
          <a:endParaRPr lang="nb-NO"/>
        </a:p>
      </dgm:t>
    </dgm:pt>
    <dgm:pt modelId="{3A97C281-AB4E-425C-B44F-3CCAC7E2D99A}" type="pres">
      <dgm:prSet presAssocID="{7F1FE15E-532C-4AC7-92C6-07AE74956180}" presName="rootConnector" presStyleLbl="node2" presStyleIdx="2" presStyleCnt="4"/>
      <dgm:spPr/>
      <dgm:t>
        <a:bodyPr/>
        <a:lstStyle/>
        <a:p>
          <a:endParaRPr lang="nb-NO"/>
        </a:p>
      </dgm:t>
    </dgm:pt>
    <dgm:pt modelId="{8A04959F-F7E1-403C-BA3B-B47AB5E16D2C}" type="pres">
      <dgm:prSet presAssocID="{7F1FE15E-532C-4AC7-92C6-07AE74956180}" presName="hierChild4" presStyleCnt="0"/>
      <dgm:spPr/>
    </dgm:pt>
    <dgm:pt modelId="{DE81EB1F-E691-4763-8B32-E4A158A658DE}" type="pres">
      <dgm:prSet presAssocID="{CDE69DCC-FE8C-47D1-A0ED-489D5384E4F9}" presName="Name37" presStyleLbl="parChTrans1D3" presStyleIdx="2" presStyleCnt="4"/>
      <dgm:spPr/>
      <dgm:t>
        <a:bodyPr/>
        <a:lstStyle/>
        <a:p>
          <a:endParaRPr lang="nb-NO"/>
        </a:p>
      </dgm:t>
    </dgm:pt>
    <dgm:pt modelId="{86789363-E715-49A9-9985-B5A23B4EAA97}" type="pres">
      <dgm:prSet presAssocID="{808189BC-27EE-4077-B85A-C499572D8571}" presName="hierRoot2" presStyleCnt="0">
        <dgm:presLayoutVars>
          <dgm:hierBranch val="init"/>
        </dgm:presLayoutVars>
      </dgm:prSet>
      <dgm:spPr/>
    </dgm:pt>
    <dgm:pt modelId="{DAC057F8-36DA-4C26-AD67-0C1A66800D3C}" type="pres">
      <dgm:prSet presAssocID="{808189BC-27EE-4077-B85A-C499572D8571}" presName="rootComposite" presStyleCnt="0"/>
      <dgm:spPr/>
    </dgm:pt>
    <dgm:pt modelId="{3A23BFDA-4043-4B86-B5DA-B561A7C5CA6F}" type="pres">
      <dgm:prSet presAssocID="{808189BC-27EE-4077-B85A-C499572D8571}" presName="rootText" presStyleLbl="node3" presStyleIdx="2" presStyleCnt="4" custScaleX="65543" custScaleY="72092">
        <dgm:presLayoutVars>
          <dgm:chPref val="3"/>
        </dgm:presLayoutVars>
      </dgm:prSet>
      <dgm:spPr/>
      <dgm:t>
        <a:bodyPr/>
        <a:lstStyle/>
        <a:p>
          <a:endParaRPr lang="nb-NO"/>
        </a:p>
      </dgm:t>
    </dgm:pt>
    <dgm:pt modelId="{1310F38E-6457-44F7-AF22-8C67A3F2D51C}" type="pres">
      <dgm:prSet presAssocID="{808189BC-27EE-4077-B85A-C499572D8571}" presName="rootConnector" presStyleLbl="node3" presStyleIdx="2" presStyleCnt="4"/>
      <dgm:spPr/>
      <dgm:t>
        <a:bodyPr/>
        <a:lstStyle/>
        <a:p>
          <a:endParaRPr lang="nb-NO"/>
        </a:p>
      </dgm:t>
    </dgm:pt>
    <dgm:pt modelId="{18746445-4405-454B-8EAE-CC4444C3124E}" type="pres">
      <dgm:prSet presAssocID="{808189BC-27EE-4077-B85A-C499572D8571}" presName="hierChild4" presStyleCnt="0"/>
      <dgm:spPr/>
    </dgm:pt>
    <dgm:pt modelId="{0283AC35-EC45-40D2-A650-3269C3F69273}" type="pres">
      <dgm:prSet presAssocID="{808189BC-27EE-4077-B85A-C499572D8571}" presName="hierChild5" presStyleCnt="0"/>
      <dgm:spPr/>
    </dgm:pt>
    <dgm:pt modelId="{414F8234-5F40-4F7A-A944-DD1454AA712C}" type="pres">
      <dgm:prSet presAssocID="{7F1FE15E-532C-4AC7-92C6-07AE74956180}" presName="hierChild5" presStyleCnt="0"/>
      <dgm:spPr/>
    </dgm:pt>
    <dgm:pt modelId="{A430E788-3ADC-4573-9ECE-1EDBA9BE547A}" type="pres">
      <dgm:prSet presAssocID="{E78E3ED4-DC9E-426F-A8C1-FF665F2CB3DF}" presName="Name37" presStyleLbl="parChTrans1D2" presStyleIdx="3" presStyleCnt="4"/>
      <dgm:spPr/>
      <dgm:t>
        <a:bodyPr/>
        <a:lstStyle/>
        <a:p>
          <a:endParaRPr lang="nb-NO"/>
        </a:p>
      </dgm:t>
    </dgm:pt>
    <dgm:pt modelId="{05EB5494-FB17-4E4F-895D-3F438D64C12C}" type="pres">
      <dgm:prSet presAssocID="{CC51FD06-5BB9-4DC8-AB1C-15110AC4D3E4}" presName="hierRoot2" presStyleCnt="0">
        <dgm:presLayoutVars>
          <dgm:hierBranch val="init"/>
        </dgm:presLayoutVars>
      </dgm:prSet>
      <dgm:spPr/>
    </dgm:pt>
    <dgm:pt modelId="{3D61CDB4-6F9C-4870-9852-24E5FB6F39CD}" type="pres">
      <dgm:prSet presAssocID="{CC51FD06-5BB9-4DC8-AB1C-15110AC4D3E4}" presName="rootComposite" presStyleCnt="0"/>
      <dgm:spPr/>
    </dgm:pt>
    <dgm:pt modelId="{CD49D192-46E4-4DA3-8689-D21B4797298E}" type="pres">
      <dgm:prSet presAssocID="{CC51FD06-5BB9-4DC8-AB1C-15110AC4D3E4}" presName="rootText" presStyleLbl="node2" presStyleIdx="3" presStyleCnt="4">
        <dgm:presLayoutVars>
          <dgm:chPref val="3"/>
        </dgm:presLayoutVars>
      </dgm:prSet>
      <dgm:spPr/>
      <dgm:t>
        <a:bodyPr/>
        <a:lstStyle/>
        <a:p>
          <a:endParaRPr lang="nb-NO"/>
        </a:p>
      </dgm:t>
    </dgm:pt>
    <dgm:pt modelId="{062B878F-0774-4B85-A5A2-19F3394FF6BC}" type="pres">
      <dgm:prSet presAssocID="{CC51FD06-5BB9-4DC8-AB1C-15110AC4D3E4}" presName="rootConnector" presStyleLbl="node2" presStyleIdx="3" presStyleCnt="4"/>
      <dgm:spPr/>
      <dgm:t>
        <a:bodyPr/>
        <a:lstStyle/>
        <a:p>
          <a:endParaRPr lang="nb-NO"/>
        </a:p>
      </dgm:t>
    </dgm:pt>
    <dgm:pt modelId="{C4B078C1-F6F0-4E85-B3D1-072AD2C0B3CE}" type="pres">
      <dgm:prSet presAssocID="{CC51FD06-5BB9-4DC8-AB1C-15110AC4D3E4}" presName="hierChild4" presStyleCnt="0"/>
      <dgm:spPr/>
    </dgm:pt>
    <dgm:pt modelId="{EE9E62C2-CA6F-4244-87B9-DF6E675A886C}" type="pres">
      <dgm:prSet presAssocID="{A6ED480D-89FC-4B58-B8D6-22F56E1B9FA2}" presName="Name37" presStyleLbl="parChTrans1D3" presStyleIdx="3" presStyleCnt="4"/>
      <dgm:spPr/>
      <dgm:t>
        <a:bodyPr/>
        <a:lstStyle/>
        <a:p>
          <a:endParaRPr lang="nb-NO"/>
        </a:p>
      </dgm:t>
    </dgm:pt>
    <dgm:pt modelId="{B808FA13-938D-4D0D-B348-5B6EC6FFCD73}" type="pres">
      <dgm:prSet presAssocID="{78F15524-61CE-4784-9F3E-A59DAA784BE5}" presName="hierRoot2" presStyleCnt="0">
        <dgm:presLayoutVars>
          <dgm:hierBranch val="init"/>
        </dgm:presLayoutVars>
      </dgm:prSet>
      <dgm:spPr/>
    </dgm:pt>
    <dgm:pt modelId="{99D69B1A-7A61-4F4B-9EB4-E51C3D0FB507}" type="pres">
      <dgm:prSet presAssocID="{78F15524-61CE-4784-9F3E-A59DAA784BE5}" presName="rootComposite" presStyleCnt="0"/>
      <dgm:spPr/>
    </dgm:pt>
    <dgm:pt modelId="{C56CE34A-E018-4159-BFB7-CF7BC242497E}" type="pres">
      <dgm:prSet presAssocID="{78F15524-61CE-4784-9F3E-A59DAA784BE5}" presName="rootText" presStyleLbl="node3" presStyleIdx="3" presStyleCnt="4" custScaleX="61084" custScaleY="72092">
        <dgm:presLayoutVars>
          <dgm:chPref val="3"/>
        </dgm:presLayoutVars>
      </dgm:prSet>
      <dgm:spPr/>
      <dgm:t>
        <a:bodyPr/>
        <a:lstStyle/>
        <a:p>
          <a:endParaRPr lang="nb-NO"/>
        </a:p>
      </dgm:t>
    </dgm:pt>
    <dgm:pt modelId="{B4132231-0A93-46B6-A996-46147135B2AE}" type="pres">
      <dgm:prSet presAssocID="{78F15524-61CE-4784-9F3E-A59DAA784BE5}" presName="rootConnector" presStyleLbl="node3" presStyleIdx="3" presStyleCnt="4"/>
      <dgm:spPr/>
      <dgm:t>
        <a:bodyPr/>
        <a:lstStyle/>
        <a:p>
          <a:endParaRPr lang="nb-NO"/>
        </a:p>
      </dgm:t>
    </dgm:pt>
    <dgm:pt modelId="{78D27AD9-8BA9-479D-B5F3-30D4D0DC68A8}" type="pres">
      <dgm:prSet presAssocID="{78F15524-61CE-4784-9F3E-A59DAA784BE5}" presName="hierChild4" presStyleCnt="0"/>
      <dgm:spPr/>
    </dgm:pt>
    <dgm:pt modelId="{41F73607-7E70-4B57-9813-F8A0DD0CC744}" type="pres">
      <dgm:prSet presAssocID="{78F15524-61CE-4784-9F3E-A59DAA784BE5}" presName="hierChild5" presStyleCnt="0"/>
      <dgm:spPr/>
    </dgm:pt>
    <dgm:pt modelId="{F776915D-7CA1-448F-967D-CDFD73E684D0}" type="pres">
      <dgm:prSet presAssocID="{CC51FD06-5BB9-4DC8-AB1C-15110AC4D3E4}" presName="hierChild5" presStyleCnt="0"/>
      <dgm:spPr/>
    </dgm:pt>
    <dgm:pt modelId="{FB69A493-6DEB-4369-95E5-53B8B5CF5718}" type="pres">
      <dgm:prSet presAssocID="{A8DC866F-5ECE-4AD6-BB78-BDA479C63570}" presName="hierChild3" presStyleCnt="0"/>
      <dgm:spPr/>
    </dgm:pt>
  </dgm:ptLst>
  <dgm:cxnLst>
    <dgm:cxn modelId="{C06E79D4-1D54-42A6-B57A-CD762DA08D06}" type="presOf" srcId="{230C7D29-C23B-489C-9DE9-57ABE655A6D9}" destId="{264E9CBC-89DA-44F2-8F92-ACF311421B0A}" srcOrd="0" destOrd="0" presId="urn:microsoft.com/office/officeart/2005/8/layout/orgChart1"/>
    <dgm:cxn modelId="{B27E5A26-520A-464E-A2B9-3B4587F0C923}" type="presOf" srcId="{903DC5FF-E3E0-4614-A055-A1A8D227ECE6}" destId="{D19261F7-7085-41EC-B23F-B91595129547}" srcOrd="0" destOrd="0" presId="urn:microsoft.com/office/officeart/2005/8/layout/orgChart1"/>
    <dgm:cxn modelId="{92532F24-AC02-4A4E-AA02-3155AD5EDDA8}" srcId="{A8DC866F-5ECE-4AD6-BB78-BDA479C63570}" destId="{A66A39F1-B583-4BF9-B745-5CCBBB7DFFFE}" srcOrd="0" destOrd="0" parTransId="{230C7D29-C23B-489C-9DE9-57ABE655A6D9}" sibTransId="{696710DA-BDE2-40CC-8782-A918984899C6}"/>
    <dgm:cxn modelId="{FC37C58B-DA8A-4CB1-A595-0587EE146F4A}" type="presOf" srcId="{A66A39F1-B583-4BF9-B745-5CCBBB7DFFFE}" destId="{B97D78A4-D4C1-46DF-B16E-B8909A0E839C}" srcOrd="1" destOrd="0" presId="urn:microsoft.com/office/officeart/2005/8/layout/orgChart1"/>
    <dgm:cxn modelId="{9029E765-0970-496D-BC55-EF3570FA2B3B}" type="presOf" srcId="{78F15524-61CE-4784-9F3E-A59DAA784BE5}" destId="{C56CE34A-E018-4159-BFB7-CF7BC242497E}" srcOrd="0" destOrd="0" presId="urn:microsoft.com/office/officeart/2005/8/layout/orgChart1"/>
    <dgm:cxn modelId="{FBA720FB-C542-48B6-AAC4-4B189149D1F0}" srcId="{A66A39F1-B583-4BF9-B745-5CCBBB7DFFFE}" destId="{FF49FF7A-7831-490F-A3CC-EE454F66EF5C}" srcOrd="0" destOrd="0" parTransId="{D0990FDC-84E5-41AD-A7F0-9D1BA8836FD5}" sibTransId="{021869A5-3A7E-4CDD-9203-B0321AA0ABB4}"/>
    <dgm:cxn modelId="{568572F1-64C7-497D-8F3A-BE47FBB501B1}" type="presOf" srcId="{E78E3ED4-DC9E-426F-A8C1-FF665F2CB3DF}" destId="{A430E788-3ADC-4573-9ECE-1EDBA9BE547A}" srcOrd="0" destOrd="0" presId="urn:microsoft.com/office/officeart/2005/8/layout/orgChart1"/>
    <dgm:cxn modelId="{F353EF98-FFEA-4696-BFDB-E0C1BCBF30D6}" type="presOf" srcId="{D8E69446-29E5-4C8F-ADB5-A060595A3A24}" destId="{274DC7D7-3956-457D-9404-62CA68705945}" srcOrd="0" destOrd="0" presId="urn:microsoft.com/office/officeart/2005/8/layout/orgChart1"/>
    <dgm:cxn modelId="{315CCA42-DF1A-4E7B-94DF-9EDAF68401F6}" type="presOf" srcId="{D0990FDC-84E5-41AD-A7F0-9D1BA8836FD5}" destId="{E6043287-A95D-41B5-89AE-77D39DD00026}" srcOrd="0" destOrd="0" presId="urn:microsoft.com/office/officeart/2005/8/layout/orgChart1"/>
    <dgm:cxn modelId="{F599AB63-DE20-40FC-8135-A970A6D22FC2}" type="presOf" srcId="{7F1FE15E-532C-4AC7-92C6-07AE74956180}" destId="{525EBC9F-AA5D-4779-B523-27C3E74EB276}" srcOrd="0" destOrd="0" presId="urn:microsoft.com/office/officeart/2005/8/layout/orgChart1"/>
    <dgm:cxn modelId="{050A465A-245C-4138-826D-D52D70C4F970}" type="presOf" srcId="{1D9A074E-7DE7-4601-9A22-CE06651D3D76}" destId="{57E30A98-C228-4008-A282-B7CFC6526F5F}" srcOrd="0" destOrd="0" presId="urn:microsoft.com/office/officeart/2005/8/layout/orgChart1"/>
    <dgm:cxn modelId="{D53D0B75-610E-454A-B34A-72402B8E0CE2}" srcId="{A8DC866F-5ECE-4AD6-BB78-BDA479C63570}" destId="{7F1FE15E-532C-4AC7-92C6-07AE74956180}" srcOrd="2" destOrd="0" parTransId="{A97EAD1F-DBEC-4097-AA06-F16244F8B4EF}" sibTransId="{71AA561F-43F7-482E-A35B-A121AD4615DA}"/>
    <dgm:cxn modelId="{8CF27CC9-E20A-4717-BDB6-A2A9601FECE3}" type="presOf" srcId="{CDE69DCC-FE8C-47D1-A0ED-489D5384E4F9}" destId="{DE81EB1F-E691-4763-8B32-E4A158A658DE}" srcOrd="0" destOrd="0" presId="urn:microsoft.com/office/officeart/2005/8/layout/orgChart1"/>
    <dgm:cxn modelId="{0A72C34D-679B-4E1F-878C-8F643DC547E9}" type="presOf" srcId="{8E0ED849-941C-4ADF-9BBF-122E7F94EB7D}" destId="{6FE700A6-425B-4099-8E71-20DDD201CDCA}" srcOrd="1" destOrd="0" presId="urn:microsoft.com/office/officeart/2005/8/layout/orgChart1"/>
    <dgm:cxn modelId="{9D7C65C8-73D9-495E-AF9A-2DB0DA614ED8}" type="presOf" srcId="{808189BC-27EE-4077-B85A-C499572D8571}" destId="{3A23BFDA-4043-4B86-B5DA-B561A7C5CA6F}" srcOrd="0" destOrd="0" presId="urn:microsoft.com/office/officeart/2005/8/layout/orgChart1"/>
    <dgm:cxn modelId="{50D9FF14-B8D5-40B6-AFBC-104970073D07}" type="presOf" srcId="{78F15524-61CE-4784-9F3E-A59DAA784BE5}" destId="{B4132231-0A93-46B6-A996-46147135B2AE}" srcOrd="1" destOrd="0" presId="urn:microsoft.com/office/officeart/2005/8/layout/orgChart1"/>
    <dgm:cxn modelId="{4E967153-FBA1-41AE-8ED3-77D34CA58D6B}" type="presOf" srcId="{A66A39F1-B583-4BF9-B745-5CCBBB7DFFFE}" destId="{4F0BBBED-D28B-42B4-ADDB-B7EEBC9CB45C}" srcOrd="0" destOrd="0" presId="urn:microsoft.com/office/officeart/2005/8/layout/orgChart1"/>
    <dgm:cxn modelId="{C2A16C5B-9252-473B-ACFB-0D9E97DAAD40}" type="presOf" srcId="{A97EAD1F-DBEC-4097-AA06-F16244F8B4EF}" destId="{64A31D20-BA01-40CC-8AAC-E2E1DAD55261}" srcOrd="0" destOrd="0" presId="urn:microsoft.com/office/officeart/2005/8/layout/orgChart1"/>
    <dgm:cxn modelId="{9C2C6B6B-746F-452E-BE02-2028C2687262}" srcId="{A8DC866F-5ECE-4AD6-BB78-BDA479C63570}" destId="{D8E69446-29E5-4C8F-ADB5-A060595A3A24}" srcOrd="1" destOrd="0" parTransId="{1D9A074E-7DE7-4601-9A22-CE06651D3D76}" sibTransId="{22AA0F78-093E-4364-969D-0AFEF6DDACCA}"/>
    <dgm:cxn modelId="{C3F9C191-AB27-4EEC-855E-FC92742E0B96}" type="presOf" srcId="{CC51FD06-5BB9-4DC8-AB1C-15110AC4D3E4}" destId="{CD49D192-46E4-4DA3-8689-D21B4797298E}" srcOrd="0" destOrd="0" presId="urn:microsoft.com/office/officeart/2005/8/layout/orgChart1"/>
    <dgm:cxn modelId="{F6BBE450-7DA8-4EE3-ACF6-E6EED7FC0B2C}" type="presOf" srcId="{D8E69446-29E5-4C8F-ADB5-A060595A3A24}" destId="{54C2DDBC-E25F-4CD5-96A4-16C9101AEC2D}" srcOrd="1" destOrd="0" presId="urn:microsoft.com/office/officeart/2005/8/layout/orgChart1"/>
    <dgm:cxn modelId="{3F19105B-0A88-4651-8976-27AA1E1CD672}" type="presOf" srcId="{FF49FF7A-7831-490F-A3CC-EE454F66EF5C}" destId="{17CC7D10-A4BE-42A1-872A-04E34595C64F}" srcOrd="1" destOrd="0" presId="urn:microsoft.com/office/officeart/2005/8/layout/orgChart1"/>
    <dgm:cxn modelId="{8C3BBBB6-B1E2-4480-859C-3560018DD02F}" srcId="{903DC5FF-E3E0-4614-A055-A1A8D227ECE6}" destId="{A8DC866F-5ECE-4AD6-BB78-BDA479C63570}" srcOrd="0" destOrd="0" parTransId="{62C12365-3C84-429C-B29F-6562C5DDE32A}" sibTransId="{F59B5282-6E89-49A6-902A-5A76D264C99A}"/>
    <dgm:cxn modelId="{278FA28E-F0C3-4EF5-842F-0C37E48B721C}" srcId="{D8E69446-29E5-4C8F-ADB5-A060595A3A24}" destId="{8E0ED849-941C-4ADF-9BBF-122E7F94EB7D}" srcOrd="0" destOrd="0" parTransId="{69037A7C-9F0B-48EA-BF44-C57B0CE982F0}" sibTransId="{BF9186D3-C78A-465C-9FCD-D62E96363C7A}"/>
    <dgm:cxn modelId="{5E5C33C7-8302-4752-B5E1-CDB277665C00}" type="presOf" srcId="{FF49FF7A-7831-490F-A3CC-EE454F66EF5C}" destId="{36706634-6DBF-4188-8C7E-27F98EA4B3AC}" srcOrd="0" destOrd="0" presId="urn:microsoft.com/office/officeart/2005/8/layout/orgChart1"/>
    <dgm:cxn modelId="{653FD409-9A71-4F90-BF36-4637C2489AF8}" type="presOf" srcId="{808189BC-27EE-4077-B85A-C499572D8571}" destId="{1310F38E-6457-44F7-AF22-8C67A3F2D51C}" srcOrd="1" destOrd="0" presId="urn:microsoft.com/office/officeart/2005/8/layout/orgChart1"/>
    <dgm:cxn modelId="{15457A7F-2B5D-4FA8-8CB9-8DBE813F30AF}" type="presOf" srcId="{A8DC866F-5ECE-4AD6-BB78-BDA479C63570}" destId="{F51B0D8D-5DFF-4262-9274-985C89B7CF7A}" srcOrd="0" destOrd="0" presId="urn:microsoft.com/office/officeart/2005/8/layout/orgChart1"/>
    <dgm:cxn modelId="{23DAB830-6365-4BE5-949B-D25A4B28DFBF}" type="presOf" srcId="{69037A7C-9F0B-48EA-BF44-C57B0CE982F0}" destId="{FD43C85D-CA8A-43C4-9291-1F61FB19EEA7}" srcOrd="0" destOrd="0" presId="urn:microsoft.com/office/officeart/2005/8/layout/orgChart1"/>
    <dgm:cxn modelId="{C2C6E0F8-AB9C-4CFF-8DD0-480715E4777E}" srcId="{7F1FE15E-532C-4AC7-92C6-07AE74956180}" destId="{808189BC-27EE-4077-B85A-C499572D8571}" srcOrd="0" destOrd="0" parTransId="{CDE69DCC-FE8C-47D1-A0ED-489D5384E4F9}" sibTransId="{0E779943-5705-494E-A807-8203AA5456E5}"/>
    <dgm:cxn modelId="{E0E06809-6248-40FF-9EBE-4FDFBC37D3D8}" type="presOf" srcId="{8E0ED849-941C-4ADF-9BBF-122E7F94EB7D}" destId="{4628F3A1-21B9-4C13-9ED8-9604E03D5EC0}" srcOrd="0" destOrd="0" presId="urn:microsoft.com/office/officeart/2005/8/layout/orgChart1"/>
    <dgm:cxn modelId="{16AF1CE1-82AE-4D1F-9DBE-E002FA0B0246}" type="presOf" srcId="{A6ED480D-89FC-4B58-B8D6-22F56E1B9FA2}" destId="{EE9E62C2-CA6F-4244-87B9-DF6E675A886C}" srcOrd="0" destOrd="0" presId="urn:microsoft.com/office/officeart/2005/8/layout/orgChart1"/>
    <dgm:cxn modelId="{6C8BE012-1AEC-49EA-B2F5-99832F981793}" type="presOf" srcId="{7F1FE15E-532C-4AC7-92C6-07AE74956180}" destId="{3A97C281-AB4E-425C-B44F-3CCAC7E2D99A}" srcOrd="1" destOrd="0" presId="urn:microsoft.com/office/officeart/2005/8/layout/orgChart1"/>
    <dgm:cxn modelId="{624E3F79-FC5E-4DC3-A3A7-CEDB130AEC34}" type="presOf" srcId="{CC51FD06-5BB9-4DC8-AB1C-15110AC4D3E4}" destId="{062B878F-0774-4B85-A5A2-19F3394FF6BC}" srcOrd="1" destOrd="0" presId="urn:microsoft.com/office/officeart/2005/8/layout/orgChart1"/>
    <dgm:cxn modelId="{5513DF3F-AF29-490A-87E1-C093E2C4BF75}" srcId="{A8DC866F-5ECE-4AD6-BB78-BDA479C63570}" destId="{CC51FD06-5BB9-4DC8-AB1C-15110AC4D3E4}" srcOrd="3" destOrd="0" parTransId="{E78E3ED4-DC9E-426F-A8C1-FF665F2CB3DF}" sibTransId="{D1C70C6E-8A0F-4845-955E-AFB31487ED88}"/>
    <dgm:cxn modelId="{352123DD-5489-4E51-A817-1F8658AE72CA}" srcId="{CC51FD06-5BB9-4DC8-AB1C-15110AC4D3E4}" destId="{78F15524-61CE-4784-9F3E-A59DAA784BE5}" srcOrd="0" destOrd="0" parTransId="{A6ED480D-89FC-4B58-B8D6-22F56E1B9FA2}" sibTransId="{FB0914A1-9A21-46CA-ABCD-B0D561BF1F31}"/>
    <dgm:cxn modelId="{7419198E-0A46-4247-8955-59499CD44FB0}" type="presOf" srcId="{A8DC866F-5ECE-4AD6-BB78-BDA479C63570}" destId="{66716789-A394-44EB-9C9A-E885C64D2BD2}" srcOrd="1" destOrd="0" presId="urn:microsoft.com/office/officeart/2005/8/layout/orgChart1"/>
    <dgm:cxn modelId="{BFDEF37F-B0F0-4A59-B1BC-5F26D212BAC2}" type="presParOf" srcId="{D19261F7-7085-41EC-B23F-B91595129547}" destId="{3160931A-40B9-4876-BC00-69DEA03DC454}" srcOrd="0" destOrd="0" presId="urn:microsoft.com/office/officeart/2005/8/layout/orgChart1"/>
    <dgm:cxn modelId="{CBD150C3-F416-47A6-BEEE-223AEEA079C0}" type="presParOf" srcId="{3160931A-40B9-4876-BC00-69DEA03DC454}" destId="{E645FEE4-CDCD-42CB-A517-B4E6F898CAB5}" srcOrd="0" destOrd="0" presId="urn:microsoft.com/office/officeart/2005/8/layout/orgChart1"/>
    <dgm:cxn modelId="{137227C6-D478-46DA-ACB8-B3F3085F25AA}" type="presParOf" srcId="{E645FEE4-CDCD-42CB-A517-B4E6F898CAB5}" destId="{F51B0D8D-5DFF-4262-9274-985C89B7CF7A}" srcOrd="0" destOrd="0" presId="urn:microsoft.com/office/officeart/2005/8/layout/orgChart1"/>
    <dgm:cxn modelId="{5880FD46-616B-4957-9BBE-2735152B05AE}" type="presParOf" srcId="{E645FEE4-CDCD-42CB-A517-B4E6F898CAB5}" destId="{66716789-A394-44EB-9C9A-E885C64D2BD2}" srcOrd="1" destOrd="0" presId="urn:microsoft.com/office/officeart/2005/8/layout/orgChart1"/>
    <dgm:cxn modelId="{081A0E4F-3C84-4A05-9669-6E72A56AFDEB}" type="presParOf" srcId="{3160931A-40B9-4876-BC00-69DEA03DC454}" destId="{EE2B387F-C8F7-4BC3-8411-37155F066258}" srcOrd="1" destOrd="0" presId="urn:microsoft.com/office/officeart/2005/8/layout/orgChart1"/>
    <dgm:cxn modelId="{EED90050-452C-4736-B3DC-2B63F0CDE727}" type="presParOf" srcId="{EE2B387F-C8F7-4BC3-8411-37155F066258}" destId="{264E9CBC-89DA-44F2-8F92-ACF311421B0A}" srcOrd="0" destOrd="0" presId="urn:microsoft.com/office/officeart/2005/8/layout/orgChart1"/>
    <dgm:cxn modelId="{1DEDEE18-EC43-40C5-ABF6-80EB810F6A58}" type="presParOf" srcId="{EE2B387F-C8F7-4BC3-8411-37155F066258}" destId="{1631E12D-0044-4B0B-B913-DC47715459EA}" srcOrd="1" destOrd="0" presId="urn:microsoft.com/office/officeart/2005/8/layout/orgChart1"/>
    <dgm:cxn modelId="{CDD6EB70-7785-46B4-B8BE-E66A9C6E2D4D}" type="presParOf" srcId="{1631E12D-0044-4B0B-B913-DC47715459EA}" destId="{CA21CB3B-9675-4C43-8522-BE59FF41515F}" srcOrd="0" destOrd="0" presId="urn:microsoft.com/office/officeart/2005/8/layout/orgChart1"/>
    <dgm:cxn modelId="{8B6A9EC7-FAB8-477E-B746-41A0C4DA5040}" type="presParOf" srcId="{CA21CB3B-9675-4C43-8522-BE59FF41515F}" destId="{4F0BBBED-D28B-42B4-ADDB-B7EEBC9CB45C}" srcOrd="0" destOrd="0" presId="urn:microsoft.com/office/officeart/2005/8/layout/orgChart1"/>
    <dgm:cxn modelId="{B8F03BC5-3479-4AFC-8C55-BF518EB51E54}" type="presParOf" srcId="{CA21CB3B-9675-4C43-8522-BE59FF41515F}" destId="{B97D78A4-D4C1-46DF-B16E-B8909A0E839C}" srcOrd="1" destOrd="0" presId="urn:microsoft.com/office/officeart/2005/8/layout/orgChart1"/>
    <dgm:cxn modelId="{02FC0903-5BFF-4207-8DC8-559EEE92A588}" type="presParOf" srcId="{1631E12D-0044-4B0B-B913-DC47715459EA}" destId="{BFBBB0C3-A618-48E1-AAB2-5D81930DAC25}" srcOrd="1" destOrd="0" presId="urn:microsoft.com/office/officeart/2005/8/layout/orgChart1"/>
    <dgm:cxn modelId="{0FAFCD89-0B82-4D19-AB47-7B4860F69659}" type="presParOf" srcId="{BFBBB0C3-A618-48E1-AAB2-5D81930DAC25}" destId="{E6043287-A95D-41B5-89AE-77D39DD00026}" srcOrd="0" destOrd="0" presId="urn:microsoft.com/office/officeart/2005/8/layout/orgChart1"/>
    <dgm:cxn modelId="{4177E4A9-52B8-4C83-B470-F9815C8561A7}" type="presParOf" srcId="{BFBBB0C3-A618-48E1-AAB2-5D81930DAC25}" destId="{4FC7C5F9-6AFC-4650-A762-0D95E8AB5729}" srcOrd="1" destOrd="0" presId="urn:microsoft.com/office/officeart/2005/8/layout/orgChart1"/>
    <dgm:cxn modelId="{280F2DDE-CF9E-40A7-849D-55E2E7DD08EC}" type="presParOf" srcId="{4FC7C5F9-6AFC-4650-A762-0D95E8AB5729}" destId="{F468C76F-3C9A-42AF-A715-981F7CEC8700}" srcOrd="0" destOrd="0" presId="urn:microsoft.com/office/officeart/2005/8/layout/orgChart1"/>
    <dgm:cxn modelId="{8015A399-A35C-4872-9BDF-81BA452005A7}" type="presParOf" srcId="{F468C76F-3C9A-42AF-A715-981F7CEC8700}" destId="{36706634-6DBF-4188-8C7E-27F98EA4B3AC}" srcOrd="0" destOrd="0" presId="urn:microsoft.com/office/officeart/2005/8/layout/orgChart1"/>
    <dgm:cxn modelId="{73165654-D9FD-4932-994F-B8C9BE2D26B4}" type="presParOf" srcId="{F468C76F-3C9A-42AF-A715-981F7CEC8700}" destId="{17CC7D10-A4BE-42A1-872A-04E34595C64F}" srcOrd="1" destOrd="0" presId="urn:microsoft.com/office/officeart/2005/8/layout/orgChart1"/>
    <dgm:cxn modelId="{1FE68FEF-0092-4456-8D4D-A2A6357F67FA}" type="presParOf" srcId="{4FC7C5F9-6AFC-4650-A762-0D95E8AB5729}" destId="{C7B99FD8-07E3-4598-9B0B-B641532CB03B}" srcOrd="1" destOrd="0" presId="urn:microsoft.com/office/officeart/2005/8/layout/orgChart1"/>
    <dgm:cxn modelId="{6CB0F1F9-C57E-4828-8709-DBE1A7F46618}" type="presParOf" srcId="{4FC7C5F9-6AFC-4650-A762-0D95E8AB5729}" destId="{4435881A-BB0F-46BF-82F6-536DADDC0C8C}" srcOrd="2" destOrd="0" presId="urn:microsoft.com/office/officeart/2005/8/layout/orgChart1"/>
    <dgm:cxn modelId="{4DFA921F-5BFF-4618-833D-F06E2ACF0824}" type="presParOf" srcId="{1631E12D-0044-4B0B-B913-DC47715459EA}" destId="{B23EA1B1-D0E8-4EBD-B837-19DDFD08021D}" srcOrd="2" destOrd="0" presId="urn:microsoft.com/office/officeart/2005/8/layout/orgChart1"/>
    <dgm:cxn modelId="{E1C36523-D12C-4342-8DF1-0D42EF8A651D}" type="presParOf" srcId="{EE2B387F-C8F7-4BC3-8411-37155F066258}" destId="{57E30A98-C228-4008-A282-B7CFC6526F5F}" srcOrd="2" destOrd="0" presId="urn:microsoft.com/office/officeart/2005/8/layout/orgChart1"/>
    <dgm:cxn modelId="{E8617630-F31A-487B-A665-162084674DCF}" type="presParOf" srcId="{EE2B387F-C8F7-4BC3-8411-37155F066258}" destId="{8B628B5F-1411-405A-ACC3-15A12D068CB7}" srcOrd="3" destOrd="0" presId="urn:microsoft.com/office/officeart/2005/8/layout/orgChart1"/>
    <dgm:cxn modelId="{12CCCE94-A74D-486E-B407-A83B0B5E7DBB}" type="presParOf" srcId="{8B628B5F-1411-405A-ACC3-15A12D068CB7}" destId="{B67FABBB-0153-4290-831D-C1B569514A88}" srcOrd="0" destOrd="0" presId="urn:microsoft.com/office/officeart/2005/8/layout/orgChart1"/>
    <dgm:cxn modelId="{C2508754-73B6-49DB-9768-A8C3E599F29F}" type="presParOf" srcId="{B67FABBB-0153-4290-831D-C1B569514A88}" destId="{274DC7D7-3956-457D-9404-62CA68705945}" srcOrd="0" destOrd="0" presId="urn:microsoft.com/office/officeart/2005/8/layout/orgChart1"/>
    <dgm:cxn modelId="{004380F6-FFC9-4E5E-AA33-B9D3A6CA14B7}" type="presParOf" srcId="{B67FABBB-0153-4290-831D-C1B569514A88}" destId="{54C2DDBC-E25F-4CD5-96A4-16C9101AEC2D}" srcOrd="1" destOrd="0" presId="urn:microsoft.com/office/officeart/2005/8/layout/orgChart1"/>
    <dgm:cxn modelId="{55DEE10E-964E-4E79-A190-B252DDA3DED3}" type="presParOf" srcId="{8B628B5F-1411-405A-ACC3-15A12D068CB7}" destId="{504303B3-6BBB-444E-B6D4-54062CBFC4DB}" srcOrd="1" destOrd="0" presId="urn:microsoft.com/office/officeart/2005/8/layout/orgChart1"/>
    <dgm:cxn modelId="{369E692C-2FF7-4994-8E4A-5993E1880092}" type="presParOf" srcId="{504303B3-6BBB-444E-B6D4-54062CBFC4DB}" destId="{FD43C85D-CA8A-43C4-9291-1F61FB19EEA7}" srcOrd="0" destOrd="0" presId="urn:microsoft.com/office/officeart/2005/8/layout/orgChart1"/>
    <dgm:cxn modelId="{923B3C7F-2EA4-402D-852B-ECA8737B359D}" type="presParOf" srcId="{504303B3-6BBB-444E-B6D4-54062CBFC4DB}" destId="{2951D668-17E6-4731-A0D7-E3FF9E256130}" srcOrd="1" destOrd="0" presId="urn:microsoft.com/office/officeart/2005/8/layout/orgChart1"/>
    <dgm:cxn modelId="{4BD44FB0-58FB-4AB9-8582-E382814D725B}" type="presParOf" srcId="{2951D668-17E6-4731-A0D7-E3FF9E256130}" destId="{F6AC728D-846D-48EE-BFDF-D21639E6A02A}" srcOrd="0" destOrd="0" presId="urn:microsoft.com/office/officeart/2005/8/layout/orgChart1"/>
    <dgm:cxn modelId="{7A609901-0326-48E7-B450-CCE0A01FBE22}" type="presParOf" srcId="{F6AC728D-846D-48EE-BFDF-D21639E6A02A}" destId="{4628F3A1-21B9-4C13-9ED8-9604E03D5EC0}" srcOrd="0" destOrd="0" presId="urn:microsoft.com/office/officeart/2005/8/layout/orgChart1"/>
    <dgm:cxn modelId="{C2F2B7EB-737F-43D7-93A0-E8867429CC78}" type="presParOf" srcId="{F6AC728D-846D-48EE-BFDF-D21639E6A02A}" destId="{6FE700A6-425B-4099-8E71-20DDD201CDCA}" srcOrd="1" destOrd="0" presId="urn:microsoft.com/office/officeart/2005/8/layout/orgChart1"/>
    <dgm:cxn modelId="{CBA0A3CF-EE0B-4420-B404-52D2C8348716}" type="presParOf" srcId="{2951D668-17E6-4731-A0D7-E3FF9E256130}" destId="{BAFF7857-9BC6-4440-8348-67DF5884545E}" srcOrd="1" destOrd="0" presId="urn:microsoft.com/office/officeart/2005/8/layout/orgChart1"/>
    <dgm:cxn modelId="{1674D696-2624-4BEE-97DF-77C540B3F5C1}" type="presParOf" srcId="{2951D668-17E6-4731-A0D7-E3FF9E256130}" destId="{A2A41615-00BC-45C4-BB83-EDC3A734080C}" srcOrd="2" destOrd="0" presId="urn:microsoft.com/office/officeart/2005/8/layout/orgChart1"/>
    <dgm:cxn modelId="{434AF4F8-2FB1-47EA-9840-79DD80241087}" type="presParOf" srcId="{8B628B5F-1411-405A-ACC3-15A12D068CB7}" destId="{3C2AA09A-29FE-4A6A-B86C-620FCBBADC87}" srcOrd="2" destOrd="0" presId="urn:microsoft.com/office/officeart/2005/8/layout/orgChart1"/>
    <dgm:cxn modelId="{3B7F1E15-269C-4603-B7C3-361B6615BB53}" type="presParOf" srcId="{EE2B387F-C8F7-4BC3-8411-37155F066258}" destId="{64A31D20-BA01-40CC-8AAC-E2E1DAD55261}" srcOrd="4" destOrd="0" presId="urn:microsoft.com/office/officeart/2005/8/layout/orgChart1"/>
    <dgm:cxn modelId="{C5E80272-DF1A-4FEA-861F-BC08DFF7D968}" type="presParOf" srcId="{EE2B387F-C8F7-4BC3-8411-37155F066258}" destId="{62875C93-DAA6-4C0F-B8FA-60F117E8651B}" srcOrd="5" destOrd="0" presId="urn:microsoft.com/office/officeart/2005/8/layout/orgChart1"/>
    <dgm:cxn modelId="{6344E10A-EDB5-44E2-A5CB-ED34178746D4}" type="presParOf" srcId="{62875C93-DAA6-4C0F-B8FA-60F117E8651B}" destId="{840711BB-9BFC-4912-B65B-CBEF35F6CB3A}" srcOrd="0" destOrd="0" presId="urn:microsoft.com/office/officeart/2005/8/layout/orgChart1"/>
    <dgm:cxn modelId="{087A22F3-A2F9-4A1D-98EB-26B061090C75}" type="presParOf" srcId="{840711BB-9BFC-4912-B65B-CBEF35F6CB3A}" destId="{525EBC9F-AA5D-4779-B523-27C3E74EB276}" srcOrd="0" destOrd="0" presId="urn:microsoft.com/office/officeart/2005/8/layout/orgChart1"/>
    <dgm:cxn modelId="{3AA2B9D7-447B-4F23-889F-5956D632F475}" type="presParOf" srcId="{840711BB-9BFC-4912-B65B-CBEF35F6CB3A}" destId="{3A97C281-AB4E-425C-B44F-3CCAC7E2D99A}" srcOrd="1" destOrd="0" presId="urn:microsoft.com/office/officeart/2005/8/layout/orgChart1"/>
    <dgm:cxn modelId="{FB187891-922A-4E6F-AEDE-966D295EC187}" type="presParOf" srcId="{62875C93-DAA6-4C0F-B8FA-60F117E8651B}" destId="{8A04959F-F7E1-403C-BA3B-B47AB5E16D2C}" srcOrd="1" destOrd="0" presId="urn:microsoft.com/office/officeart/2005/8/layout/orgChart1"/>
    <dgm:cxn modelId="{BB944122-D60F-4702-94AF-DED06A780D10}" type="presParOf" srcId="{8A04959F-F7E1-403C-BA3B-B47AB5E16D2C}" destId="{DE81EB1F-E691-4763-8B32-E4A158A658DE}" srcOrd="0" destOrd="0" presId="urn:microsoft.com/office/officeart/2005/8/layout/orgChart1"/>
    <dgm:cxn modelId="{777D593E-15E6-4921-A7A7-AF2A264E5604}" type="presParOf" srcId="{8A04959F-F7E1-403C-BA3B-B47AB5E16D2C}" destId="{86789363-E715-49A9-9985-B5A23B4EAA97}" srcOrd="1" destOrd="0" presId="urn:microsoft.com/office/officeart/2005/8/layout/orgChart1"/>
    <dgm:cxn modelId="{1395DDAB-4F93-4EFD-9976-16B7241C195A}" type="presParOf" srcId="{86789363-E715-49A9-9985-B5A23B4EAA97}" destId="{DAC057F8-36DA-4C26-AD67-0C1A66800D3C}" srcOrd="0" destOrd="0" presId="urn:microsoft.com/office/officeart/2005/8/layout/orgChart1"/>
    <dgm:cxn modelId="{117F5AE9-7D2B-4FBC-84C3-5E35315C8348}" type="presParOf" srcId="{DAC057F8-36DA-4C26-AD67-0C1A66800D3C}" destId="{3A23BFDA-4043-4B86-B5DA-B561A7C5CA6F}" srcOrd="0" destOrd="0" presId="urn:microsoft.com/office/officeart/2005/8/layout/orgChart1"/>
    <dgm:cxn modelId="{04EC53AC-3E02-4A77-8BD5-098C8D79F963}" type="presParOf" srcId="{DAC057F8-36DA-4C26-AD67-0C1A66800D3C}" destId="{1310F38E-6457-44F7-AF22-8C67A3F2D51C}" srcOrd="1" destOrd="0" presId="urn:microsoft.com/office/officeart/2005/8/layout/orgChart1"/>
    <dgm:cxn modelId="{F10D56CE-DF58-4C12-8889-E5189E2247F4}" type="presParOf" srcId="{86789363-E715-49A9-9985-B5A23B4EAA97}" destId="{18746445-4405-454B-8EAE-CC4444C3124E}" srcOrd="1" destOrd="0" presId="urn:microsoft.com/office/officeart/2005/8/layout/orgChart1"/>
    <dgm:cxn modelId="{1847783C-F9BB-4DCB-AD08-8646E4197FB5}" type="presParOf" srcId="{86789363-E715-49A9-9985-B5A23B4EAA97}" destId="{0283AC35-EC45-40D2-A650-3269C3F69273}" srcOrd="2" destOrd="0" presId="urn:microsoft.com/office/officeart/2005/8/layout/orgChart1"/>
    <dgm:cxn modelId="{95243E8C-8DAA-47D5-870A-B7AB4E81ACFC}" type="presParOf" srcId="{62875C93-DAA6-4C0F-B8FA-60F117E8651B}" destId="{414F8234-5F40-4F7A-A944-DD1454AA712C}" srcOrd="2" destOrd="0" presId="urn:microsoft.com/office/officeart/2005/8/layout/orgChart1"/>
    <dgm:cxn modelId="{75E3D1DD-874F-4F6D-BA5F-44D5AA711BB0}" type="presParOf" srcId="{EE2B387F-C8F7-4BC3-8411-37155F066258}" destId="{A430E788-3ADC-4573-9ECE-1EDBA9BE547A}" srcOrd="6" destOrd="0" presId="urn:microsoft.com/office/officeart/2005/8/layout/orgChart1"/>
    <dgm:cxn modelId="{5C265F2A-0A96-4C45-84A8-1D7FB14C4CF0}" type="presParOf" srcId="{EE2B387F-C8F7-4BC3-8411-37155F066258}" destId="{05EB5494-FB17-4E4F-895D-3F438D64C12C}" srcOrd="7" destOrd="0" presId="urn:microsoft.com/office/officeart/2005/8/layout/orgChart1"/>
    <dgm:cxn modelId="{E9A8CC9A-C488-4AEE-9E60-480F1C057A0C}" type="presParOf" srcId="{05EB5494-FB17-4E4F-895D-3F438D64C12C}" destId="{3D61CDB4-6F9C-4870-9852-24E5FB6F39CD}" srcOrd="0" destOrd="0" presId="urn:microsoft.com/office/officeart/2005/8/layout/orgChart1"/>
    <dgm:cxn modelId="{AF1E319E-F7A3-4C31-A0F0-3075A8174F89}" type="presParOf" srcId="{3D61CDB4-6F9C-4870-9852-24E5FB6F39CD}" destId="{CD49D192-46E4-4DA3-8689-D21B4797298E}" srcOrd="0" destOrd="0" presId="urn:microsoft.com/office/officeart/2005/8/layout/orgChart1"/>
    <dgm:cxn modelId="{67E8CD32-1C82-4689-B974-82D23F378906}" type="presParOf" srcId="{3D61CDB4-6F9C-4870-9852-24E5FB6F39CD}" destId="{062B878F-0774-4B85-A5A2-19F3394FF6BC}" srcOrd="1" destOrd="0" presId="urn:microsoft.com/office/officeart/2005/8/layout/orgChart1"/>
    <dgm:cxn modelId="{1DEE831C-9884-4069-9EC2-A4AE1F3C9483}" type="presParOf" srcId="{05EB5494-FB17-4E4F-895D-3F438D64C12C}" destId="{C4B078C1-F6F0-4E85-B3D1-072AD2C0B3CE}" srcOrd="1" destOrd="0" presId="urn:microsoft.com/office/officeart/2005/8/layout/orgChart1"/>
    <dgm:cxn modelId="{BA22CC09-F4B4-44F8-91A4-545EE8D083BB}" type="presParOf" srcId="{C4B078C1-F6F0-4E85-B3D1-072AD2C0B3CE}" destId="{EE9E62C2-CA6F-4244-87B9-DF6E675A886C}" srcOrd="0" destOrd="0" presId="urn:microsoft.com/office/officeart/2005/8/layout/orgChart1"/>
    <dgm:cxn modelId="{C6062F5C-C088-4F14-835E-8621D3D1E929}" type="presParOf" srcId="{C4B078C1-F6F0-4E85-B3D1-072AD2C0B3CE}" destId="{B808FA13-938D-4D0D-B348-5B6EC6FFCD73}" srcOrd="1" destOrd="0" presId="urn:microsoft.com/office/officeart/2005/8/layout/orgChart1"/>
    <dgm:cxn modelId="{80BC7118-60B5-4321-BA68-DAFDEAB6DF41}" type="presParOf" srcId="{B808FA13-938D-4D0D-B348-5B6EC6FFCD73}" destId="{99D69B1A-7A61-4F4B-9EB4-E51C3D0FB507}" srcOrd="0" destOrd="0" presId="urn:microsoft.com/office/officeart/2005/8/layout/orgChart1"/>
    <dgm:cxn modelId="{D479EC16-472B-4A8A-A77C-7F328F6037B8}" type="presParOf" srcId="{99D69B1A-7A61-4F4B-9EB4-E51C3D0FB507}" destId="{C56CE34A-E018-4159-BFB7-CF7BC242497E}" srcOrd="0" destOrd="0" presId="urn:microsoft.com/office/officeart/2005/8/layout/orgChart1"/>
    <dgm:cxn modelId="{A4A15578-7168-46EE-BCDC-D72DDF180673}" type="presParOf" srcId="{99D69B1A-7A61-4F4B-9EB4-E51C3D0FB507}" destId="{B4132231-0A93-46B6-A996-46147135B2AE}" srcOrd="1" destOrd="0" presId="urn:microsoft.com/office/officeart/2005/8/layout/orgChart1"/>
    <dgm:cxn modelId="{82898B3F-4D61-4E5F-BC69-58BFB41D3553}" type="presParOf" srcId="{B808FA13-938D-4D0D-B348-5B6EC6FFCD73}" destId="{78D27AD9-8BA9-479D-B5F3-30D4D0DC68A8}" srcOrd="1" destOrd="0" presId="urn:microsoft.com/office/officeart/2005/8/layout/orgChart1"/>
    <dgm:cxn modelId="{489979E1-A65A-4B66-BD6F-E60B7087022A}" type="presParOf" srcId="{B808FA13-938D-4D0D-B348-5B6EC6FFCD73}" destId="{41F73607-7E70-4B57-9813-F8A0DD0CC744}" srcOrd="2" destOrd="0" presId="urn:microsoft.com/office/officeart/2005/8/layout/orgChart1"/>
    <dgm:cxn modelId="{CBFE63C3-2C63-495A-BFAB-1A94D4B4FAAA}" type="presParOf" srcId="{05EB5494-FB17-4E4F-895D-3F438D64C12C}" destId="{F776915D-7CA1-448F-967D-CDFD73E684D0}" srcOrd="2" destOrd="0" presId="urn:microsoft.com/office/officeart/2005/8/layout/orgChart1"/>
    <dgm:cxn modelId="{B4D4D315-6E00-41B9-A26A-2145ED5CFD54}" type="presParOf" srcId="{3160931A-40B9-4876-BC00-69DEA03DC454}" destId="{FB69A493-6DEB-4369-95E5-53B8B5CF57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43E58-3F91-47F2-989B-077C0B1153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359AE43D-14FB-4E15-9E85-D4C29C6610F3}">
      <dgm:prSet phldrT="[Tekst]" custT="1"/>
      <dgm:spPr/>
      <dgm:t>
        <a:bodyPr/>
        <a:lstStyle/>
        <a:p>
          <a:r>
            <a:rPr lang="nb-NO" sz="1400" dirty="0" smtClean="0"/>
            <a:t>Helsesjef</a:t>
          </a:r>
          <a:endParaRPr lang="nb-NO" sz="1400" dirty="0"/>
        </a:p>
      </dgm:t>
    </dgm:pt>
    <dgm:pt modelId="{565D6A66-8B2D-47A9-9E22-81927924D7D1}" type="parTrans" cxnId="{C988B2F3-BC1B-4CC4-B80D-0807E93705D2}">
      <dgm:prSet/>
      <dgm:spPr/>
      <dgm:t>
        <a:bodyPr/>
        <a:lstStyle/>
        <a:p>
          <a:endParaRPr lang="nb-NO" sz="1300"/>
        </a:p>
      </dgm:t>
    </dgm:pt>
    <dgm:pt modelId="{0A8B032C-133D-40D7-A053-E7B5FBDA0254}" type="sibTrans" cxnId="{C988B2F3-BC1B-4CC4-B80D-0807E93705D2}">
      <dgm:prSet/>
      <dgm:spPr/>
      <dgm:t>
        <a:bodyPr/>
        <a:lstStyle/>
        <a:p>
          <a:endParaRPr lang="nb-NO" sz="1300"/>
        </a:p>
      </dgm:t>
    </dgm:pt>
    <dgm:pt modelId="{7442F2AB-EB28-4254-8719-D748DD13D49C}">
      <dgm:prSet phldrT="[Tekst]" custT="1"/>
      <dgm:spPr/>
      <dgm:t>
        <a:bodyPr/>
        <a:lstStyle/>
        <a:p>
          <a:r>
            <a:rPr lang="nb-NO" sz="1300" dirty="0" smtClean="0"/>
            <a:t>Legetjeneste</a:t>
          </a:r>
        </a:p>
        <a:p>
          <a:r>
            <a:rPr lang="nb-NO" sz="1300" dirty="0" smtClean="0"/>
            <a:t> </a:t>
          </a:r>
          <a:endParaRPr lang="nb-NO" sz="1300" dirty="0"/>
        </a:p>
      </dgm:t>
    </dgm:pt>
    <dgm:pt modelId="{2A6B55D9-3257-4B82-9C79-1883A8C6A279}" type="parTrans" cxnId="{AF20B455-B7BA-472C-A7F3-7964E4D5EEF0}">
      <dgm:prSet/>
      <dgm:spPr/>
      <dgm:t>
        <a:bodyPr/>
        <a:lstStyle/>
        <a:p>
          <a:endParaRPr lang="nb-NO" sz="1300"/>
        </a:p>
      </dgm:t>
    </dgm:pt>
    <dgm:pt modelId="{2F5DAB9C-0520-4800-8EDA-1D64CC308836}" type="sibTrans" cxnId="{AF20B455-B7BA-472C-A7F3-7964E4D5EEF0}">
      <dgm:prSet/>
      <dgm:spPr/>
      <dgm:t>
        <a:bodyPr/>
        <a:lstStyle/>
        <a:p>
          <a:endParaRPr lang="nb-NO" sz="1300"/>
        </a:p>
      </dgm:t>
    </dgm:pt>
    <dgm:pt modelId="{16C69A27-A78C-4D4B-9D72-7AC333F22829}">
      <dgm:prSet phldrT="[Tekst]" custT="1"/>
      <dgm:spPr/>
      <dgm:t>
        <a:bodyPr/>
        <a:lstStyle/>
        <a:p>
          <a:r>
            <a:rPr lang="nb-NO" sz="1300" dirty="0" smtClean="0"/>
            <a:t>Helsestasjon og skolehelsetjeneste</a:t>
          </a:r>
          <a:endParaRPr lang="nb-NO" sz="1300" dirty="0"/>
        </a:p>
      </dgm:t>
    </dgm:pt>
    <dgm:pt modelId="{B76928CD-239C-4A8C-B36C-9B09C5817EE8}" type="parTrans" cxnId="{F7134709-F45E-4798-A9FE-C0736BCA770A}">
      <dgm:prSet/>
      <dgm:spPr/>
      <dgm:t>
        <a:bodyPr/>
        <a:lstStyle/>
        <a:p>
          <a:endParaRPr lang="nb-NO" sz="1300"/>
        </a:p>
      </dgm:t>
    </dgm:pt>
    <dgm:pt modelId="{41CC7E67-199E-4F4B-92AA-AB2715DA7D27}" type="sibTrans" cxnId="{F7134709-F45E-4798-A9FE-C0736BCA770A}">
      <dgm:prSet/>
      <dgm:spPr/>
      <dgm:t>
        <a:bodyPr/>
        <a:lstStyle/>
        <a:p>
          <a:endParaRPr lang="nb-NO" sz="1300"/>
        </a:p>
      </dgm:t>
    </dgm:pt>
    <dgm:pt modelId="{D4617B2A-BD24-4D4B-861B-AD92C404F80D}">
      <dgm:prSet phldrT="[Tekst]" custT="1"/>
      <dgm:spPr/>
      <dgm:t>
        <a:bodyPr/>
        <a:lstStyle/>
        <a:p>
          <a:r>
            <a:rPr lang="nb-NO" sz="1300" dirty="0" smtClean="0"/>
            <a:t>Psykisk helse og </a:t>
          </a:r>
          <a:r>
            <a:rPr lang="nb-NO" sz="1200" dirty="0" smtClean="0"/>
            <a:t>rustjeneste</a:t>
          </a:r>
          <a:endParaRPr lang="nb-NO" sz="1300" dirty="0"/>
        </a:p>
      </dgm:t>
    </dgm:pt>
    <dgm:pt modelId="{2A534897-71F9-4493-BD26-775E5668464D}" type="parTrans" cxnId="{99DB2701-B8DE-4EC5-8CB4-F95B16BB6DCE}">
      <dgm:prSet/>
      <dgm:spPr/>
      <dgm:t>
        <a:bodyPr/>
        <a:lstStyle/>
        <a:p>
          <a:endParaRPr lang="nb-NO" sz="1300"/>
        </a:p>
      </dgm:t>
    </dgm:pt>
    <dgm:pt modelId="{6C1691EC-0B23-4EC8-AA67-D0D176B19EBE}" type="sibTrans" cxnId="{99DB2701-B8DE-4EC5-8CB4-F95B16BB6DCE}">
      <dgm:prSet/>
      <dgm:spPr/>
      <dgm:t>
        <a:bodyPr/>
        <a:lstStyle/>
        <a:p>
          <a:endParaRPr lang="nb-NO" sz="1300"/>
        </a:p>
      </dgm:t>
    </dgm:pt>
    <dgm:pt modelId="{369EBC07-C2FD-41D7-BAB7-94404C3F11D3}">
      <dgm:prSet custT="1"/>
      <dgm:spPr/>
      <dgm:t>
        <a:bodyPr/>
        <a:lstStyle/>
        <a:p>
          <a:r>
            <a:rPr lang="nb-NO" sz="1300" dirty="0" smtClean="0"/>
            <a:t>Ergo- og fysioterapitjeneste</a:t>
          </a:r>
          <a:endParaRPr lang="nb-NO" sz="1300" dirty="0"/>
        </a:p>
      </dgm:t>
    </dgm:pt>
    <dgm:pt modelId="{7B4A8180-94B6-4EAE-8730-294A16317E72}" type="parTrans" cxnId="{6D86D68B-7EEF-4E90-B0F0-094DD2244F5C}">
      <dgm:prSet/>
      <dgm:spPr/>
      <dgm:t>
        <a:bodyPr/>
        <a:lstStyle/>
        <a:p>
          <a:endParaRPr lang="nb-NO" sz="1300"/>
        </a:p>
      </dgm:t>
    </dgm:pt>
    <dgm:pt modelId="{C52961FE-D46A-412C-B5C4-6838B2DBD3F2}" type="sibTrans" cxnId="{6D86D68B-7EEF-4E90-B0F0-094DD2244F5C}">
      <dgm:prSet/>
      <dgm:spPr/>
      <dgm:t>
        <a:bodyPr/>
        <a:lstStyle/>
        <a:p>
          <a:endParaRPr lang="nb-NO" sz="1300"/>
        </a:p>
      </dgm:t>
    </dgm:pt>
    <dgm:pt modelId="{937C0291-699F-4C74-BC8B-E8E2E96CD579}" type="asst">
      <dgm:prSet custT="1"/>
      <dgm:spPr/>
      <dgm:t>
        <a:bodyPr/>
        <a:lstStyle/>
        <a:p>
          <a:r>
            <a:rPr lang="nb-NO" sz="1300" dirty="0" smtClean="0"/>
            <a:t>Psykososial beredskapsgruppe</a:t>
          </a:r>
        </a:p>
      </dgm:t>
    </dgm:pt>
    <dgm:pt modelId="{DE205070-9746-405E-AC22-45A51F1EFB7F}" type="parTrans" cxnId="{850204F9-EA2D-49BE-B7F5-BDCA85CAF92E}">
      <dgm:prSet/>
      <dgm:spPr/>
      <dgm:t>
        <a:bodyPr/>
        <a:lstStyle/>
        <a:p>
          <a:endParaRPr lang="nb-NO" sz="1300"/>
        </a:p>
      </dgm:t>
    </dgm:pt>
    <dgm:pt modelId="{98E02EE4-00C2-4B22-AB7D-5B0B5EFB877D}" type="sibTrans" cxnId="{850204F9-EA2D-49BE-B7F5-BDCA85CAF92E}">
      <dgm:prSet/>
      <dgm:spPr/>
      <dgm:t>
        <a:bodyPr/>
        <a:lstStyle/>
        <a:p>
          <a:endParaRPr lang="nb-NO" sz="1300"/>
        </a:p>
      </dgm:t>
    </dgm:pt>
    <dgm:pt modelId="{5EC157DD-B27A-41F4-85E4-D00C658F8994}">
      <dgm:prSet custT="1"/>
      <dgm:spPr/>
      <dgm:t>
        <a:bodyPr/>
        <a:lstStyle/>
        <a:p>
          <a:r>
            <a:rPr lang="nb-NO" sz="1300" dirty="0" smtClean="0"/>
            <a:t>3 årsverk fastleger </a:t>
          </a:r>
        </a:p>
        <a:p>
          <a:r>
            <a:rPr lang="nb-NO" sz="1300" dirty="0" smtClean="0"/>
            <a:t>1 årsverk turnuslege</a:t>
          </a:r>
        </a:p>
        <a:p>
          <a:r>
            <a:rPr lang="nb-NO" sz="1300" dirty="0" smtClean="0"/>
            <a:t>3,2 årsverk helsesekretærer</a:t>
          </a:r>
          <a:endParaRPr lang="nb-NO" sz="1300" dirty="0"/>
        </a:p>
      </dgm:t>
    </dgm:pt>
    <dgm:pt modelId="{9BF6752D-1634-4295-9C6D-68858A1E9E76}" type="parTrans" cxnId="{B8F762F6-C1C9-4BDA-9856-4397D6A596A8}">
      <dgm:prSet/>
      <dgm:spPr/>
      <dgm:t>
        <a:bodyPr/>
        <a:lstStyle/>
        <a:p>
          <a:endParaRPr lang="nb-NO" sz="1300"/>
        </a:p>
      </dgm:t>
    </dgm:pt>
    <dgm:pt modelId="{DCC1D5DF-033B-49E4-A936-48834CF47549}" type="sibTrans" cxnId="{B8F762F6-C1C9-4BDA-9856-4397D6A596A8}">
      <dgm:prSet/>
      <dgm:spPr/>
      <dgm:t>
        <a:bodyPr/>
        <a:lstStyle/>
        <a:p>
          <a:endParaRPr lang="nb-NO" sz="1300"/>
        </a:p>
      </dgm:t>
    </dgm:pt>
    <dgm:pt modelId="{A1F314E6-4E4C-4DFF-9502-7DB425DE280F}">
      <dgm:prSet custT="1"/>
      <dgm:spPr/>
      <dgm:t>
        <a:bodyPr/>
        <a:lstStyle/>
        <a:p>
          <a:r>
            <a:rPr lang="nb-NO" sz="1300" dirty="0" smtClean="0"/>
            <a:t>2,5 årsverk helsesykepleier</a:t>
          </a:r>
        </a:p>
        <a:p>
          <a:r>
            <a:rPr lang="nb-NO" sz="1300" dirty="0" smtClean="0"/>
            <a:t>0,55 årsverk jordmor</a:t>
          </a:r>
        </a:p>
        <a:p>
          <a:r>
            <a:rPr lang="nb-NO" sz="1300" dirty="0" smtClean="0"/>
            <a:t>0,1 årsverk lege</a:t>
          </a:r>
        </a:p>
        <a:p>
          <a:r>
            <a:rPr lang="nb-NO" sz="1300" dirty="0" smtClean="0"/>
            <a:t>0,6 årsverk helsesekretær</a:t>
          </a:r>
          <a:endParaRPr lang="nb-NO" sz="1300" dirty="0"/>
        </a:p>
      </dgm:t>
    </dgm:pt>
    <dgm:pt modelId="{A8497ADB-CAD4-4268-A82F-6F2CB8477DDB}" type="parTrans" cxnId="{71604B3F-83ED-4CEC-93BD-6F07BBC86D8B}">
      <dgm:prSet/>
      <dgm:spPr/>
      <dgm:t>
        <a:bodyPr/>
        <a:lstStyle/>
        <a:p>
          <a:endParaRPr lang="nb-NO" sz="1300"/>
        </a:p>
      </dgm:t>
    </dgm:pt>
    <dgm:pt modelId="{4A4155C5-A2CD-406A-B782-417A3C499BA1}" type="sibTrans" cxnId="{71604B3F-83ED-4CEC-93BD-6F07BBC86D8B}">
      <dgm:prSet/>
      <dgm:spPr/>
      <dgm:t>
        <a:bodyPr/>
        <a:lstStyle/>
        <a:p>
          <a:endParaRPr lang="nb-NO" sz="1300"/>
        </a:p>
      </dgm:t>
    </dgm:pt>
    <dgm:pt modelId="{835474A4-5157-4BF0-B20B-6981D1EC5DC3}">
      <dgm:prSet custT="1"/>
      <dgm:spPr/>
      <dgm:t>
        <a:bodyPr/>
        <a:lstStyle/>
        <a:p>
          <a:r>
            <a:rPr lang="nb-NO" sz="1300" dirty="0" smtClean="0"/>
            <a:t>1 årsverk ruskonsulent</a:t>
          </a:r>
        </a:p>
        <a:p>
          <a:r>
            <a:rPr lang="nb-NO" sz="1300" dirty="0" smtClean="0"/>
            <a:t>2 årsverk  </a:t>
          </a:r>
          <a:r>
            <a:rPr lang="nb-NO" sz="1300" dirty="0" err="1" smtClean="0"/>
            <a:t>helsefagarb</a:t>
          </a:r>
          <a:r>
            <a:rPr lang="nb-NO" sz="1300" dirty="0" smtClean="0"/>
            <a:t>./miljøarbeider</a:t>
          </a:r>
        </a:p>
        <a:p>
          <a:r>
            <a:rPr lang="nb-NO" sz="1300" dirty="0" smtClean="0"/>
            <a:t>(0,4 årsverk sosial vaktmester)</a:t>
          </a:r>
        </a:p>
        <a:p>
          <a:r>
            <a:rPr lang="nb-NO" sz="1300" dirty="0" smtClean="0">
              <a:solidFill>
                <a:srgbClr val="FFC000"/>
              </a:solidFill>
            </a:rPr>
            <a:t>1 årsverk psykolog - vakant</a:t>
          </a:r>
        </a:p>
        <a:p>
          <a:r>
            <a:rPr lang="nb-NO" sz="1300" dirty="0" smtClean="0"/>
            <a:t>1,7 årsverk spesialsykepleier</a:t>
          </a:r>
        </a:p>
        <a:p>
          <a:r>
            <a:rPr lang="nb-NO" sz="1300" dirty="0" smtClean="0"/>
            <a:t>1,6 årsverk miljøterapeut/sosionom</a:t>
          </a:r>
        </a:p>
        <a:p>
          <a:r>
            <a:rPr lang="nb-NO" sz="1300" dirty="0" smtClean="0"/>
            <a:t>0,4 årsverk helsesekretær</a:t>
          </a:r>
        </a:p>
      </dgm:t>
    </dgm:pt>
    <dgm:pt modelId="{503AFFC2-2160-4FAC-A0C1-14F7A31192DC}" type="parTrans" cxnId="{EB6C8063-A2C4-46FB-BF88-5FAE9201D541}">
      <dgm:prSet/>
      <dgm:spPr/>
      <dgm:t>
        <a:bodyPr/>
        <a:lstStyle/>
        <a:p>
          <a:endParaRPr lang="nb-NO" sz="1300"/>
        </a:p>
      </dgm:t>
    </dgm:pt>
    <dgm:pt modelId="{4EBAB945-E863-45AE-A69B-892D0075279A}" type="sibTrans" cxnId="{EB6C8063-A2C4-46FB-BF88-5FAE9201D541}">
      <dgm:prSet/>
      <dgm:spPr/>
      <dgm:t>
        <a:bodyPr/>
        <a:lstStyle/>
        <a:p>
          <a:endParaRPr lang="nb-NO" sz="1300"/>
        </a:p>
      </dgm:t>
    </dgm:pt>
    <dgm:pt modelId="{B445FB98-9DD1-4F16-8385-C049312A3555}">
      <dgm:prSet custT="1"/>
      <dgm:spPr/>
      <dgm:t>
        <a:bodyPr/>
        <a:lstStyle/>
        <a:p>
          <a:r>
            <a:rPr lang="nb-NO" sz="1300" dirty="0" smtClean="0"/>
            <a:t>1,8 årsverk ergoterapeut</a:t>
          </a:r>
        </a:p>
        <a:p>
          <a:r>
            <a:rPr lang="nb-NO" sz="1300" dirty="0" smtClean="0"/>
            <a:t>0,6 årsverk fysioterapeut</a:t>
          </a:r>
        </a:p>
        <a:p>
          <a:r>
            <a:rPr lang="nb-NO" sz="1300" dirty="0" smtClean="0"/>
            <a:t>0,5 årsverk hjelpemiddeltekniker</a:t>
          </a:r>
        </a:p>
        <a:p>
          <a:r>
            <a:rPr lang="nb-NO" sz="1300" dirty="0" smtClean="0"/>
            <a:t>0,2 årsverk renholder for hjelpemidler</a:t>
          </a:r>
          <a:endParaRPr lang="nb-NO" sz="1300" dirty="0"/>
        </a:p>
      </dgm:t>
    </dgm:pt>
    <dgm:pt modelId="{34597596-77E2-4E5C-8DC8-061340263ABD}" type="parTrans" cxnId="{B3FFE6A6-5E3C-4CC6-84CE-B22607C4624C}">
      <dgm:prSet/>
      <dgm:spPr/>
      <dgm:t>
        <a:bodyPr/>
        <a:lstStyle/>
        <a:p>
          <a:endParaRPr lang="nb-NO" sz="1300"/>
        </a:p>
      </dgm:t>
    </dgm:pt>
    <dgm:pt modelId="{D662FA24-4BF3-4B90-8347-7B2CED387940}" type="sibTrans" cxnId="{B3FFE6A6-5E3C-4CC6-84CE-B22607C4624C}">
      <dgm:prSet/>
      <dgm:spPr/>
      <dgm:t>
        <a:bodyPr/>
        <a:lstStyle/>
        <a:p>
          <a:endParaRPr lang="nb-NO" sz="1300"/>
        </a:p>
      </dgm:t>
    </dgm:pt>
    <dgm:pt modelId="{99132C9D-48B4-4B14-A6E6-90A68D70B942}" type="pres">
      <dgm:prSet presAssocID="{BD343E58-3F91-47F2-989B-077C0B1153A1}" presName="hierChild1" presStyleCnt="0">
        <dgm:presLayoutVars>
          <dgm:orgChart val="1"/>
          <dgm:chPref val="1"/>
          <dgm:dir/>
          <dgm:animOne val="branch"/>
          <dgm:animLvl val="lvl"/>
          <dgm:resizeHandles/>
        </dgm:presLayoutVars>
      </dgm:prSet>
      <dgm:spPr/>
      <dgm:t>
        <a:bodyPr/>
        <a:lstStyle/>
        <a:p>
          <a:endParaRPr lang="nb-NO"/>
        </a:p>
      </dgm:t>
    </dgm:pt>
    <dgm:pt modelId="{9850211A-1EFE-4D09-A9AC-C149BF810284}" type="pres">
      <dgm:prSet presAssocID="{359AE43D-14FB-4E15-9E85-D4C29C6610F3}" presName="hierRoot1" presStyleCnt="0">
        <dgm:presLayoutVars>
          <dgm:hierBranch val="init"/>
        </dgm:presLayoutVars>
      </dgm:prSet>
      <dgm:spPr/>
    </dgm:pt>
    <dgm:pt modelId="{D9D9783B-41AA-4D9B-B0B6-90A3A808BAD6}" type="pres">
      <dgm:prSet presAssocID="{359AE43D-14FB-4E15-9E85-D4C29C6610F3}" presName="rootComposite1" presStyleCnt="0"/>
      <dgm:spPr/>
    </dgm:pt>
    <dgm:pt modelId="{FE78D55B-4E54-4CE4-AF8D-AA31A66965A8}" type="pres">
      <dgm:prSet presAssocID="{359AE43D-14FB-4E15-9E85-D4C29C6610F3}" presName="rootText1" presStyleLbl="node0" presStyleIdx="0" presStyleCnt="1">
        <dgm:presLayoutVars>
          <dgm:chPref val="3"/>
        </dgm:presLayoutVars>
      </dgm:prSet>
      <dgm:spPr/>
      <dgm:t>
        <a:bodyPr/>
        <a:lstStyle/>
        <a:p>
          <a:endParaRPr lang="nb-NO"/>
        </a:p>
      </dgm:t>
    </dgm:pt>
    <dgm:pt modelId="{D70DF42F-9725-4A5D-8B25-778FE41D4A28}" type="pres">
      <dgm:prSet presAssocID="{359AE43D-14FB-4E15-9E85-D4C29C6610F3}" presName="rootConnector1" presStyleLbl="node1" presStyleIdx="0" presStyleCnt="0"/>
      <dgm:spPr/>
      <dgm:t>
        <a:bodyPr/>
        <a:lstStyle/>
        <a:p>
          <a:endParaRPr lang="nb-NO"/>
        </a:p>
      </dgm:t>
    </dgm:pt>
    <dgm:pt modelId="{DB4C045F-CAD4-4835-9441-D1BF91D1780D}" type="pres">
      <dgm:prSet presAssocID="{359AE43D-14FB-4E15-9E85-D4C29C6610F3}" presName="hierChild2" presStyleCnt="0"/>
      <dgm:spPr/>
    </dgm:pt>
    <dgm:pt modelId="{E9309EFD-41EA-46F1-AA08-F45BF8CCF3A3}" type="pres">
      <dgm:prSet presAssocID="{2A6B55D9-3257-4B82-9C79-1883A8C6A279}" presName="Name37" presStyleLbl="parChTrans1D2" presStyleIdx="0" presStyleCnt="5"/>
      <dgm:spPr/>
      <dgm:t>
        <a:bodyPr/>
        <a:lstStyle/>
        <a:p>
          <a:endParaRPr lang="nb-NO"/>
        </a:p>
      </dgm:t>
    </dgm:pt>
    <dgm:pt modelId="{6C638851-2201-445F-AF39-E793DE3455EC}" type="pres">
      <dgm:prSet presAssocID="{7442F2AB-EB28-4254-8719-D748DD13D49C}" presName="hierRoot2" presStyleCnt="0">
        <dgm:presLayoutVars>
          <dgm:hierBranch val="init"/>
        </dgm:presLayoutVars>
      </dgm:prSet>
      <dgm:spPr/>
    </dgm:pt>
    <dgm:pt modelId="{730F8899-9A65-45DD-BE27-679CA4F9F576}" type="pres">
      <dgm:prSet presAssocID="{7442F2AB-EB28-4254-8719-D748DD13D49C}" presName="rootComposite" presStyleCnt="0"/>
      <dgm:spPr/>
    </dgm:pt>
    <dgm:pt modelId="{99D51B61-E830-4A66-9A09-E2BD0E373D8F}" type="pres">
      <dgm:prSet presAssocID="{7442F2AB-EB28-4254-8719-D748DD13D49C}" presName="rootText" presStyleLbl="node2" presStyleIdx="0" presStyleCnt="4" custScaleX="126671" custScaleY="108428">
        <dgm:presLayoutVars>
          <dgm:chPref val="3"/>
        </dgm:presLayoutVars>
      </dgm:prSet>
      <dgm:spPr/>
      <dgm:t>
        <a:bodyPr/>
        <a:lstStyle/>
        <a:p>
          <a:endParaRPr lang="nb-NO"/>
        </a:p>
      </dgm:t>
    </dgm:pt>
    <dgm:pt modelId="{4B5457DB-4DAF-41EC-892C-7102092BE75A}" type="pres">
      <dgm:prSet presAssocID="{7442F2AB-EB28-4254-8719-D748DD13D49C}" presName="rootConnector" presStyleLbl="node2" presStyleIdx="0" presStyleCnt="4"/>
      <dgm:spPr/>
      <dgm:t>
        <a:bodyPr/>
        <a:lstStyle/>
        <a:p>
          <a:endParaRPr lang="nb-NO"/>
        </a:p>
      </dgm:t>
    </dgm:pt>
    <dgm:pt modelId="{8DB5119F-2AA2-4D50-B2C9-85C78523ED1F}" type="pres">
      <dgm:prSet presAssocID="{7442F2AB-EB28-4254-8719-D748DD13D49C}" presName="hierChild4" presStyleCnt="0"/>
      <dgm:spPr/>
    </dgm:pt>
    <dgm:pt modelId="{045D4672-E495-411F-AB5D-DDCFC9F2BD8C}" type="pres">
      <dgm:prSet presAssocID="{9BF6752D-1634-4295-9C6D-68858A1E9E76}" presName="Name37" presStyleLbl="parChTrans1D3" presStyleIdx="0" presStyleCnt="4"/>
      <dgm:spPr/>
      <dgm:t>
        <a:bodyPr/>
        <a:lstStyle/>
        <a:p>
          <a:endParaRPr lang="nb-NO"/>
        </a:p>
      </dgm:t>
    </dgm:pt>
    <dgm:pt modelId="{DED3B136-E545-4CCC-9AD9-D83B6727650F}" type="pres">
      <dgm:prSet presAssocID="{5EC157DD-B27A-41F4-85E4-D00C658F8994}" presName="hierRoot2" presStyleCnt="0">
        <dgm:presLayoutVars>
          <dgm:hierBranch val="init"/>
        </dgm:presLayoutVars>
      </dgm:prSet>
      <dgm:spPr/>
    </dgm:pt>
    <dgm:pt modelId="{F15E6B5D-2713-442E-99BB-CB160048FCDA}" type="pres">
      <dgm:prSet presAssocID="{5EC157DD-B27A-41F4-85E4-D00C658F8994}" presName="rootComposite" presStyleCnt="0"/>
      <dgm:spPr/>
    </dgm:pt>
    <dgm:pt modelId="{5530C131-F630-42C0-8715-1449A809690B}" type="pres">
      <dgm:prSet presAssocID="{5EC157DD-B27A-41F4-85E4-D00C658F8994}" presName="rootText" presStyleLbl="node3" presStyleIdx="0" presStyleCnt="4" custScaleX="156453" custScaleY="215506">
        <dgm:presLayoutVars>
          <dgm:chPref val="3"/>
        </dgm:presLayoutVars>
      </dgm:prSet>
      <dgm:spPr/>
      <dgm:t>
        <a:bodyPr/>
        <a:lstStyle/>
        <a:p>
          <a:endParaRPr lang="nb-NO"/>
        </a:p>
      </dgm:t>
    </dgm:pt>
    <dgm:pt modelId="{47753BB3-2ED6-4221-9CE6-E3C534936835}" type="pres">
      <dgm:prSet presAssocID="{5EC157DD-B27A-41F4-85E4-D00C658F8994}" presName="rootConnector" presStyleLbl="node3" presStyleIdx="0" presStyleCnt="4"/>
      <dgm:spPr/>
      <dgm:t>
        <a:bodyPr/>
        <a:lstStyle/>
        <a:p>
          <a:endParaRPr lang="nb-NO"/>
        </a:p>
      </dgm:t>
    </dgm:pt>
    <dgm:pt modelId="{513B4449-A1CA-4260-8097-AF25BBFD7365}" type="pres">
      <dgm:prSet presAssocID="{5EC157DD-B27A-41F4-85E4-D00C658F8994}" presName="hierChild4" presStyleCnt="0"/>
      <dgm:spPr/>
    </dgm:pt>
    <dgm:pt modelId="{37FB75F3-24F1-42D8-8A70-43E1545EC07C}" type="pres">
      <dgm:prSet presAssocID="{5EC157DD-B27A-41F4-85E4-D00C658F8994}" presName="hierChild5" presStyleCnt="0"/>
      <dgm:spPr/>
    </dgm:pt>
    <dgm:pt modelId="{D89D6964-042F-48DF-93A0-9418510B3744}" type="pres">
      <dgm:prSet presAssocID="{7442F2AB-EB28-4254-8719-D748DD13D49C}" presName="hierChild5" presStyleCnt="0"/>
      <dgm:spPr/>
    </dgm:pt>
    <dgm:pt modelId="{365628A4-64A8-4FD2-97C0-A972BAA7F980}" type="pres">
      <dgm:prSet presAssocID="{B76928CD-239C-4A8C-B36C-9B09C5817EE8}" presName="Name37" presStyleLbl="parChTrans1D2" presStyleIdx="1" presStyleCnt="5"/>
      <dgm:spPr/>
      <dgm:t>
        <a:bodyPr/>
        <a:lstStyle/>
        <a:p>
          <a:endParaRPr lang="nb-NO"/>
        </a:p>
      </dgm:t>
    </dgm:pt>
    <dgm:pt modelId="{97186A52-D590-4EDF-A4BB-C6005B4683AB}" type="pres">
      <dgm:prSet presAssocID="{16C69A27-A78C-4D4B-9D72-7AC333F22829}" presName="hierRoot2" presStyleCnt="0">
        <dgm:presLayoutVars>
          <dgm:hierBranch val="init"/>
        </dgm:presLayoutVars>
      </dgm:prSet>
      <dgm:spPr/>
    </dgm:pt>
    <dgm:pt modelId="{9F57A16F-286E-4DA3-BAD0-377A5D0E6222}" type="pres">
      <dgm:prSet presAssocID="{16C69A27-A78C-4D4B-9D72-7AC333F22829}" presName="rootComposite" presStyleCnt="0"/>
      <dgm:spPr/>
    </dgm:pt>
    <dgm:pt modelId="{CC92CAA9-773D-4989-A7A7-B4F024058DCF}" type="pres">
      <dgm:prSet presAssocID="{16C69A27-A78C-4D4B-9D72-7AC333F22829}" presName="rootText" presStyleLbl="node2" presStyleIdx="1" presStyleCnt="4" custScaleX="122867" custScaleY="123105">
        <dgm:presLayoutVars>
          <dgm:chPref val="3"/>
        </dgm:presLayoutVars>
      </dgm:prSet>
      <dgm:spPr/>
      <dgm:t>
        <a:bodyPr/>
        <a:lstStyle/>
        <a:p>
          <a:endParaRPr lang="nb-NO"/>
        </a:p>
      </dgm:t>
    </dgm:pt>
    <dgm:pt modelId="{E8245F89-C9A7-4DEB-8A91-6DBDF71CC2EE}" type="pres">
      <dgm:prSet presAssocID="{16C69A27-A78C-4D4B-9D72-7AC333F22829}" presName="rootConnector" presStyleLbl="node2" presStyleIdx="1" presStyleCnt="4"/>
      <dgm:spPr/>
      <dgm:t>
        <a:bodyPr/>
        <a:lstStyle/>
        <a:p>
          <a:endParaRPr lang="nb-NO"/>
        </a:p>
      </dgm:t>
    </dgm:pt>
    <dgm:pt modelId="{2F8BAE6C-1429-49A3-A334-C436C58B9026}" type="pres">
      <dgm:prSet presAssocID="{16C69A27-A78C-4D4B-9D72-7AC333F22829}" presName="hierChild4" presStyleCnt="0"/>
      <dgm:spPr/>
    </dgm:pt>
    <dgm:pt modelId="{F1BB3E51-5227-49F3-98AD-2C8DB667737F}" type="pres">
      <dgm:prSet presAssocID="{A8497ADB-CAD4-4268-A82F-6F2CB8477DDB}" presName="Name37" presStyleLbl="parChTrans1D3" presStyleIdx="1" presStyleCnt="4"/>
      <dgm:spPr/>
      <dgm:t>
        <a:bodyPr/>
        <a:lstStyle/>
        <a:p>
          <a:endParaRPr lang="nb-NO"/>
        </a:p>
      </dgm:t>
    </dgm:pt>
    <dgm:pt modelId="{697E7827-D496-40F4-9A6B-F82530E6BA67}" type="pres">
      <dgm:prSet presAssocID="{A1F314E6-4E4C-4DFF-9502-7DB425DE280F}" presName="hierRoot2" presStyleCnt="0">
        <dgm:presLayoutVars>
          <dgm:hierBranch val="init"/>
        </dgm:presLayoutVars>
      </dgm:prSet>
      <dgm:spPr/>
    </dgm:pt>
    <dgm:pt modelId="{5CE40A35-62D9-453E-9A8F-83A71B5F671B}" type="pres">
      <dgm:prSet presAssocID="{A1F314E6-4E4C-4DFF-9502-7DB425DE280F}" presName="rootComposite" presStyleCnt="0"/>
      <dgm:spPr/>
    </dgm:pt>
    <dgm:pt modelId="{3D1301B2-7BDC-4CCA-B7F6-D8F1155E7930}" type="pres">
      <dgm:prSet presAssocID="{A1F314E6-4E4C-4DFF-9502-7DB425DE280F}" presName="rootText" presStyleLbl="node3" presStyleIdx="1" presStyleCnt="4" custScaleX="160115" custScaleY="208234">
        <dgm:presLayoutVars>
          <dgm:chPref val="3"/>
        </dgm:presLayoutVars>
      </dgm:prSet>
      <dgm:spPr/>
      <dgm:t>
        <a:bodyPr/>
        <a:lstStyle/>
        <a:p>
          <a:endParaRPr lang="nb-NO"/>
        </a:p>
      </dgm:t>
    </dgm:pt>
    <dgm:pt modelId="{F1EDB0D0-9382-4FC2-A5C4-A003A5F7D28A}" type="pres">
      <dgm:prSet presAssocID="{A1F314E6-4E4C-4DFF-9502-7DB425DE280F}" presName="rootConnector" presStyleLbl="node3" presStyleIdx="1" presStyleCnt="4"/>
      <dgm:spPr/>
      <dgm:t>
        <a:bodyPr/>
        <a:lstStyle/>
        <a:p>
          <a:endParaRPr lang="nb-NO"/>
        </a:p>
      </dgm:t>
    </dgm:pt>
    <dgm:pt modelId="{A5CC3B13-F464-4474-A28E-D1E8826E29AF}" type="pres">
      <dgm:prSet presAssocID="{A1F314E6-4E4C-4DFF-9502-7DB425DE280F}" presName="hierChild4" presStyleCnt="0"/>
      <dgm:spPr/>
    </dgm:pt>
    <dgm:pt modelId="{8B3D0C9F-FE83-4813-8BD2-9245DFCFD5AB}" type="pres">
      <dgm:prSet presAssocID="{A1F314E6-4E4C-4DFF-9502-7DB425DE280F}" presName="hierChild5" presStyleCnt="0"/>
      <dgm:spPr/>
    </dgm:pt>
    <dgm:pt modelId="{53C3CC8D-2F2C-4B6A-9D83-5DDA509F1051}" type="pres">
      <dgm:prSet presAssocID="{16C69A27-A78C-4D4B-9D72-7AC333F22829}" presName="hierChild5" presStyleCnt="0"/>
      <dgm:spPr/>
    </dgm:pt>
    <dgm:pt modelId="{485596D4-03E0-4129-90ED-E00BE709A6AA}" type="pres">
      <dgm:prSet presAssocID="{2A534897-71F9-4493-BD26-775E5668464D}" presName="Name37" presStyleLbl="parChTrans1D2" presStyleIdx="2" presStyleCnt="5"/>
      <dgm:spPr/>
      <dgm:t>
        <a:bodyPr/>
        <a:lstStyle/>
        <a:p>
          <a:endParaRPr lang="nb-NO"/>
        </a:p>
      </dgm:t>
    </dgm:pt>
    <dgm:pt modelId="{7E31892B-E617-415F-80E9-C784387ED72A}" type="pres">
      <dgm:prSet presAssocID="{D4617B2A-BD24-4D4B-861B-AD92C404F80D}" presName="hierRoot2" presStyleCnt="0">
        <dgm:presLayoutVars>
          <dgm:hierBranch val="init"/>
        </dgm:presLayoutVars>
      </dgm:prSet>
      <dgm:spPr/>
    </dgm:pt>
    <dgm:pt modelId="{2A393152-B67F-48EA-B3B2-FCC664515565}" type="pres">
      <dgm:prSet presAssocID="{D4617B2A-BD24-4D4B-861B-AD92C404F80D}" presName="rootComposite" presStyleCnt="0"/>
      <dgm:spPr/>
    </dgm:pt>
    <dgm:pt modelId="{3533280A-4913-4E6C-8859-466AD2EB1F8B}" type="pres">
      <dgm:prSet presAssocID="{D4617B2A-BD24-4D4B-861B-AD92C404F80D}" presName="rootText" presStyleLbl="node2" presStyleIdx="2" presStyleCnt="4" custScaleX="128243" custScaleY="107051">
        <dgm:presLayoutVars>
          <dgm:chPref val="3"/>
        </dgm:presLayoutVars>
      </dgm:prSet>
      <dgm:spPr/>
      <dgm:t>
        <a:bodyPr/>
        <a:lstStyle/>
        <a:p>
          <a:endParaRPr lang="nb-NO"/>
        </a:p>
      </dgm:t>
    </dgm:pt>
    <dgm:pt modelId="{583B029A-AE47-4DBC-8DFA-34C73F4702BA}" type="pres">
      <dgm:prSet presAssocID="{D4617B2A-BD24-4D4B-861B-AD92C404F80D}" presName="rootConnector" presStyleLbl="node2" presStyleIdx="2" presStyleCnt="4"/>
      <dgm:spPr/>
      <dgm:t>
        <a:bodyPr/>
        <a:lstStyle/>
        <a:p>
          <a:endParaRPr lang="nb-NO"/>
        </a:p>
      </dgm:t>
    </dgm:pt>
    <dgm:pt modelId="{D2F777F0-B678-4429-86B7-2F1A1CA6F5BB}" type="pres">
      <dgm:prSet presAssocID="{D4617B2A-BD24-4D4B-861B-AD92C404F80D}" presName="hierChild4" presStyleCnt="0"/>
      <dgm:spPr/>
    </dgm:pt>
    <dgm:pt modelId="{28EA5CBB-F872-4D12-81FE-F01868E02D11}" type="pres">
      <dgm:prSet presAssocID="{503AFFC2-2160-4FAC-A0C1-14F7A31192DC}" presName="Name37" presStyleLbl="parChTrans1D3" presStyleIdx="2" presStyleCnt="4"/>
      <dgm:spPr/>
      <dgm:t>
        <a:bodyPr/>
        <a:lstStyle/>
        <a:p>
          <a:endParaRPr lang="nb-NO"/>
        </a:p>
      </dgm:t>
    </dgm:pt>
    <dgm:pt modelId="{EC7F345A-CF55-421F-9173-92F1FDAFD7FD}" type="pres">
      <dgm:prSet presAssocID="{835474A4-5157-4BF0-B20B-6981D1EC5DC3}" presName="hierRoot2" presStyleCnt="0">
        <dgm:presLayoutVars>
          <dgm:hierBranch val="init"/>
        </dgm:presLayoutVars>
      </dgm:prSet>
      <dgm:spPr/>
    </dgm:pt>
    <dgm:pt modelId="{EEF157BF-0175-4E6D-A3E8-3BC2AD5BF896}" type="pres">
      <dgm:prSet presAssocID="{835474A4-5157-4BF0-B20B-6981D1EC5DC3}" presName="rootComposite" presStyleCnt="0"/>
      <dgm:spPr/>
    </dgm:pt>
    <dgm:pt modelId="{E4967BC5-8552-4DE1-BEC6-6609F996AC9C}" type="pres">
      <dgm:prSet presAssocID="{835474A4-5157-4BF0-B20B-6981D1EC5DC3}" presName="rootText" presStyleLbl="node3" presStyleIdx="2" presStyleCnt="4" custScaleX="206917" custScaleY="327187">
        <dgm:presLayoutVars>
          <dgm:chPref val="3"/>
        </dgm:presLayoutVars>
      </dgm:prSet>
      <dgm:spPr/>
      <dgm:t>
        <a:bodyPr/>
        <a:lstStyle/>
        <a:p>
          <a:endParaRPr lang="nb-NO"/>
        </a:p>
      </dgm:t>
    </dgm:pt>
    <dgm:pt modelId="{0FA78B43-7611-4FA3-B14E-9F49C33252E6}" type="pres">
      <dgm:prSet presAssocID="{835474A4-5157-4BF0-B20B-6981D1EC5DC3}" presName="rootConnector" presStyleLbl="node3" presStyleIdx="2" presStyleCnt="4"/>
      <dgm:spPr/>
      <dgm:t>
        <a:bodyPr/>
        <a:lstStyle/>
        <a:p>
          <a:endParaRPr lang="nb-NO"/>
        </a:p>
      </dgm:t>
    </dgm:pt>
    <dgm:pt modelId="{26226C60-9A82-486E-8ECC-D70D7A95FA81}" type="pres">
      <dgm:prSet presAssocID="{835474A4-5157-4BF0-B20B-6981D1EC5DC3}" presName="hierChild4" presStyleCnt="0"/>
      <dgm:spPr/>
    </dgm:pt>
    <dgm:pt modelId="{15B9B02C-E720-4711-A893-CF0404F16F1B}" type="pres">
      <dgm:prSet presAssocID="{835474A4-5157-4BF0-B20B-6981D1EC5DC3}" presName="hierChild5" presStyleCnt="0"/>
      <dgm:spPr/>
    </dgm:pt>
    <dgm:pt modelId="{BD0AD94D-47BB-404A-A257-0EB5CF0AEB52}" type="pres">
      <dgm:prSet presAssocID="{D4617B2A-BD24-4D4B-861B-AD92C404F80D}" presName="hierChild5" presStyleCnt="0"/>
      <dgm:spPr/>
    </dgm:pt>
    <dgm:pt modelId="{A05DED10-B84E-4CC8-8D66-11DE0C40699B}" type="pres">
      <dgm:prSet presAssocID="{7B4A8180-94B6-4EAE-8730-294A16317E72}" presName="Name37" presStyleLbl="parChTrans1D2" presStyleIdx="3" presStyleCnt="5"/>
      <dgm:spPr/>
      <dgm:t>
        <a:bodyPr/>
        <a:lstStyle/>
        <a:p>
          <a:endParaRPr lang="nb-NO"/>
        </a:p>
      </dgm:t>
    </dgm:pt>
    <dgm:pt modelId="{E3029F3D-6B8A-4173-BB5D-CD24B4ECF526}" type="pres">
      <dgm:prSet presAssocID="{369EBC07-C2FD-41D7-BAB7-94404C3F11D3}" presName="hierRoot2" presStyleCnt="0">
        <dgm:presLayoutVars>
          <dgm:hierBranch val="init"/>
        </dgm:presLayoutVars>
      </dgm:prSet>
      <dgm:spPr/>
    </dgm:pt>
    <dgm:pt modelId="{F0ADC0A8-9786-412A-BA8E-2F70D075CF07}" type="pres">
      <dgm:prSet presAssocID="{369EBC07-C2FD-41D7-BAB7-94404C3F11D3}" presName="rootComposite" presStyleCnt="0"/>
      <dgm:spPr/>
    </dgm:pt>
    <dgm:pt modelId="{3C1C629A-3E36-4467-92A2-B0B490AF521C}" type="pres">
      <dgm:prSet presAssocID="{369EBC07-C2FD-41D7-BAB7-94404C3F11D3}" presName="rootText" presStyleLbl="node2" presStyleIdx="3" presStyleCnt="4" custScaleX="124001" custScaleY="108428">
        <dgm:presLayoutVars>
          <dgm:chPref val="3"/>
        </dgm:presLayoutVars>
      </dgm:prSet>
      <dgm:spPr/>
      <dgm:t>
        <a:bodyPr/>
        <a:lstStyle/>
        <a:p>
          <a:endParaRPr lang="nb-NO"/>
        </a:p>
      </dgm:t>
    </dgm:pt>
    <dgm:pt modelId="{DEA8EA67-2512-49B8-A28F-649C3B8DCD76}" type="pres">
      <dgm:prSet presAssocID="{369EBC07-C2FD-41D7-BAB7-94404C3F11D3}" presName="rootConnector" presStyleLbl="node2" presStyleIdx="3" presStyleCnt="4"/>
      <dgm:spPr/>
      <dgm:t>
        <a:bodyPr/>
        <a:lstStyle/>
        <a:p>
          <a:endParaRPr lang="nb-NO"/>
        </a:p>
      </dgm:t>
    </dgm:pt>
    <dgm:pt modelId="{A7D9EB52-76A7-497B-99F0-874BFFF2A85D}" type="pres">
      <dgm:prSet presAssocID="{369EBC07-C2FD-41D7-BAB7-94404C3F11D3}" presName="hierChild4" presStyleCnt="0"/>
      <dgm:spPr/>
    </dgm:pt>
    <dgm:pt modelId="{7C6ABA8D-5493-4EF8-A8AE-8551EB5D68DD}" type="pres">
      <dgm:prSet presAssocID="{34597596-77E2-4E5C-8DC8-061340263ABD}" presName="Name37" presStyleLbl="parChTrans1D3" presStyleIdx="3" presStyleCnt="4"/>
      <dgm:spPr/>
      <dgm:t>
        <a:bodyPr/>
        <a:lstStyle/>
        <a:p>
          <a:endParaRPr lang="nb-NO"/>
        </a:p>
      </dgm:t>
    </dgm:pt>
    <dgm:pt modelId="{DF4F58C5-CB59-47B8-9722-FCAB76C78050}" type="pres">
      <dgm:prSet presAssocID="{B445FB98-9DD1-4F16-8385-C049312A3555}" presName="hierRoot2" presStyleCnt="0">
        <dgm:presLayoutVars>
          <dgm:hierBranch val="init"/>
        </dgm:presLayoutVars>
      </dgm:prSet>
      <dgm:spPr/>
    </dgm:pt>
    <dgm:pt modelId="{1206D87B-021D-40A8-8A3E-4AA38B84045C}" type="pres">
      <dgm:prSet presAssocID="{B445FB98-9DD1-4F16-8385-C049312A3555}" presName="rootComposite" presStyleCnt="0"/>
      <dgm:spPr/>
    </dgm:pt>
    <dgm:pt modelId="{E7869916-0A86-45ED-BDAD-B80E4B2DB613}" type="pres">
      <dgm:prSet presAssocID="{B445FB98-9DD1-4F16-8385-C049312A3555}" presName="rootText" presStyleLbl="node3" presStyleIdx="3" presStyleCnt="4" custScaleX="166089" custScaleY="227927">
        <dgm:presLayoutVars>
          <dgm:chPref val="3"/>
        </dgm:presLayoutVars>
      </dgm:prSet>
      <dgm:spPr/>
      <dgm:t>
        <a:bodyPr/>
        <a:lstStyle/>
        <a:p>
          <a:endParaRPr lang="nb-NO"/>
        </a:p>
      </dgm:t>
    </dgm:pt>
    <dgm:pt modelId="{FAA5E1EA-0542-4422-904B-9683AED8F338}" type="pres">
      <dgm:prSet presAssocID="{B445FB98-9DD1-4F16-8385-C049312A3555}" presName="rootConnector" presStyleLbl="node3" presStyleIdx="3" presStyleCnt="4"/>
      <dgm:spPr/>
      <dgm:t>
        <a:bodyPr/>
        <a:lstStyle/>
        <a:p>
          <a:endParaRPr lang="nb-NO"/>
        </a:p>
      </dgm:t>
    </dgm:pt>
    <dgm:pt modelId="{D209A318-0F2F-4B62-A79D-F92D4A7BA55B}" type="pres">
      <dgm:prSet presAssocID="{B445FB98-9DD1-4F16-8385-C049312A3555}" presName="hierChild4" presStyleCnt="0"/>
      <dgm:spPr/>
    </dgm:pt>
    <dgm:pt modelId="{314FED62-7762-4092-B8F2-94F3056F951B}" type="pres">
      <dgm:prSet presAssocID="{B445FB98-9DD1-4F16-8385-C049312A3555}" presName="hierChild5" presStyleCnt="0"/>
      <dgm:spPr/>
    </dgm:pt>
    <dgm:pt modelId="{CCB5D30D-5457-4123-8B58-CF56E10FBB3A}" type="pres">
      <dgm:prSet presAssocID="{369EBC07-C2FD-41D7-BAB7-94404C3F11D3}" presName="hierChild5" presStyleCnt="0"/>
      <dgm:spPr/>
    </dgm:pt>
    <dgm:pt modelId="{884B511E-28B3-42EC-89AB-C8657BABA986}" type="pres">
      <dgm:prSet presAssocID="{359AE43D-14FB-4E15-9E85-D4C29C6610F3}" presName="hierChild3" presStyleCnt="0"/>
      <dgm:spPr/>
    </dgm:pt>
    <dgm:pt modelId="{03ACA0E9-5E29-4972-B8BB-F3C23FE4F7D1}" type="pres">
      <dgm:prSet presAssocID="{DE205070-9746-405E-AC22-45A51F1EFB7F}" presName="Name111" presStyleLbl="parChTrans1D2" presStyleIdx="4" presStyleCnt="5"/>
      <dgm:spPr/>
      <dgm:t>
        <a:bodyPr/>
        <a:lstStyle/>
        <a:p>
          <a:endParaRPr lang="nb-NO"/>
        </a:p>
      </dgm:t>
    </dgm:pt>
    <dgm:pt modelId="{C794D465-5C3E-4F8D-8DD2-15F6B85418EB}" type="pres">
      <dgm:prSet presAssocID="{937C0291-699F-4C74-BC8B-E8E2E96CD579}" presName="hierRoot3" presStyleCnt="0">
        <dgm:presLayoutVars>
          <dgm:hierBranch val="init"/>
        </dgm:presLayoutVars>
      </dgm:prSet>
      <dgm:spPr/>
    </dgm:pt>
    <dgm:pt modelId="{3765F3D6-6CEA-44AC-B9CA-1A1AA09EFB50}" type="pres">
      <dgm:prSet presAssocID="{937C0291-699F-4C74-BC8B-E8E2E96CD579}" presName="rootComposite3" presStyleCnt="0"/>
      <dgm:spPr/>
    </dgm:pt>
    <dgm:pt modelId="{6EED902E-DAF4-4526-8C12-B590D7F87DF3}" type="pres">
      <dgm:prSet presAssocID="{937C0291-699F-4C74-BC8B-E8E2E96CD579}" presName="rootText3" presStyleLbl="asst1" presStyleIdx="0" presStyleCnt="1" custScaleX="108988" custScaleY="123507">
        <dgm:presLayoutVars>
          <dgm:chPref val="3"/>
        </dgm:presLayoutVars>
      </dgm:prSet>
      <dgm:spPr/>
      <dgm:t>
        <a:bodyPr/>
        <a:lstStyle/>
        <a:p>
          <a:endParaRPr lang="nb-NO"/>
        </a:p>
      </dgm:t>
    </dgm:pt>
    <dgm:pt modelId="{4A81B759-219B-4178-B042-8A1ED69C7678}" type="pres">
      <dgm:prSet presAssocID="{937C0291-699F-4C74-BC8B-E8E2E96CD579}" presName="rootConnector3" presStyleLbl="asst1" presStyleIdx="0" presStyleCnt="1"/>
      <dgm:spPr/>
      <dgm:t>
        <a:bodyPr/>
        <a:lstStyle/>
        <a:p>
          <a:endParaRPr lang="nb-NO"/>
        </a:p>
      </dgm:t>
    </dgm:pt>
    <dgm:pt modelId="{799EF21B-9C41-4720-A3CF-F6F40256AEFD}" type="pres">
      <dgm:prSet presAssocID="{937C0291-699F-4C74-BC8B-E8E2E96CD579}" presName="hierChild6" presStyleCnt="0"/>
      <dgm:spPr/>
    </dgm:pt>
    <dgm:pt modelId="{83B60278-778B-4784-B9EA-AB4FE27899F7}" type="pres">
      <dgm:prSet presAssocID="{937C0291-699F-4C74-BC8B-E8E2E96CD579}" presName="hierChild7" presStyleCnt="0"/>
      <dgm:spPr/>
    </dgm:pt>
  </dgm:ptLst>
  <dgm:cxnLst>
    <dgm:cxn modelId="{313011DA-9CFD-4662-BF5A-230E53663CB6}" type="presOf" srcId="{9BF6752D-1634-4295-9C6D-68858A1E9E76}" destId="{045D4672-E495-411F-AB5D-DDCFC9F2BD8C}" srcOrd="0" destOrd="0" presId="urn:microsoft.com/office/officeart/2005/8/layout/orgChart1"/>
    <dgm:cxn modelId="{6D86D68B-7EEF-4E90-B0F0-094DD2244F5C}" srcId="{359AE43D-14FB-4E15-9E85-D4C29C6610F3}" destId="{369EBC07-C2FD-41D7-BAB7-94404C3F11D3}" srcOrd="3" destOrd="0" parTransId="{7B4A8180-94B6-4EAE-8730-294A16317E72}" sibTransId="{C52961FE-D46A-412C-B5C4-6838B2DBD3F2}"/>
    <dgm:cxn modelId="{FCA60F97-6256-4C78-B0FF-EA2EC9ADD964}" type="presOf" srcId="{503AFFC2-2160-4FAC-A0C1-14F7A31192DC}" destId="{28EA5CBB-F872-4D12-81FE-F01868E02D11}" srcOrd="0" destOrd="0" presId="urn:microsoft.com/office/officeart/2005/8/layout/orgChart1"/>
    <dgm:cxn modelId="{697BE35D-D4C0-4DCD-A446-4A2FCA3B6DA2}" type="presOf" srcId="{A8497ADB-CAD4-4268-A82F-6F2CB8477DDB}" destId="{F1BB3E51-5227-49F3-98AD-2C8DB667737F}" srcOrd="0" destOrd="0" presId="urn:microsoft.com/office/officeart/2005/8/layout/orgChart1"/>
    <dgm:cxn modelId="{2E24EFE1-A438-47E3-922D-5FBEC0020C99}" type="presOf" srcId="{B76928CD-239C-4A8C-B36C-9B09C5817EE8}" destId="{365628A4-64A8-4FD2-97C0-A972BAA7F980}" srcOrd="0" destOrd="0" presId="urn:microsoft.com/office/officeart/2005/8/layout/orgChart1"/>
    <dgm:cxn modelId="{4F8342F8-95A4-468E-9801-3D05DA589DA5}" type="presOf" srcId="{BD343E58-3F91-47F2-989B-077C0B1153A1}" destId="{99132C9D-48B4-4B14-A6E6-90A68D70B942}" srcOrd="0" destOrd="0" presId="urn:microsoft.com/office/officeart/2005/8/layout/orgChart1"/>
    <dgm:cxn modelId="{5CD0B8E8-FD19-4E00-8F0D-681A85C62361}" type="presOf" srcId="{2A534897-71F9-4493-BD26-775E5668464D}" destId="{485596D4-03E0-4129-90ED-E00BE709A6AA}" srcOrd="0" destOrd="0" presId="urn:microsoft.com/office/officeart/2005/8/layout/orgChart1"/>
    <dgm:cxn modelId="{F7134709-F45E-4798-A9FE-C0736BCA770A}" srcId="{359AE43D-14FB-4E15-9E85-D4C29C6610F3}" destId="{16C69A27-A78C-4D4B-9D72-7AC333F22829}" srcOrd="1" destOrd="0" parTransId="{B76928CD-239C-4A8C-B36C-9B09C5817EE8}" sibTransId="{41CC7E67-199E-4F4B-92AA-AB2715DA7D27}"/>
    <dgm:cxn modelId="{B6AA57CC-B756-4017-82E1-D14AD35221C3}" type="presOf" srcId="{B445FB98-9DD1-4F16-8385-C049312A3555}" destId="{E7869916-0A86-45ED-BDAD-B80E4B2DB613}" srcOrd="0" destOrd="0" presId="urn:microsoft.com/office/officeart/2005/8/layout/orgChart1"/>
    <dgm:cxn modelId="{F56ABF2D-9E60-4D09-9EF6-31D5A690FF85}" type="presOf" srcId="{2A6B55D9-3257-4B82-9C79-1883A8C6A279}" destId="{E9309EFD-41EA-46F1-AA08-F45BF8CCF3A3}" srcOrd="0" destOrd="0" presId="urn:microsoft.com/office/officeart/2005/8/layout/orgChart1"/>
    <dgm:cxn modelId="{B0BDEAC7-2490-42FA-A35E-C6E582346AE7}" type="presOf" srcId="{835474A4-5157-4BF0-B20B-6981D1EC5DC3}" destId="{E4967BC5-8552-4DE1-BEC6-6609F996AC9C}" srcOrd="0" destOrd="0" presId="urn:microsoft.com/office/officeart/2005/8/layout/orgChart1"/>
    <dgm:cxn modelId="{B030EE3D-C0A6-4F6D-9E0B-DBE195AF0681}" type="presOf" srcId="{359AE43D-14FB-4E15-9E85-D4C29C6610F3}" destId="{D70DF42F-9725-4A5D-8B25-778FE41D4A28}" srcOrd="1" destOrd="0" presId="urn:microsoft.com/office/officeart/2005/8/layout/orgChart1"/>
    <dgm:cxn modelId="{864A12DE-762E-4C0E-B606-707E868428D5}" type="presOf" srcId="{7442F2AB-EB28-4254-8719-D748DD13D49C}" destId="{99D51B61-E830-4A66-9A09-E2BD0E373D8F}" srcOrd="0" destOrd="0" presId="urn:microsoft.com/office/officeart/2005/8/layout/orgChart1"/>
    <dgm:cxn modelId="{B3FFE6A6-5E3C-4CC6-84CE-B22607C4624C}" srcId="{369EBC07-C2FD-41D7-BAB7-94404C3F11D3}" destId="{B445FB98-9DD1-4F16-8385-C049312A3555}" srcOrd="0" destOrd="0" parTransId="{34597596-77E2-4E5C-8DC8-061340263ABD}" sibTransId="{D662FA24-4BF3-4B90-8347-7B2CED387940}"/>
    <dgm:cxn modelId="{83D4788E-4AD0-492C-AE3A-C174A61A6691}" type="presOf" srcId="{5EC157DD-B27A-41F4-85E4-D00C658F8994}" destId="{5530C131-F630-42C0-8715-1449A809690B}" srcOrd="0" destOrd="0" presId="urn:microsoft.com/office/officeart/2005/8/layout/orgChart1"/>
    <dgm:cxn modelId="{A4F6809C-D98D-4A76-B191-55312DC869DE}" type="presOf" srcId="{937C0291-699F-4C74-BC8B-E8E2E96CD579}" destId="{6EED902E-DAF4-4526-8C12-B590D7F87DF3}" srcOrd="0" destOrd="0" presId="urn:microsoft.com/office/officeart/2005/8/layout/orgChart1"/>
    <dgm:cxn modelId="{850204F9-EA2D-49BE-B7F5-BDCA85CAF92E}" srcId="{359AE43D-14FB-4E15-9E85-D4C29C6610F3}" destId="{937C0291-699F-4C74-BC8B-E8E2E96CD579}" srcOrd="4" destOrd="0" parTransId="{DE205070-9746-405E-AC22-45A51F1EFB7F}" sibTransId="{98E02EE4-00C2-4B22-AB7D-5B0B5EFB877D}"/>
    <dgm:cxn modelId="{F858618A-695F-430A-B687-0752FC1FC51E}" type="presOf" srcId="{937C0291-699F-4C74-BC8B-E8E2E96CD579}" destId="{4A81B759-219B-4178-B042-8A1ED69C7678}" srcOrd="1" destOrd="0" presId="urn:microsoft.com/office/officeart/2005/8/layout/orgChart1"/>
    <dgm:cxn modelId="{95D0B5F6-CFC8-4DCF-965B-2DD24F5C2A36}" type="presOf" srcId="{D4617B2A-BD24-4D4B-861B-AD92C404F80D}" destId="{583B029A-AE47-4DBC-8DFA-34C73F4702BA}" srcOrd="1" destOrd="0" presId="urn:microsoft.com/office/officeart/2005/8/layout/orgChart1"/>
    <dgm:cxn modelId="{C64A0E43-E5BF-4094-851D-3EC60C5C1020}" type="presOf" srcId="{7B4A8180-94B6-4EAE-8730-294A16317E72}" destId="{A05DED10-B84E-4CC8-8D66-11DE0C40699B}" srcOrd="0" destOrd="0" presId="urn:microsoft.com/office/officeart/2005/8/layout/orgChart1"/>
    <dgm:cxn modelId="{AF20B455-B7BA-472C-A7F3-7964E4D5EEF0}" srcId="{359AE43D-14FB-4E15-9E85-D4C29C6610F3}" destId="{7442F2AB-EB28-4254-8719-D748DD13D49C}" srcOrd="0" destOrd="0" parTransId="{2A6B55D9-3257-4B82-9C79-1883A8C6A279}" sibTransId="{2F5DAB9C-0520-4800-8EDA-1D64CC308836}"/>
    <dgm:cxn modelId="{5B32B08E-E307-4D6A-8C58-B99344A57718}" type="presOf" srcId="{369EBC07-C2FD-41D7-BAB7-94404C3F11D3}" destId="{DEA8EA67-2512-49B8-A28F-649C3B8DCD76}" srcOrd="1" destOrd="0" presId="urn:microsoft.com/office/officeart/2005/8/layout/orgChart1"/>
    <dgm:cxn modelId="{09003C30-97DE-4867-A288-087D2095FBD0}" type="presOf" srcId="{16C69A27-A78C-4D4B-9D72-7AC333F22829}" destId="{E8245F89-C9A7-4DEB-8A91-6DBDF71CC2EE}" srcOrd="1" destOrd="0" presId="urn:microsoft.com/office/officeart/2005/8/layout/orgChart1"/>
    <dgm:cxn modelId="{7C250194-5905-45E4-827B-6A9709C06C31}" type="presOf" srcId="{16C69A27-A78C-4D4B-9D72-7AC333F22829}" destId="{CC92CAA9-773D-4989-A7A7-B4F024058DCF}" srcOrd="0" destOrd="0" presId="urn:microsoft.com/office/officeart/2005/8/layout/orgChart1"/>
    <dgm:cxn modelId="{70A55EC9-3777-41B2-ADCA-B1BFFDE64C6A}" type="presOf" srcId="{B445FB98-9DD1-4F16-8385-C049312A3555}" destId="{FAA5E1EA-0542-4422-904B-9683AED8F338}" srcOrd="1" destOrd="0" presId="urn:microsoft.com/office/officeart/2005/8/layout/orgChart1"/>
    <dgm:cxn modelId="{9415A1EF-60AF-4D77-A341-E38058DF1C00}" type="presOf" srcId="{DE205070-9746-405E-AC22-45A51F1EFB7F}" destId="{03ACA0E9-5E29-4972-B8BB-F3C23FE4F7D1}" srcOrd="0" destOrd="0" presId="urn:microsoft.com/office/officeart/2005/8/layout/orgChart1"/>
    <dgm:cxn modelId="{87CA6C17-9DAA-460A-8AB2-4626EE6BC110}" type="presOf" srcId="{369EBC07-C2FD-41D7-BAB7-94404C3F11D3}" destId="{3C1C629A-3E36-4467-92A2-B0B490AF521C}" srcOrd="0" destOrd="0" presId="urn:microsoft.com/office/officeart/2005/8/layout/orgChart1"/>
    <dgm:cxn modelId="{632462D0-131F-4FB6-816F-FECFB82BCFE9}" type="presOf" srcId="{7442F2AB-EB28-4254-8719-D748DD13D49C}" destId="{4B5457DB-4DAF-41EC-892C-7102092BE75A}" srcOrd="1" destOrd="0" presId="urn:microsoft.com/office/officeart/2005/8/layout/orgChart1"/>
    <dgm:cxn modelId="{925F6060-3049-48C6-BFAD-789E3B42BC92}" type="presOf" srcId="{34597596-77E2-4E5C-8DC8-061340263ABD}" destId="{7C6ABA8D-5493-4EF8-A8AE-8551EB5D68DD}" srcOrd="0" destOrd="0" presId="urn:microsoft.com/office/officeart/2005/8/layout/orgChart1"/>
    <dgm:cxn modelId="{55BC812E-08C9-46EC-BC54-3FF4C49C84B1}" type="presOf" srcId="{D4617B2A-BD24-4D4B-861B-AD92C404F80D}" destId="{3533280A-4913-4E6C-8859-466AD2EB1F8B}" srcOrd="0" destOrd="0" presId="urn:microsoft.com/office/officeart/2005/8/layout/orgChart1"/>
    <dgm:cxn modelId="{C988B2F3-BC1B-4CC4-B80D-0807E93705D2}" srcId="{BD343E58-3F91-47F2-989B-077C0B1153A1}" destId="{359AE43D-14FB-4E15-9E85-D4C29C6610F3}" srcOrd="0" destOrd="0" parTransId="{565D6A66-8B2D-47A9-9E22-81927924D7D1}" sibTransId="{0A8B032C-133D-40D7-A053-E7B5FBDA0254}"/>
    <dgm:cxn modelId="{FEF15521-5A4E-49B2-B7E3-F4AC183CDBCE}" type="presOf" srcId="{359AE43D-14FB-4E15-9E85-D4C29C6610F3}" destId="{FE78D55B-4E54-4CE4-AF8D-AA31A66965A8}" srcOrd="0" destOrd="0" presId="urn:microsoft.com/office/officeart/2005/8/layout/orgChart1"/>
    <dgm:cxn modelId="{492F71A3-61C4-4F73-B7B0-2E16264003A0}" type="presOf" srcId="{5EC157DD-B27A-41F4-85E4-D00C658F8994}" destId="{47753BB3-2ED6-4221-9CE6-E3C534936835}" srcOrd="1" destOrd="0" presId="urn:microsoft.com/office/officeart/2005/8/layout/orgChart1"/>
    <dgm:cxn modelId="{99DB2701-B8DE-4EC5-8CB4-F95B16BB6DCE}" srcId="{359AE43D-14FB-4E15-9E85-D4C29C6610F3}" destId="{D4617B2A-BD24-4D4B-861B-AD92C404F80D}" srcOrd="2" destOrd="0" parTransId="{2A534897-71F9-4493-BD26-775E5668464D}" sibTransId="{6C1691EC-0B23-4EC8-AA67-D0D176B19EBE}"/>
    <dgm:cxn modelId="{DC6272C6-F72F-4630-8B12-8FA9C0DA11DC}" type="presOf" srcId="{A1F314E6-4E4C-4DFF-9502-7DB425DE280F}" destId="{F1EDB0D0-9382-4FC2-A5C4-A003A5F7D28A}" srcOrd="1" destOrd="0" presId="urn:microsoft.com/office/officeart/2005/8/layout/orgChart1"/>
    <dgm:cxn modelId="{32861208-7933-42E1-A7A7-7A69AF756655}" type="presOf" srcId="{835474A4-5157-4BF0-B20B-6981D1EC5DC3}" destId="{0FA78B43-7611-4FA3-B14E-9F49C33252E6}" srcOrd="1" destOrd="0" presId="urn:microsoft.com/office/officeart/2005/8/layout/orgChart1"/>
    <dgm:cxn modelId="{CFF47961-90E3-474E-BA60-73E6C5F252C0}" type="presOf" srcId="{A1F314E6-4E4C-4DFF-9502-7DB425DE280F}" destId="{3D1301B2-7BDC-4CCA-B7F6-D8F1155E7930}" srcOrd="0" destOrd="0" presId="urn:microsoft.com/office/officeart/2005/8/layout/orgChart1"/>
    <dgm:cxn modelId="{EB6C8063-A2C4-46FB-BF88-5FAE9201D541}" srcId="{D4617B2A-BD24-4D4B-861B-AD92C404F80D}" destId="{835474A4-5157-4BF0-B20B-6981D1EC5DC3}" srcOrd="0" destOrd="0" parTransId="{503AFFC2-2160-4FAC-A0C1-14F7A31192DC}" sibTransId="{4EBAB945-E863-45AE-A69B-892D0075279A}"/>
    <dgm:cxn modelId="{B8F762F6-C1C9-4BDA-9856-4397D6A596A8}" srcId="{7442F2AB-EB28-4254-8719-D748DD13D49C}" destId="{5EC157DD-B27A-41F4-85E4-D00C658F8994}" srcOrd="0" destOrd="0" parTransId="{9BF6752D-1634-4295-9C6D-68858A1E9E76}" sibTransId="{DCC1D5DF-033B-49E4-A936-48834CF47549}"/>
    <dgm:cxn modelId="{71604B3F-83ED-4CEC-93BD-6F07BBC86D8B}" srcId="{16C69A27-A78C-4D4B-9D72-7AC333F22829}" destId="{A1F314E6-4E4C-4DFF-9502-7DB425DE280F}" srcOrd="0" destOrd="0" parTransId="{A8497ADB-CAD4-4268-A82F-6F2CB8477DDB}" sibTransId="{4A4155C5-A2CD-406A-B782-417A3C499BA1}"/>
    <dgm:cxn modelId="{1226FCDD-189D-4906-A72A-8708B4460C5B}" type="presParOf" srcId="{99132C9D-48B4-4B14-A6E6-90A68D70B942}" destId="{9850211A-1EFE-4D09-A9AC-C149BF810284}" srcOrd="0" destOrd="0" presId="urn:microsoft.com/office/officeart/2005/8/layout/orgChart1"/>
    <dgm:cxn modelId="{C71294D3-BE9D-473C-BB16-867AD787B345}" type="presParOf" srcId="{9850211A-1EFE-4D09-A9AC-C149BF810284}" destId="{D9D9783B-41AA-4D9B-B0B6-90A3A808BAD6}" srcOrd="0" destOrd="0" presId="urn:microsoft.com/office/officeart/2005/8/layout/orgChart1"/>
    <dgm:cxn modelId="{2D37476C-FEE8-46E2-A47D-0F255EF275D9}" type="presParOf" srcId="{D9D9783B-41AA-4D9B-B0B6-90A3A808BAD6}" destId="{FE78D55B-4E54-4CE4-AF8D-AA31A66965A8}" srcOrd="0" destOrd="0" presId="urn:microsoft.com/office/officeart/2005/8/layout/orgChart1"/>
    <dgm:cxn modelId="{53BF7998-CE91-4ED3-B944-3F7AC03C4182}" type="presParOf" srcId="{D9D9783B-41AA-4D9B-B0B6-90A3A808BAD6}" destId="{D70DF42F-9725-4A5D-8B25-778FE41D4A28}" srcOrd="1" destOrd="0" presId="urn:microsoft.com/office/officeart/2005/8/layout/orgChart1"/>
    <dgm:cxn modelId="{F0A1EB3A-8AE5-4DD8-AF9A-05E6E24B9564}" type="presParOf" srcId="{9850211A-1EFE-4D09-A9AC-C149BF810284}" destId="{DB4C045F-CAD4-4835-9441-D1BF91D1780D}" srcOrd="1" destOrd="0" presId="urn:microsoft.com/office/officeart/2005/8/layout/orgChart1"/>
    <dgm:cxn modelId="{ACEBFCD3-8FF4-4564-909F-301565CBF4D8}" type="presParOf" srcId="{DB4C045F-CAD4-4835-9441-D1BF91D1780D}" destId="{E9309EFD-41EA-46F1-AA08-F45BF8CCF3A3}" srcOrd="0" destOrd="0" presId="urn:microsoft.com/office/officeart/2005/8/layout/orgChart1"/>
    <dgm:cxn modelId="{1BD6E6A4-9A4B-4F7F-9406-73DB5D9EF6A5}" type="presParOf" srcId="{DB4C045F-CAD4-4835-9441-D1BF91D1780D}" destId="{6C638851-2201-445F-AF39-E793DE3455EC}" srcOrd="1" destOrd="0" presId="urn:microsoft.com/office/officeart/2005/8/layout/orgChart1"/>
    <dgm:cxn modelId="{3D7D4CEF-6517-4035-83DB-52F3719BC311}" type="presParOf" srcId="{6C638851-2201-445F-AF39-E793DE3455EC}" destId="{730F8899-9A65-45DD-BE27-679CA4F9F576}" srcOrd="0" destOrd="0" presId="urn:microsoft.com/office/officeart/2005/8/layout/orgChart1"/>
    <dgm:cxn modelId="{D01C8503-EB27-4842-A637-5B08C7B5622F}" type="presParOf" srcId="{730F8899-9A65-45DD-BE27-679CA4F9F576}" destId="{99D51B61-E830-4A66-9A09-E2BD0E373D8F}" srcOrd="0" destOrd="0" presId="urn:microsoft.com/office/officeart/2005/8/layout/orgChart1"/>
    <dgm:cxn modelId="{76FD056E-C408-4BB9-830A-015E8C6B9F34}" type="presParOf" srcId="{730F8899-9A65-45DD-BE27-679CA4F9F576}" destId="{4B5457DB-4DAF-41EC-892C-7102092BE75A}" srcOrd="1" destOrd="0" presId="urn:microsoft.com/office/officeart/2005/8/layout/orgChart1"/>
    <dgm:cxn modelId="{802BD33F-F31E-45B5-AF1D-BF7A2E4A6401}" type="presParOf" srcId="{6C638851-2201-445F-AF39-E793DE3455EC}" destId="{8DB5119F-2AA2-4D50-B2C9-85C78523ED1F}" srcOrd="1" destOrd="0" presId="urn:microsoft.com/office/officeart/2005/8/layout/orgChart1"/>
    <dgm:cxn modelId="{CBA0A050-1B1A-47FB-9EB6-856FFDCA8821}" type="presParOf" srcId="{8DB5119F-2AA2-4D50-B2C9-85C78523ED1F}" destId="{045D4672-E495-411F-AB5D-DDCFC9F2BD8C}" srcOrd="0" destOrd="0" presId="urn:microsoft.com/office/officeart/2005/8/layout/orgChart1"/>
    <dgm:cxn modelId="{813DF8D4-1792-4092-98B2-48940B170B49}" type="presParOf" srcId="{8DB5119F-2AA2-4D50-B2C9-85C78523ED1F}" destId="{DED3B136-E545-4CCC-9AD9-D83B6727650F}" srcOrd="1" destOrd="0" presId="urn:microsoft.com/office/officeart/2005/8/layout/orgChart1"/>
    <dgm:cxn modelId="{264870E0-614E-433D-A861-93810BA975D2}" type="presParOf" srcId="{DED3B136-E545-4CCC-9AD9-D83B6727650F}" destId="{F15E6B5D-2713-442E-99BB-CB160048FCDA}" srcOrd="0" destOrd="0" presId="urn:microsoft.com/office/officeart/2005/8/layout/orgChart1"/>
    <dgm:cxn modelId="{6771B168-D067-45E6-A88A-166C7DC992C2}" type="presParOf" srcId="{F15E6B5D-2713-442E-99BB-CB160048FCDA}" destId="{5530C131-F630-42C0-8715-1449A809690B}" srcOrd="0" destOrd="0" presId="urn:microsoft.com/office/officeart/2005/8/layout/orgChart1"/>
    <dgm:cxn modelId="{F23E9878-45AC-40CF-9544-E263525865D5}" type="presParOf" srcId="{F15E6B5D-2713-442E-99BB-CB160048FCDA}" destId="{47753BB3-2ED6-4221-9CE6-E3C534936835}" srcOrd="1" destOrd="0" presId="urn:microsoft.com/office/officeart/2005/8/layout/orgChart1"/>
    <dgm:cxn modelId="{10EA51BF-8E89-4369-A848-46A3627A24D3}" type="presParOf" srcId="{DED3B136-E545-4CCC-9AD9-D83B6727650F}" destId="{513B4449-A1CA-4260-8097-AF25BBFD7365}" srcOrd="1" destOrd="0" presId="urn:microsoft.com/office/officeart/2005/8/layout/orgChart1"/>
    <dgm:cxn modelId="{293386DE-F4B9-4913-AB24-DFB64D392C46}" type="presParOf" srcId="{DED3B136-E545-4CCC-9AD9-D83B6727650F}" destId="{37FB75F3-24F1-42D8-8A70-43E1545EC07C}" srcOrd="2" destOrd="0" presId="urn:microsoft.com/office/officeart/2005/8/layout/orgChart1"/>
    <dgm:cxn modelId="{8C9C1C93-0E1E-4FA1-AEDC-8DDFEA70BBEF}" type="presParOf" srcId="{6C638851-2201-445F-AF39-E793DE3455EC}" destId="{D89D6964-042F-48DF-93A0-9418510B3744}" srcOrd="2" destOrd="0" presId="urn:microsoft.com/office/officeart/2005/8/layout/orgChart1"/>
    <dgm:cxn modelId="{753C634A-9404-4F2D-B5CD-D045BF0C1D1E}" type="presParOf" srcId="{DB4C045F-CAD4-4835-9441-D1BF91D1780D}" destId="{365628A4-64A8-4FD2-97C0-A972BAA7F980}" srcOrd="2" destOrd="0" presId="urn:microsoft.com/office/officeart/2005/8/layout/orgChart1"/>
    <dgm:cxn modelId="{0CBDD9A1-0BC4-4067-A4EE-0DABFC5C1034}" type="presParOf" srcId="{DB4C045F-CAD4-4835-9441-D1BF91D1780D}" destId="{97186A52-D590-4EDF-A4BB-C6005B4683AB}" srcOrd="3" destOrd="0" presId="urn:microsoft.com/office/officeart/2005/8/layout/orgChart1"/>
    <dgm:cxn modelId="{91234225-D889-4217-9347-89EFC1DB918C}" type="presParOf" srcId="{97186A52-D590-4EDF-A4BB-C6005B4683AB}" destId="{9F57A16F-286E-4DA3-BAD0-377A5D0E6222}" srcOrd="0" destOrd="0" presId="urn:microsoft.com/office/officeart/2005/8/layout/orgChart1"/>
    <dgm:cxn modelId="{43A9C9F2-A39D-498B-8C52-1DE0AAC68534}" type="presParOf" srcId="{9F57A16F-286E-4DA3-BAD0-377A5D0E6222}" destId="{CC92CAA9-773D-4989-A7A7-B4F024058DCF}" srcOrd="0" destOrd="0" presId="urn:microsoft.com/office/officeart/2005/8/layout/orgChart1"/>
    <dgm:cxn modelId="{CCF5A69B-59C8-4444-891F-261B6FE6C9D7}" type="presParOf" srcId="{9F57A16F-286E-4DA3-BAD0-377A5D0E6222}" destId="{E8245F89-C9A7-4DEB-8A91-6DBDF71CC2EE}" srcOrd="1" destOrd="0" presId="urn:microsoft.com/office/officeart/2005/8/layout/orgChart1"/>
    <dgm:cxn modelId="{8CD9DBF8-9D54-4904-9D16-793FDB56765E}" type="presParOf" srcId="{97186A52-D590-4EDF-A4BB-C6005B4683AB}" destId="{2F8BAE6C-1429-49A3-A334-C436C58B9026}" srcOrd="1" destOrd="0" presId="urn:microsoft.com/office/officeart/2005/8/layout/orgChart1"/>
    <dgm:cxn modelId="{FDC9AE32-4441-4CA6-9ABA-D7313B37CADF}" type="presParOf" srcId="{2F8BAE6C-1429-49A3-A334-C436C58B9026}" destId="{F1BB3E51-5227-49F3-98AD-2C8DB667737F}" srcOrd="0" destOrd="0" presId="urn:microsoft.com/office/officeart/2005/8/layout/orgChart1"/>
    <dgm:cxn modelId="{371C1D80-549B-4978-BB38-EA0917C3BD64}" type="presParOf" srcId="{2F8BAE6C-1429-49A3-A334-C436C58B9026}" destId="{697E7827-D496-40F4-9A6B-F82530E6BA67}" srcOrd="1" destOrd="0" presId="urn:microsoft.com/office/officeart/2005/8/layout/orgChart1"/>
    <dgm:cxn modelId="{DFB9C4EC-5A28-4556-BCDD-C8CFD975E8E6}" type="presParOf" srcId="{697E7827-D496-40F4-9A6B-F82530E6BA67}" destId="{5CE40A35-62D9-453E-9A8F-83A71B5F671B}" srcOrd="0" destOrd="0" presId="urn:microsoft.com/office/officeart/2005/8/layout/orgChart1"/>
    <dgm:cxn modelId="{37D20867-C729-4B47-82F3-839DA5586E14}" type="presParOf" srcId="{5CE40A35-62D9-453E-9A8F-83A71B5F671B}" destId="{3D1301B2-7BDC-4CCA-B7F6-D8F1155E7930}" srcOrd="0" destOrd="0" presId="urn:microsoft.com/office/officeart/2005/8/layout/orgChart1"/>
    <dgm:cxn modelId="{71B56EBB-7CEC-488E-89D0-4C8B5D97A010}" type="presParOf" srcId="{5CE40A35-62D9-453E-9A8F-83A71B5F671B}" destId="{F1EDB0D0-9382-4FC2-A5C4-A003A5F7D28A}" srcOrd="1" destOrd="0" presId="urn:microsoft.com/office/officeart/2005/8/layout/orgChart1"/>
    <dgm:cxn modelId="{404372FE-7E79-4782-8304-45FB41475A69}" type="presParOf" srcId="{697E7827-D496-40F4-9A6B-F82530E6BA67}" destId="{A5CC3B13-F464-4474-A28E-D1E8826E29AF}" srcOrd="1" destOrd="0" presId="urn:microsoft.com/office/officeart/2005/8/layout/orgChart1"/>
    <dgm:cxn modelId="{EDDEAE8A-4D3B-46FD-B789-81ED07DCDEE5}" type="presParOf" srcId="{697E7827-D496-40F4-9A6B-F82530E6BA67}" destId="{8B3D0C9F-FE83-4813-8BD2-9245DFCFD5AB}" srcOrd="2" destOrd="0" presId="urn:microsoft.com/office/officeart/2005/8/layout/orgChart1"/>
    <dgm:cxn modelId="{D93F3511-12CC-48F0-AE41-AA54E7D2EFCD}" type="presParOf" srcId="{97186A52-D590-4EDF-A4BB-C6005B4683AB}" destId="{53C3CC8D-2F2C-4B6A-9D83-5DDA509F1051}" srcOrd="2" destOrd="0" presId="urn:microsoft.com/office/officeart/2005/8/layout/orgChart1"/>
    <dgm:cxn modelId="{140A5438-954D-4A2D-A6F8-83C394E55DB6}" type="presParOf" srcId="{DB4C045F-CAD4-4835-9441-D1BF91D1780D}" destId="{485596D4-03E0-4129-90ED-E00BE709A6AA}" srcOrd="4" destOrd="0" presId="urn:microsoft.com/office/officeart/2005/8/layout/orgChart1"/>
    <dgm:cxn modelId="{8FF93740-3D6A-47F6-BABF-ABA7D95A4D0E}" type="presParOf" srcId="{DB4C045F-CAD4-4835-9441-D1BF91D1780D}" destId="{7E31892B-E617-415F-80E9-C784387ED72A}" srcOrd="5" destOrd="0" presId="urn:microsoft.com/office/officeart/2005/8/layout/orgChart1"/>
    <dgm:cxn modelId="{7AFF0EBD-1CC2-480E-B40B-C30C85D1966A}" type="presParOf" srcId="{7E31892B-E617-415F-80E9-C784387ED72A}" destId="{2A393152-B67F-48EA-B3B2-FCC664515565}" srcOrd="0" destOrd="0" presId="urn:microsoft.com/office/officeart/2005/8/layout/orgChart1"/>
    <dgm:cxn modelId="{69EF4930-DD63-4CA9-A234-06B90628AEFE}" type="presParOf" srcId="{2A393152-B67F-48EA-B3B2-FCC664515565}" destId="{3533280A-4913-4E6C-8859-466AD2EB1F8B}" srcOrd="0" destOrd="0" presId="urn:microsoft.com/office/officeart/2005/8/layout/orgChart1"/>
    <dgm:cxn modelId="{F2B30841-2E2C-413C-BBFB-664AE85CD3D8}" type="presParOf" srcId="{2A393152-B67F-48EA-B3B2-FCC664515565}" destId="{583B029A-AE47-4DBC-8DFA-34C73F4702BA}" srcOrd="1" destOrd="0" presId="urn:microsoft.com/office/officeart/2005/8/layout/orgChart1"/>
    <dgm:cxn modelId="{C35BA4F3-7C33-420D-8245-68EF7DF79DA4}" type="presParOf" srcId="{7E31892B-E617-415F-80E9-C784387ED72A}" destId="{D2F777F0-B678-4429-86B7-2F1A1CA6F5BB}" srcOrd="1" destOrd="0" presId="urn:microsoft.com/office/officeart/2005/8/layout/orgChart1"/>
    <dgm:cxn modelId="{056EB10F-FB37-4D2F-8A59-5EA09527780E}" type="presParOf" srcId="{D2F777F0-B678-4429-86B7-2F1A1CA6F5BB}" destId="{28EA5CBB-F872-4D12-81FE-F01868E02D11}" srcOrd="0" destOrd="0" presId="urn:microsoft.com/office/officeart/2005/8/layout/orgChart1"/>
    <dgm:cxn modelId="{5E660F18-B68F-4D4E-9096-52333243B9DB}" type="presParOf" srcId="{D2F777F0-B678-4429-86B7-2F1A1CA6F5BB}" destId="{EC7F345A-CF55-421F-9173-92F1FDAFD7FD}" srcOrd="1" destOrd="0" presId="urn:microsoft.com/office/officeart/2005/8/layout/orgChart1"/>
    <dgm:cxn modelId="{23108E62-F8CF-4DFF-8627-6D1789F5086E}" type="presParOf" srcId="{EC7F345A-CF55-421F-9173-92F1FDAFD7FD}" destId="{EEF157BF-0175-4E6D-A3E8-3BC2AD5BF896}" srcOrd="0" destOrd="0" presId="urn:microsoft.com/office/officeart/2005/8/layout/orgChart1"/>
    <dgm:cxn modelId="{1F2010BE-F3C3-49C5-BC23-8F6BA51A726E}" type="presParOf" srcId="{EEF157BF-0175-4E6D-A3E8-3BC2AD5BF896}" destId="{E4967BC5-8552-4DE1-BEC6-6609F996AC9C}" srcOrd="0" destOrd="0" presId="urn:microsoft.com/office/officeart/2005/8/layout/orgChart1"/>
    <dgm:cxn modelId="{A5E5FC50-4DC1-4725-8533-1CDDD8869340}" type="presParOf" srcId="{EEF157BF-0175-4E6D-A3E8-3BC2AD5BF896}" destId="{0FA78B43-7611-4FA3-B14E-9F49C33252E6}" srcOrd="1" destOrd="0" presId="urn:microsoft.com/office/officeart/2005/8/layout/orgChart1"/>
    <dgm:cxn modelId="{EDF3E55E-E9F4-4555-9509-6CD45B9B2903}" type="presParOf" srcId="{EC7F345A-CF55-421F-9173-92F1FDAFD7FD}" destId="{26226C60-9A82-486E-8ECC-D70D7A95FA81}" srcOrd="1" destOrd="0" presId="urn:microsoft.com/office/officeart/2005/8/layout/orgChart1"/>
    <dgm:cxn modelId="{79610943-AE28-4A74-AA90-E1276DDF8B47}" type="presParOf" srcId="{EC7F345A-CF55-421F-9173-92F1FDAFD7FD}" destId="{15B9B02C-E720-4711-A893-CF0404F16F1B}" srcOrd="2" destOrd="0" presId="urn:microsoft.com/office/officeart/2005/8/layout/orgChart1"/>
    <dgm:cxn modelId="{E891039C-E537-4467-B4E8-402882F142DD}" type="presParOf" srcId="{7E31892B-E617-415F-80E9-C784387ED72A}" destId="{BD0AD94D-47BB-404A-A257-0EB5CF0AEB52}" srcOrd="2" destOrd="0" presId="urn:microsoft.com/office/officeart/2005/8/layout/orgChart1"/>
    <dgm:cxn modelId="{97852842-B669-458E-87A0-3671E1550BE6}" type="presParOf" srcId="{DB4C045F-CAD4-4835-9441-D1BF91D1780D}" destId="{A05DED10-B84E-4CC8-8D66-11DE0C40699B}" srcOrd="6" destOrd="0" presId="urn:microsoft.com/office/officeart/2005/8/layout/orgChart1"/>
    <dgm:cxn modelId="{28E5407B-3C3C-4B3D-9C49-7E1E853C117C}" type="presParOf" srcId="{DB4C045F-CAD4-4835-9441-D1BF91D1780D}" destId="{E3029F3D-6B8A-4173-BB5D-CD24B4ECF526}" srcOrd="7" destOrd="0" presId="urn:microsoft.com/office/officeart/2005/8/layout/orgChart1"/>
    <dgm:cxn modelId="{66D4993E-162D-4223-A4EF-1756DED7F76E}" type="presParOf" srcId="{E3029F3D-6B8A-4173-BB5D-CD24B4ECF526}" destId="{F0ADC0A8-9786-412A-BA8E-2F70D075CF07}" srcOrd="0" destOrd="0" presId="urn:microsoft.com/office/officeart/2005/8/layout/orgChart1"/>
    <dgm:cxn modelId="{D8327A21-BF5F-4C4E-9B33-F0EE2D6B0D5E}" type="presParOf" srcId="{F0ADC0A8-9786-412A-BA8E-2F70D075CF07}" destId="{3C1C629A-3E36-4467-92A2-B0B490AF521C}" srcOrd="0" destOrd="0" presId="urn:microsoft.com/office/officeart/2005/8/layout/orgChart1"/>
    <dgm:cxn modelId="{769104C4-BB3E-4280-AD26-8C154D39FE04}" type="presParOf" srcId="{F0ADC0A8-9786-412A-BA8E-2F70D075CF07}" destId="{DEA8EA67-2512-49B8-A28F-649C3B8DCD76}" srcOrd="1" destOrd="0" presId="urn:microsoft.com/office/officeart/2005/8/layout/orgChart1"/>
    <dgm:cxn modelId="{321EE346-CF25-435B-BBA9-153B0CDA859A}" type="presParOf" srcId="{E3029F3D-6B8A-4173-BB5D-CD24B4ECF526}" destId="{A7D9EB52-76A7-497B-99F0-874BFFF2A85D}" srcOrd="1" destOrd="0" presId="urn:microsoft.com/office/officeart/2005/8/layout/orgChart1"/>
    <dgm:cxn modelId="{390CF9AE-1991-4828-9EAC-4B7612998E24}" type="presParOf" srcId="{A7D9EB52-76A7-497B-99F0-874BFFF2A85D}" destId="{7C6ABA8D-5493-4EF8-A8AE-8551EB5D68DD}" srcOrd="0" destOrd="0" presId="urn:microsoft.com/office/officeart/2005/8/layout/orgChart1"/>
    <dgm:cxn modelId="{42409B4F-020D-4F5C-95EF-4677CD20194F}" type="presParOf" srcId="{A7D9EB52-76A7-497B-99F0-874BFFF2A85D}" destId="{DF4F58C5-CB59-47B8-9722-FCAB76C78050}" srcOrd="1" destOrd="0" presId="urn:microsoft.com/office/officeart/2005/8/layout/orgChart1"/>
    <dgm:cxn modelId="{DB11D61E-F8B1-4F12-8ED7-0A6F058FB70B}" type="presParOf" srcId="{DF4F58C5-CB59-47B8-9722-FCAB76C78050}" destId="{1206D87B-021D-40A8-8A3E-4AA38B84045C}" srcOrd="0" destOrd="0" presId="urn:microsoft.com/office/officeart/2005/8/layout/orgChart1"/>
    <dgm:cxn modelId="{A5F84A35-BE3F-49AE-B275-E4BEBDD0E107}" type="presParOf" srcId="{1206D87B-021D-40A8-8A3E-4AA38B84045C}" destId="{E7869916-0A86-45ED-BDAD-B80E4B2DB613}" srcOrd="0" destOrd="0" presId="urn:microsoft.com/office/officeart/2005/8/layout/orgChart1"/>
    <dgm:cxn modelId="{52AC112E-73D3-42F1-AE4C-977A4667566A}" type="presParOf" srcId="{1206D87B-021D-40A8-8A3E-4AA38B84045C}" destId="{FAA5E1EA-0542-4422-904B-9683AED8F338}" srcOrd="1" destOrd="0" presId="urn:microsoft.com/office/officeart/2005/8/layout/orgChart1"/>
    <dgm:cxn modelId="{D3BA6B01-F9F9-43CC-AD02-4AA9E2AD2928}" type="presParOf" srcId="{DF4F58C5-CB59-47B8-9722-FCAB76C78050}" destId="{D209A318-0F2F-4B62-A79D-F92D4A7BA55B}" srcOrd="1" destOrd="0" presId="urn:microsoft.com/office/officeart/2005/8/layout/orgChart1"/>
    <dgm:cxn modelId="{D3A9DF75-11CF-4D42-A014-614D0BE5976F}" type="presParOf" srcId="{DF4F58C5-CB59-47B8-9722-FCAB76C78050}" destId="{314FED62-7762-4092-B8F2-94F3056F951B}" srcOrd="2" destOrd="0" presId="urn:microsoft.com/office/officeart/2005/8/layout/orgChart1"/>
    <dgm:cxn modelId="{60D30A88-0650-4E9A-AE69-5258F59C0EED}" type="presParOf" srcId="{E3029F3D-6B8A-4173-BB5D-CD24B4ECF526}" destId="{CCB5D30D-5457-4123-8B58-CF56E10FBB3A}" srcOrd="2" destOrd="0" presId="urn:microsoft.com/office/officeart/2005/8/layout/orgChart1"/>
    <dgm:cxn modelId="{23F101A7-5150-44BB-9251-1B66AA696EA4}" type="presParOf" srcId="{9850211A-1EFE-4D09-A9AC-C149BF810284}" destId="{884B511E-28B3-42EC-89AB-C8657BABA986}" srcOrd="2" destOrd="0" presId="urn:microsoft.com/office/officeart/2005/8/layout/orgChart1"/>
    <dgm:cxn modelId="{A30A1888-69A9-49DE-A16C-A6F5C98B4D2D}" type="presParOf" srcId="{884B511E-28B3-42EC-89AB-C8657BABA986}" destId="{03ACA0E9-5E29-4972-B8BB-F3C23FE4F7D1}" srcOrd="0" destOrd="0" presId="urn:microsoft.com/office/officeart/2005/8/layout/orgChart1"/>
    <dgm:cxn modelId="{1E8BEEC9-AD6F-4D71-97AB-29FC10C21B29}" type="presParOf" srcId="{884B511E-28B3-42EC-89AB-C8657BABA986}" destId="{C794D465-5C3E-4F8D-8DD2-15F6B85418EB}" srcOrd="1" destOrd="0" presId="urn:microsoft.com/office/officeart/2005/8/layout/orgChart1"/>
    <dgm:cxn modelId="{A0BE5ECB-7514-4C2E-803E-9F0E21DEB774}" type="presParOf" srcId="{C794D465-5C3E-4F8D-8DD2-15F6B85418EB}" destId="{3765F3D6-6CEA-44AC-B9CA-1A1AA09EFB50}" srcOrd="0" destOrd="0" presId="urn:microsoft.com/office/officeart/2005/8/layout/orgChart1"/>
    <dgm:cxn modelId="{E0BE747A-E42A-4EED-BD68-93C5150F7785}" type="presParOf" srcId="{3765F3D6-6CEA-44AC-B9CA-1A1AA09EFB50}" destId="{6EED902E-DAF4-4526-8C12-B590D7F87DF3}" srcOrd="0" destOrd="0" presId="urn:microsoft.com/office/officeart/2005/8/layout/orgChart1"/>
    <dgm:cxn modelId="{180623A6-773E-407D-8B11-884148E0A8A1}" type="presParOf" srcId="{3765F3D6-6CEA-44AC-B9CA-1A1AA09EFB50}" destId="{4A81B759-219B-4178-B042-8A1ED69C7678}" srcOrd="1" destOrd="0" presId="urn:microsoft.com/office/officeart/2005/8/layout/orgChart1"/>
    <dgm:cxn modelId="{9CCFADC0-7F78-4629-8D32-A547F5A05C4A}" type="presParOf" srcId="{C794D465-5C3E-4F8D-8DD2-15F6B85418EB}" destId="{799EF21B-9C41-4720-A3CF-F6F40256AEFD}" srcOrd="1" destOrd="0" presId="urn:microsoft.com/office/officeart/2005/8/layout/orgChart1"/>
    <dgm:cxn modelId="{DACB439E-3091-43D8-A36D-8DCE671C8AD5}" type="presParOf" srcId="{C794D465-5C3E-4F8D-8DD2-15F6B85418EB}" destId="{83B60278-778B-4784-B9EA-AB4FE27899F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8EB4B-085F-4AAB-90F8-5C4D465DD9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24387E-5141-4654-B243-2659A8E30B41}">
      <dgm:prSet/>
      <dgm:spPr/>
      <dgm:t>
        <a:bodyPr/>
        <a:lstStyle/>
        <a:p>
          <a:r>
            <a:rPr lang="nb-NO" dirty="0"/>
            <a:t>NAV er digitalisert</a:t>
          </a:r>
          <a:endParaRPr lang="en-US" dirty="0"/>
        </a:p>
      </dgm:t>
    </dgm:pt>
    <dgm:pt modelId="{A198488A-DE64-4350-80DE-45B7566E4A5B}" type="parTrans" cxnId="{89D7A5F5-F5AB-4745-9B07-490A6B1ABB5E}">
      <dgm:prSet/>
      <dgm:spPr/>
      <dgm:t>
        <a:bodyPr/>
        <a:lstStyle/>
        <a:p>
          <a:endParaRPr lang="en-US"/>
        </a:p>
      </dgm:t>
    </dgm:pt>
    <dgm:pt modelId="{34A7BA6C-FCB6-4BBB-A09B-EB98340C3740}" type="sibTrans" cxnId="{89D7A5F5-F5AB-4745-9B07-490A6B1ABB5E}">
      <dgm:prSet/>
      <dgm:spPr/>
      <dgm:t>
        <a:bodyPr/>
        <a:lstStyle/>
        <a:p>
          <a:endParaRPr lang="en-US"/>
        </a:p>
      </dgm:t>
    </dgm:pt>
    <dgm:pt modelId="{C1603619-4E99-4748-A34E-29BAC3BB0719}">
      <dgm:prSet/>
      <dgm:spPr/>
      <dgm:t>
        <a:bodyPr/>
        <a:lstStyle/>
        <a:p>
          <a:r>
            <a:rPr lang="nb-NO" dirty="0"/>
            <a:t>Brukergrupper med lengst vei mot ordinært arbeid kan synes å ha redusert digital kompetanse/tilgjengelighet</a:t>
          </a:r>
          <a:endParaRPr lang="en-US" dirty="0"/>
        </a:p>
      </dgm:t>
    </dgm:pt>
    <dgm:pt modelId="{FD68557B-C093-4379-B767-A782BC7AF4BD}" type="parTrans" cxnId="{0A0E0146-4E2D-48DF-BD1B-0C1759BDBCC3}">
      <dgm:prSet/>
      <dgm:spPr/>
      <dgm:t>
        <a:bodyPr/>
        <a:lstStyle/>
        <a:p>
          <a:endParaRPr lang="en-US"/>
        </a:p>
      </dgm:t>
    </dgm:pt>
    <dgm:pt modelId="{2B0F2906-ABC3-4E18-BB52-57D93F8405D8}" type="sibTrans" cxnId="{0A0E0146-4E2D-48DF-BD1B-0C1759BDBCC3}">
      <dgm:prSet/>
      <dgm:spPr/>
      <dgm:t>
        <a:bodyPr/>
        <a:lstStyle/>
        <a:p>
          <a:endParaRPr lang="en-US"/>
        </a:p>
      </dgm:t>
    </dgm:pt>
    <dgm:pt modelId="{6DC930B3-8FD5-446D-8FF8-1033C6E24F58}">
      <dgm:prSet/>
      <dgm:spPr/>
      <dgm:t>
        <a:bodyPr/>
        <a:lstStyle/>
        <a:p>
          <a:r>
            <a:rPr lang="nb-NO"/>
            <a:t>Mulig økonomisk effekt av digitalisering er oppnådd – ytterligere økning av digitalisering vil gi bedre tilgjengelige tjenester og brukerdialog med NAV, men kan ikke sees at vil redusere utgiftsbehovet fremover.</a:t>
          </a:r>
          <a:endParaRPr lang="en-US"/>
        </a:p>
      </dgm:t>
    </dgm:pt>
    <dgm:pt modelId="{81C0FEE9-F706-4F3B-BD17-CE31B6AF7719}" type="parTrans" cxnId="{75DAF815-19F1-4B8E-9947-D4F9579D968F}">
      <dgm:prSet/>
      <dgm:spPr/>
      <dgm:t>
        <a:bodyPr/>
        <a:lstStyle/>
        <a:p>
          <a:endParaRPr lang="en-US"/>
        </a:p>
      </dgm:t>
    </dgm:pt>
    <dgm:pt modelId="{571E7DA6-53E4-4F87-ACD6-643EFA499001}" type="sibTrans" cxnId="{75DAF815-19F1-4B8E-9947-D4F9579D968F}">
      <dgm:prSet/>
      <dgm:spPr/>
      <dgm:t>
        <a:bodyPr/>
        <a:lstStyle/>
        <a:p>
          <a:endParaRPr lang="en-US"/>
        </a:p>
      </dgm:t>
    </dgm:pt>
    <dgm:pt modelId="{335129CC-65CE-4C5B-BAF4-4D523BD4E514}" type="pres">
      <dgm:prSet presAssocID="{CCA8EB4B-085F-4AAB-90F8-5C4D465DD963}" presName="root" presStyleCnt="0">
        <dgm:presLayoutVars>
          <dgm:dir/>
          <dgm:resizeHandles val="exact"/>
        </dgm:presLayoutVars>
      </dgm:prSet>
      <dgm:spPr/>
      <dgm:t>
        <a:bodyPr/>
        <a:lstStyle/>
        <a:p>
          <a:endParaRPr lang="nb-NO"/>
        </a:p>
      </dgm:t>
    </dgm:pt>
    <dgm:pt modelId="{A4A14C21-8089-455F-A08D-9F3D06DDDF16}" type="pres">
      <dgm:prSet presAssocID="{9124387E-5141-4654-B243-2659A8E30B41}" presName="compNode" presStyleCnt="0"/>
      <dgm:spPr/>
    </dgm:pt>
    <dgm:pt modelId="{AB7672F1-2465-4183-8DA2-8513A215F68A}" type="pres">
      <dgm:prSet presAssocID="{9124387E-5141-4654-B243-2659A8E30B41}" presName="bgRect" presStyleLbl="bgShp" presStyleIdx="0" presStyleCnt="3"/>
      <dgm:spPr/>
    </dgm:pt>
    <dgm:pt modelId="{7F6DF865-2F10-4190-92E8-A6CD04AA4098}" type="pres">
      <dgm:prSet presAssocID="{9124387E-5141-4654-B243-2659A8E30B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Avmerking"/>
        </a:ext>
      </dgm:extLst>
    </dgm:pt>
    <dgm:pt modelId="{CDD13ECD-54C8-4F62-BA3C-E1598C918CD1}" type="pres">
      <dgm:prSet presAssocID="{9124387E-5141-4654-B243-2659A8E30B41}" presName="spaceRect" presStyleCnt="0"/>
      <dgm:spPr/>
    </dgm:pt>
    <dgm:pt modelId="{B3E652DB-3257-4009-88FF-510F8C029D0E}" type="pres">
      <dgm:prSet presAssocID="{9124387E-5141-4654-B243-2659A8E30B41}" presName="parTx" presStyleLbl="revTx" presStyleIdx="0" presStyleCnt="3">
        <dgm:presLayoutVars>
          <dgm:chMax val="0"/>
          <dgm:chPref val="0"/>
        </dgm:presLayoutVars>
      </dgm:prSet>
      <dgm:spPr/>
      <dgm:t>
        <a:bodyPr/>
        <a:lstStyle/>
        <a:p>
          <a:endParaRPr lang="nb-NO"/>
        </a:p>
      </dgm:t>
    </dgm:pt>
    <dgm:pt modelId="{10B2CD4E-0414-4EA2-8824-61A06FF3455C}" type="pres">
      <dgm:prSet presAssocID="{34A7BA6C-FCB6-4BBB-A09B-EB98340C3740}" presName="sibTrans" presStyleCnt="0"/>
      <dgm:spPr/>
    </dgm:pt>
    <dgm:pt modelId="{64A5BBA9-64F9-493E-B555-67BB19D12B00}" type="pres">
      <dgm:prSet presAssocID="{C1603619-4E99-4748-A34E-29BAC3BB0719}" presName="compNode" presStyleCnt="0"/>
      <dgm:spPr/>
    </dgm:pt>
    <dgm:pt modelId="{697F6A71-2A1E-4742-A5CA-49867DF71440}" type="pres">
      <dgm:prSet presAssocID="{C1603619-4E99-4748-A34E-29BAC3BB0719}" presName="bgRect" presStyleLbl="bgShp" presStyleIdx="1" presStyleCnt="3"/>
      <dgm:spPr/>
    </dgm:pt>
    <dgm:pt modelId="{C18ADA3C-0CB5-4849-A5DD-ED377622F0B8}" type="pres">
      <dgm:prSet presAssocID="{C1603619-4E99-4748-A34E-29BAC3BB07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vron Arrows"/>
        </a:ext>
      </dgm:extLst>
    </dgm:pt>
    <dgm:pt modelId="{C08EE573-09DC-47B0-A5EC-32E1102509A1}" type="pres">
      <dgm:prSet presAssocID="{C1603619-4E99-4748-A34E-29BAC3BB0719}" presName="spaceRect" presStyleCnt="0"/>
      <dgm:spPr/>
    </dgm:pt>
    <dgm:pt modelId="{D189A013-F6FC-4056-97E4-B62E958C959F}" type="pres">
      <dgm:prSet presAssocID="{C1603619-4E99-4748-A34E-29BAC3BB0719}" presName="parTx" presStyleLbl="revTx" presStyleIdx="1" presStyleCnt="3">
        <dgm:presLayoutVars>
          <dgm:chMax val="0"/>
          <dgm:chPref val="0"/>
        </dgm:presLayoutVars>
      </dgm:prSet>
      <dgm:spPr/>
      <dgm:t>
        <a:bodyPr/>
        <a:lstStyle/>
        <a:p>
          <a:endParaRPr lang="nb-NO"/>
        </a:p>
      </dgm:t>
    </dgm:pt>
    <dgm:pt modelId="{210931F4-7EF5-4DA7-A854-29BE0D782555}" type="pres">
      <dgm:prSet presAssocID="{2B0F2906-ABC3-4E18-BB52-57D93F8405D8}" presName="sibTrans" presStyleCnt="0"/>
      <dgm:spPr/>
    </dgm:pt>
    <dgm:pt modelId="{69EC2B9B-F864-453F-AC52-F16FE4261E0F}" type="pres">
      <dgm:prSet presAssocID="{6DC930B3-8FD5-446D-8FF8-1033C6E24F58}" presName="compNode" presStyleCnt="0"/>
      <dgm:spPr/>
    </dgm:pt>
    <dgm:pt modelId="{1473104F-8413-4B11-8BA2-A4C659E977A0}" type="pres">
      <dgm:prSet presAssocID="{6DC930B3-8FD5-446D-8FF8-1033C6E24F58}" presName="bgRect" presStyleLbl="bgShp" presStyleIdx="2" presStyleCnt="3"/>
      <dgm:spPr/>
    </dgm:pt>
    <dgm:pt modelId="{951AC76E-54E7-4995-805D-61E7AB1757AD}" type="pres">
      <dgm:prSet presAssocID="{6DC930B3-8FD5-446D-8FF8-1033C6E24F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enger"/>
        </a:ext>
      </dgm:extLst>
    </dgm:pt>
    <dgm:pt modelId="{965C9734-DECF-4B40-8AF2-58253ACA3207}" type="pres">
      <dgm:prSet presAssocID="{6DC930B3-8FD5-446D-8FF8-1033C6E24F58}" presName="spaceRect" presStyleCnt="0"/>
      <dgm:spPr/>
    </dgm:pt>
    <dgm:pt modelId="{3C89EAE5-44A4-486C-B9F7-44453DDE4D3D}" type="pres">
      <dgm:prSet presAssocID="{6DC930B3-8FD5-446D-8FF8-1033C6E24F58}" presName="parTx" presStyleLbl="revTx" presStyleIdx="2" presStyleCnt="3">
        <dgm:presLayoutVars>
          <dgm:chMax val="0"/>
          <dgm:chPref val="0"/>
        </dgm:presLayoutVars>
      </dgm:prSet>
      <dgm:spPr/>
      <dgm:t>
        <a:bodyPr/>
        <a:lstStyle/>
        <a:p>
          <a:endParaRPr lang="nb-NO"/>
        </a:p>
      </dgm:t>
    </dgm:pt>
  </dgm:ptLst>
  <dgm:cxnLst>
    <dgm:cxn modelId="{0A0E0146-4E2D-48DF-BD1B-0C1759BDBCC3}" srcId="{CCA8EB4B-085F-4AAB-90F8-5C4D465DD963}" destId="{C1603619-4E99-4748-A34E-29BAC3BB0719}" srcOrd="1" destOrd="0" parTransId="{FD68557B-C093-4379-B767-A782BC7AF4BD}" sibTransId="{2B0F2906-ABC3-4E18-BB52-57D93F8405D8}"/>
    <dgm:cxn modelId="{F3824466-813A-47D4-9F4D-F8BE0DD21B7A}" type="presOf" srcId="{9124387E-5141-4654-B243-2659A8E30B41}" destId="{B3E652DB-3257-4009-88FF-510F8C029D0E}" srcOrd="0" destOrd="0" presId="urn:microsoft.com/office/officeart/2018/2/layout/IconVerticalSolidList"/>
    <dgm:cxn modelId="{469428E5-947C-42E0-A128-92A12BF1A8A6}" type="presOf" srcId="{6DC930B3-8FD5-446D-8FF8-1033C6E24F58}" destId="{3C89EAE5-44A4-486C-B9F7-44453DDE4D3D}" srcOrd="0" destOrd="0" presId="urn:microsoft.com/office/officeart/2018/2/layout/IconVerticalSolidList"/>
    <dgm:cxn modelId="{75DAF815-19F1-4B8E-9947-D4F9579D968F}" srcId="{CCA8EB4B-085F-4AAB-90F8-5C4D465DD963}" destId="{6DC930B3-8FD5-446D-8FF8-1033C6E24F58}" srcOrd="2" destOrd="0" parTransId="{81C0FEE9-F706-4F3B-BD17-CE31B6AF7719}" sibTransId="{571E7DA6-53E4-4F87-ACD6-643EFA499001}"/>
    <dgm:cxn modelId="{89D7A5F5-F5AB-4745-9B07-490A6B1ABB5E}" srcId="{CCA8EB4B-085F-4AAB-90F8-5C4D465DD963}" destId="{9124387E-5141-4654-B243-2659A8E30B41}" srcOrd="0" destOrd="0" parTransId="{A198488A-DE64-4350-80DE-45B7566E4A5B}" sibTransId="{34A7BA6C-FCB6-4BBB-A09B-EB98340C3740}"/>
    <dgm:cxn modelId="{E92438B3-CEBD-4895-AAD1-AB49DD3A9DC5}" type="presOf" srcId="{CCA8EB4B-085F-4AAB-90F8-5C4D465DD963}" destId="{335129CC-65CE-4C5B-BAF4-4D523BD4E514}" srcOrd="0" destOrd="0" presId="urn:microsoft.com/office/officeart/2018/2/layout/IconVerticalSolidList"/>
    <dgm:cxn modelId="{3996F2F0-32C3-4903-9211-2A9FD9C68F9C}" type="presOf" srcId="{C1603619-4E99-4748-A34E-29BAC3BB0719}" destId="{D189A013-F6FC-4056-97E4-B62E958C959F}" srcOrd="0" destOrd="0" presId="urn:microsoft.com/office/officeart/2018/2/layout/IconVerticalSolidList"/>
    <dgm:cxn modelId="{5F73E7F5-61B7-415D-9511-29199B20527E}" type="presParOf" srcId="{335129CC-65CE-4C5B-BAF4-4D523BD4E514}" destId="{A4A14C21-8089-455F-A08D-9F3D06DDDF16}" srcOrd="0" destOrd="0" presId="urn:microsoft.com/office/officeart/2018/2/layout/IconVerticalSolidList"/>
    <dgm:cxn modelId="{9D0C5690-D911-4164-8049-B5FCA1756230}" type="presParOf" srcId="{A4A14C21-8089-455F-A08D-9F3D06DDDF16}" destId="{AB7672F1-2465-4183-8DA2-8513A215F68A}" srcOrd="0" destOrd="0" presId="urn:microsoft.com/office/officeart/2018/2/layout/IconVerticalSolidList"/>
    <dgm:cxn modelId="{E93C24F8-D399-46F3-B786-15953697ABC6}" type="presParOf" srcId="{A4A14C21-8089-455F-A08D-9F3D06DDDF16}" destId="{7F6DF865-2F10-4190-92E8-A6CD04AA4098}" srcOrd="1" destOrd="0" presId="urn:microsoft.com/office/officeart/2018/2/layout/IconVerticalSolidList"/>
    <dgm:cxn modelId="{8FD23920-C6C8-48DB-918E-930779716D6F}" type="presParOf" srcId="{A4A14C21-8089-455F-A08D-9F3D06DDDF16}" destId="{CDD13ECD-54C8-4F62-BA3C-E1598C918CD1}" srcOrd="2" destOrd="0" presId="urn:microsoft.com/office/officeart/2018/2/layout/IconVerticalSolidList"/>
    <dgm:cxn modelId="{749F9DD9-D409-435E-91AF-3D383EC4526C}" type="presParOf" srcId="{A4A14C21-8089-455F-A08D-9F3D06DDDF16}" destId="{B3E652DB-3257-4009-88FF-510F8C029D0E}" srcOrd="3" destOrd="0" presId="urn:microsoft.com/office/officeart/2018/2/layout/IconVerticalSolidList"/>
    <dgm:cxn modelId="{D2DE632F-0932-4C62-900B-242C185C5FC6}" type="presParOf" srcId="{335129CC-65CE-4C5B-BAF4-4D523BD4E514}" destId="{10B2CD4E-0414-4EA2-8824-61A06FF3455C}" srcOrd="1" destOrd="0" presId="urn:microsoft.com/office/officeart/2018/2/layout/IconVerticalSolidList"/>
    <dgm:cxn modelId="{8827C1D2-E6C6-4C4C-8B4E-DD98DD8AF7DF}" type="presParOf" srcId="{335129CC-65CE-4C5B-BAF4-4D523BD4E514}" destId="{64A5BBA9-64F9-493E-B555-67BB19D12B00}" srcOrd="2" destOrd="0" presId="urn:microsoft.com/office/officeart/2018/2/layout/IconVerticalSolidList"/>
    <dgm:cxn modelId="{549DB724-CDBF-4786-8D8E-94CD34338CE4}" type="presParOf" srcId="{64A5BBA9-64F9-493E-B555-67BB19D12B00}" destId="{697F6A71-2A1E-4742-A5CA-49867DF71440}" srcOrd="0" destOrd="0" presId="urn:microsoft.com/office/officeart/2018/2/layout/IconVerticalSolidList"/>
    <dgm:cxn modelId="{67A51EE2-8DB1-427E-A158-75C39FF44271}" type="presParOf" srcId="{64A5BBA9-64F9-493E-B555-67BB19D12B00}" destId="{C18ADA3C-0CB5-4849-A5DD-ED377622F0B8}" srcOrd="1" destOrd="0" presId="urn:microsoft.com/office/officeart/2018/2/layout/IconVerticalSolidList"/>
    <dgm:cxn modelId="{6C3B553B-DEFF-41F7-81C2-07BA5F45D7E6}" type="presParOf" srcId="{64A5BBA9-64F9-493E-B555-67BB19D12B00}" destId="{C08EE573-09DC-47B0-A5EC-32E1102509A1}" srcOrd="2" destOrd="0" presId="urn:microsoft.com/office/officeart/2018/2/layout/IconVerticalSolidList"/>
    <dgm:cxn modelId="{A4B8582D-B262-4AE3-AB26-99F54FD229B9}" type="presParOf" srcId="{64A5BBA9-64F9-493E-B555-67BB19D12B00}" destId="{D189A013-F6FC-4056-97E4-B62E958C959F}" srcOrd="3" destOrd="0" presId="urn:microsoft.com/office/officeart/2018/2/layout/IconVerticalSolidList"/>
    <dgm:cxn modelId="{97145AFA-3AAC-4EBE-8625-BFEE23C5A2FA}" type="presParOf" srcId="{335129CC-65CE-4C5B-BAF4-4D523BD4E514}" destId="{210931F4-7EF5-4DA7-A854-29BE0D782555}" srcOrd="3" destOrd="0" presId="urn:microsoft.com/office/officeart/2018/2/layout/IconVerticalSolidList"/>
    <dgm:cxn modelId="{D99923C4-7BF4-4F9D-A210-9FC19C24748F}" type="presParOf" srcId="{335129CC-65CE-4C5B-BAF4-4D523BD4E514}" destId="{69EC2B9B-F864-453F-AC52-F16FE4261E0F}" srcOrd="4" destOrd="0" presId="urn:microsoft.com/office/officeart/2018/2/layout/IconVerticalSolidList"/>
    <dgm:cxn modelId="{23BFF955-0254-4BAB-96A4-070D7CE5E4D1}" type="presParOf" srcId="{69EC2B9B-F864-453F-AC52-F16FE4261E0F}" destId="{1473104F-8413-4B11-8BA2-A4C659E977A0}" srcOrd="0" destOrd="0" presId="urn:microsoft.com/office/officeart/2018/2/layout/IconVerticalSolidList"/>
    <dgm:cxn modelId="{AC1A1C3D-2508-4D96-9C25-92CE508A10B8}" type="presParOf" srcId="{69EC2B9B-F864-453F-AC52-F16FE4261E0F}" destId="{951AC76E-54E7-4995-805D-61E7AB1757AD}" srcOrd="1" destOrd="0" presId="urn:microsoft.com/office/officeart/2018/2/layout/IconVerticalSolidList"/>
    <dgm:cxn modelId="{706E061A-2E4D-46E0-861B-B89609AECB7A}" type="presParOf" srcId="{69EC2B9B-F864-453F-AC52-F16FE4261E0F}" destId="{965C9734-DECF-4B40-8AF2-58253ACA3207}" srcOrd="2" destOrd="0" presId="urn:microsoft.com/office/officeart/2018/2/layout/IconVerticalSolidList"/>
    <dgm:cxn modelId="{9825565A-6032-4196-A351-73B54FA9D724}" type="presParOf" srcId="{69EC2B9B-F864-453F-AC52-F16FE4261E0F}" destId="{3C89EAE5-44A4-486C-B9F7-44453DDE4D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E62C2-CA6F-4244-87B9-DF6E675A886C}">
      <dsp:nvSpPr>
        <dsp:cNvPr id="0" name=""/>
        <dsp:cNvSpPr/>
      </dsp:nvSpPr>
      <dsp:spPr>
        <a:xfrm>
          <a:off x="6850398" y="3598019"/>
          <a:ext cx="263731" cy="686105"/>
        </a:xfrm>
        <a:custGeom>
          <a:avLst/>
          <a:gdLst/>
          <a:ahLst/>
          <a:cxnLst/>
          <a:rect l="0" t="0" r="0" b="0"/>
          <a:pathLst>
            <a:path>
              <a:moveTo>
                <a:pt x="0" y="0"/>
              </a:moveTo>
              <a:lnTo>
                <a:pt x="0" y="686105"/>
              </a:lnTo>
              <a:lnTo>
                <a:pt x="263731" y="6861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0E788-3ADC-4573-9ECE-1EDBA9BE547A}">
      <dsp:nvSpPr>
        <dsp:cNvPr id="0" name=""/>
        <dsp:cNvSpPr/>
      </dsp:nvSpPr>
      <dsp:spPr>
        <a:xfrm>
          <a:off x="4217640" y="2349691"/>
          <a:ext cx="3336041" cy="369223"/>
        </a:xfrm>
        <a:custGeom>
          <a:avLst/>
          <a:gdLst/>
          <a:ahLst/>
          <a:cxnLst/>
          <a:rect l="0" t="0" r="0" b="0"/>
          <a:pathLst>
            <a:path>
              <a:moveTo>
                <a:pt x="0" y="0"/>
              </a:moveTo>
              <a:lnTo>
                <a:pt x="0" y="184611"/>
              </a:lnTo>
              <a:lnTo>
                <a:pt x="3336041" y="184611"/>
              </a:lnTo>
              <a:lnTo>
                <a:pt x="3336041" y="369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1EB1F-E691-4763-8B32-E4A158A658DE}">
      <dsp:nvSpPr>
        <dsp:cNvPr id="0" name=""/>
        <dsp:cNvSpPr/>
      </dsp:nvSpPr>
      <dsp:spPr>
        <a:xfrm>
          <a:off x="4722966" y="3598019"/>
          <a:ext cx="263731" cy="686105"/>
        </a:xfrm>
        <a:custGeom>
          <a:avLst/>
          <a:gdLst/>
          <a:ahLst/>
          <a:cxnLst/>
          <a:rect l="0" t="0" r="0" b="0"/>
          <a:pathLst>
            <a:path>
              <a:moveTo>
                <a:pt x="0" y="0"/>
              </a:moveTo>
              <a:lnTo>
                <a:pt x="0" y="686105"/>
              </a:lnTo>
              <a:lnTo>
                <a:pt x="263731" y="6861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31D20-BA01-40CC-8AAC-E2E1DAD55261}">
      <dsp:nvSpPr>
        <dsp:cNvPr id="0" name=""/>
        <dsp:cNvSpPr/>
      </dsp:nvSpPr>
      <dsp:spPr>
        <a:xfrm>
          <a:off x="4217640" y="2349691"/>
          <a:ext cx="1208609" cy="369223"/>
        </a:xfrm>
        <a:custGeom>
          <a:avLst/>
          <a:gdLst/>
          <a:ahLst/>
          <a:cxnLst/>
          <a:rect l="0" t="0" r="0" b="0"/>
          <a:pathLst>
            <a:path>
              <a:moveTo>
                <a:pt x="0" y="0"/>
              </a:moveTo>
              <a:lnTo>
                <a:pt x="0" y="184611"/>
              </a:lnTo>
              <a:lnTo>
                <a:pt x="1208609" y="184611"/>
              </a:lnTo>
              <a:lnTo>
                <a:pt x="1208609" y="369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3C85D-CA8A-43C4-9291-1F61FB19EEA7}">
      <dsp:nvSpPr>
        <dsp:cNvPr id="0" name=""/>
        <dsp:cNvSpPr/>
      </dsp:nvSpPr>
      <dsp:spPr>
        <a:xfrm>
          <a:off x="2669099" y="3598019"/>
          <a:ext cx="251470" cy="689859"/>
        </a:xfrm>
        <a:custGeom>
          <a:avLst/>
          <a:gdLst/>
          <a:ahLst/>
          <a:cxnLst/>
          <a:rect l="0" t="0" r="0" b="0"/>
          <a:pathLst>
            <a:path>
              <a:moveTo>
                <a:pt x="0" y="0"/>
              </a:moveTo>
              <a:lnTo>
                <a:pt x="0" y="689859"/>
              </a:lnTo>
              <a:lnTo>
                <a:pt x="251470" y="6898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30A98-C228-4008-A282-B7CFC6526F5F}">
      <dsp:nvSpPr>
        <dsp:cNvPr id="0" name=""/>
        <dsp:cNvSpPr/>
      </dsp:nvSpPr>
      <dsp:spPr>
        <a:xfrm>
          <a:off x="3339687" y="2349691"/>
          <a:ext cx="877952" cy="369223"/>
        </a:xfrm>
        <a:custGeom>
          <a:avLst/>
          <a:gdLst/>
          <a:ahLst/>
          <a:cxnLst/>
          <a:rect l="0" t="0" r="0" b="0"/>
          <a:pathLst>
            <a:path>
              <a:moveTo>
                <a:pt x="877952" y="0"/>
              </a:moveTo>
              <a:lnTo>
                <a:pt x="877952" y="184611"/>
              </a:lnTo>
              <a:lnTo>
                <a:pt x="0" y="184611"/>
              </a:lnTo>
              <a:lnTo>
                <a:pt x="0" y="369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43287-A95D-41B5-89AE-77D39DD00026}">
      <dsp:nvSpPr>
        <dsp:cNvPr id="0" name=""/>
        <dsp:cNvSpPr/>
      </dsp:nvSpPr>
      <dsp:spPr>
        <a:xfrm>
          <a:off x="215063" y="3622335"/>
          <a:ext cx="319864" cy="597289"/>
        </a:xfrm>
        <a:custGeom>
          <a:avLst/>
          <a:gdLst/>
          <a:ahLst/>
          <a:cxnLst/>
          <a:rect l="0" t="0" r="0" b="0"/>
          <a:pathLst>
            <a:path>
              <a:moveTo>
                <a:pt x="0" y="0"/>
              </a:moveTo>
              <a:lnTo>
                <a:pt x="0" y="597289"/>
              </a:lnTo>
              <a:lnTo>
                <a:pt x="319864" y="5972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E9CBC-89DA-44F2-8F92-ACF311421B0A}">
      <dsp:nvSpPr>
        <dsp:cNvPr id="0" name=""/>
        <dsp:cNvSpPr/>
      </dsp:nvSpPr>
      <dsp:spPr>
        <a:xfrm>
          <a:off x="1066957" y="2349691"/>
          <a:ext cx="3150682" cy="393539"/>
        </a:xfrm>
        <a:custGeom>
          <a:avLst/>
          <a:gdLst/>
          <a:ahLst/>
          <a:cxnLst/>
          <a:rect l="0" t="0" r="0" b="0"/>
          <a:pathLst>
            <a:path>
              <a:moveTo>
                <a:pt x="3150682" y="0"/>
              </a:moveTo>
              <a:lnTo>
                <a:pt x="3150682" y="208927"/>
              </a:lnTo>
              <a:lnTo>
                <a:pt x="0" y="208927"/>
              </a:lnTo>
              <a:lnTo>
                <a:pt x="0" y="393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B0D8D-5DFF-4262-9274-985C89B7CF7A}">
      <dsp:nvSpPr>
        <dsp:cNvPr id="0" name=""/>
        <dsp:cNvSpPr/>
      </dsp:nvSpPr>
      <dsp:spPr>
        <a:xfrm>
          <a:off x="2204342" y="864093"/>
          <a:ext cx="4026595" cy="1485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nb-NO" sz="700" kern="1200" dirty="0" smtClean="0"/>
            <a:t>Marit Ekeberg ( 1 </a:t>
          </a:r>
          <a:r>
            <a:rPr lang="nb-NO" sz="700" kern="1200" dirty="0" err="1" smtClean="0"/>
            <a:t>årsveca</a:t>
          </a:r>
          <a:r>
            <a:rPr lang="nb-NO" sz="700" kern="1200" dirty="0" smtClean="0"/>
            <a:t> </a:t>
          </a:r>
          <a:r>
            <a:rPr lang="nb-NO" sz="700" kern="1200" dirty="0" err="1" smtClean="0"/>
            <a:t>rk</a:t>
          </a:r>
          <a:r>
            <a:rPr lang="nb-NO" sz="700" kern="1200" dirty="0" smtClean="0"/>
            <a:t>) totalt årsverk 21,61</a:t>
          </a:r>
        </a:p>
        <a:p>
          <a:pPr lvl="0" algn="ctr" defTabSz="311150">
            <a:lnSpc>
              <a:spcPct val="90000"/>
            </a:lnSpc>
            <a:spcBef>
              <a:spcPct val="0"/>
            </a:spcBef>
            <a:spcAft>
              <a:spcPct val="35000"/>
            </a:spcAft>
          </a:pPr>
          <a:r>
            <a:rPr lang="nb-NO" sz="700" kern="1200" dirty="0" smtClean="0"/>
            <a:t>Personal leder  for 30 ansatte totalt </a:t>
          </a:r>
        </a:p>
        <a:p>
          <a:pPr lvl="0" algn="ctr" defTabSz="311150">
            <a:lnSpc>
              <a:spcPct val="90000"/>
            </a:lnSpc>
            <a:spcBef>
              <a:spcPct val="0"/>
            </a:spcBef>
            <a:spcAft>
              <a:spcPct val="35000"/>
            </a:spcAft>
          </a:pPr>
          <a:r>
            <a:rPr lang="nb-NO" sz="700" kern="1200" dirty="0" smtClean="0"/>
            <a:t>Prosjekter:  </a:t>
          </a:r>
          <a:r>
            <a:rPr lang="nb-NO" sz="700" kern="1200" dirty="0" err="1" smtClean="0"/>
            <a:t>pt</a:t>
          </a:r>
          <a:r>
            <a:rPr lang="nb-NO" sz="700" kern="1200" dirty="0" smtClean="0"/>
            <a:t> Brannstasjon</a:t>
          </a:r>
        </a:p>
        <a:p>
          <a:pPr lvl="0" algn="ctr" defTabSz="311150">
            <a:lnSpc>
              <a:spcPct val="90000"/>
            </a:lnSpc>
            <a:spcBef>
              <a:spcPct val="0"/>
            </a:spcBef>
            <a:spcAft>
              <a:spcPct val="35000"/>
            </a:spcAft>
          </a:pPr>
          <a:r>
            <a:rPr lang="nb-NO" sz="700" kern="1200" dirty="0" smtClean="0"/>
            <a:t>Budsjetter/regnskap</a:t>
          </a:r>
        </a:p>
        <a:p>
          <a:pPr lvl="0" algn="ctr" defTabSz="311150">
            <a:lnSpc>
              <a:spcPct val="90000"/>
            </a:lnSpc>
            <a:spcBef>
              <a:spcPct val="0"/>
            </a:spcBef>
            <a:spcAft>
              <a:spcPct val="35000"/>
            </a:spcAft>
          </a:pPr>
          <a:r>
            <a:rPr lang="nb-NO" sz="700" kern="1200" dirty="0" smtClean="0"/>
            <a:t>Ansettelser</a:t>
          </a:r>
        </a:p>
        <a:p>
          <a:pPr lvl="0" algn="ctr" defTabSz="311150">
            <a:lnSpc>
              <a:spcPct val="90000"/>
            </a:lnSpc>
            <a:spcBef>
              <a:spcPct val="0"/>
            </a:spcBef>
            <a:spcAft>
              <a:spcPct val="35000"/>
            </a:spcAft>
          </a:pPr>
          <a:r>
            <a:rPr lang="nb-NO" sz="700" kern="1200" dirty="0" smtClean="0"/>
            <a:t>Personaloppfølging/10 faktor</a:t>
          </a:r>
        </a:p>
        <a:p>
          <a:pPr lvl="0" algn="ctr" defTabSz="311150">
            <a:lnSpc>
              <a:spcPct val="90000"/>
            </a:lnSpc>
            <a:spcBef>
              <a:spcPct val="0"/>
            </a:spcBef>
            <a:spcAft>
              <a:spcPct val="35000"/>
            </a:spcAft>
          </a:pPr>
          <a:r>
            <a:rPr lang="nb-NO" sz="700" kern="1200" dirty="0" smtClean="0"/>
            <a:t>Salg av eiendommer</a:t>
          </a:r>
        </a:p>
        <a:p>
          <a:pPr lvl="0" algn="ctr" defTabSz="311150">
            <a:lnSpc>
              <a:spcPct val="90000"/>
            </a:lnSpc>
            <a:spcBef>
              <a:spcPct val="0"/>
            </a:spcBef>
            <a:spcAft>
              <a:spcPct val="35000"/>
            </a:spcAft>
          </a:pPr>
          <a:r>
            <a:rPr lang="nb-NO" sz="700" kern="1200" dirty="0" smtClean="0"/>
            <a:t>Beredskapskoordinator </a:t>
          </a:r>
        </a:p>
        <a:p>
          <a:pPr lvl="0" algn="ctr" defTabSz="311150">
            <a:lnSpc>
              <a:spcPct val="90000"/>
            </a:lnSpc>
            <a:spcBef>
              <a:spcPct val="0"/>
            </a:spcBef>
            <a:spcAft>
              <a:spcPct val="35000"/>
            </a:spcAft>
          </a:pPr>
          <a:r>
            <a:rPr lang="nb-NO" sz="700" kern="1200" dirty="0" smtClean="0"/>
            <a:t>Fagansvarlig innkjøp på forsikringer/strøm</a:t>
          </a:r>
        </a:p>
        <a:p>
          <a:pPr lvl="0" algn="ctr" defTabSz="311150">
            <a:lnSpc>
              <a:spcPct val="90000"/>
            </a:lnSpc>
            <a:spcBef>
              <a:spcPct val="0"/>
            </a:spcBef>
            <a:spcAft>
              <a:spcPct val="35000"/>
            </a:spcAft>
          </a:pPr>
          <a:endParaRPr lang="nb-NO" sz="700" kern="1200" dirty="0"/>
        </a:p>
      </dsp:txBody>
      <dsp:txXfrm>
        <a:off x="2204342" y="864093"/>
        <a:ext cx="4026595" cy="1485597"/>
      </dsp:txXfrm>
    </dsp:sp>
    <dsp:sp modelId="{4F0BBBED-D28B-42B4-ADDB-B7EEBC9CB45C}">
      <dsp:nvSpPr>
        <dsp:cNvPr id="0" name=""/>
        <dsp:cNvSpPr/>
      </dsp:nvSpPr>
      <dsp:spPr>
        <a:xfrm>
          <a:off x="2089" y="2743231"/>
          <a:ext cx="2129735" cy="879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nb-NO" sz="700" kern="1200" dirty="0" smtClean="0"/>
            <a:t>Va/renovasjon/kommunale avgifter /Industri vann</a:t>
          </a:r>
        </a:p>
        <a:p>
          <a:pPr lvl="0" algn="ctr" defTabSz="311150">
            <a:lnSpc>
              <a:spcPct val="90000"/>
            </a:lnSpc>
            <a:spcBef>
              <a:spcPct val="0"/>
            </a:spcBef>
            <a:spcAft>
              <a:spcPct val="35000"/>
            </a:spcAft>
          </a:pPr>
          <a:r>
            <a:rPr lang="nb-NO" sz="700" kern="1200" dirty="0" smtClean="0"/>
            <a:t> Fagansvarlig Torstein Berg</a:t>
          </a:r>
        </a:p>
        <a:p>
          <a:pPr lvl="0" algn="ctr" defTabSz="311150">
            <a:lnSpc>
              <a:spcPct val="90000"/>
            </a:lnSpc>
            <a:spcBef>
              <a:spcPct val="0"/>
            </a:spcBef>
            <a:spcAft>
              <a:spcPct val="35000"/>
            </a:spcAft>
          </a:pPr>
          <a:r>
            <a:rPr lang="nb-NO" sz="700" kern="1200" dirty="0" smtClean="0"/>
            <a:t>Driftsoperatør :Torgrim Solberg</a:t>
          </a:r>
        </a:p>
        <a:p>
          <a:pPr lvl="0" algn="ctr" defTabSz="311150">
            <a:lnSpc>
              <a:spcPct val="90000"/>
            </a:lnSpc>
            <a:spcBef>
              <a:spcPct val="0"/>
            </a:spcBef>
            <a:spcAft>
              <a:spcPct val="35000"/>
            </a:spcAft>
          </a:pPr>
          <a:r>
            <a:rPr lang="nb-NO" sz="700" kern="1200" dirty="0" smtClean="0"/>
            <a:t>Driftsoperatører: Erik Smedstuen </a:t>
          </a:r>
        </a:p>
        <a:p>
          <a:pPr lvl="0" algn="ctr" defTabSz="311150">
            <a:lnSpc>
              <a:spcPct val="90000"/>
            </a:lnSpc>
            <a:spcBef>
              <a:spcPct val="0"/>
            </a:spcBef>
            <a:spcAft>
              <a:spcPct val="35000"/>
            </a:spcAft>
          </a:pPr>
          <a:r>
            <a:rPr lang="nb-NO" sz="700" kern="1200" dirty="0" smtClean="0"/>
            <a:t>Fagansvarlig kommunale avgifter: Monica Solberg </a:t>
          </a:r>
        </a:p>
        <a:p>
          <a:pPr lvl="0" algn="ctr" defTabSz="311150">
            <a:lnSpc>
              <a:spcPct val="90000"/>
            </a:lnSpc>
            <a:spcBef>
              <a:spcPct val="0"/>
            </a:spcBef>
            <a:spcAft>
              <a:spcPct val="35000"/>
            </a:spcAft>
          </a:pPr>
          <a:r>
            <a:rPr lang="nb-NO" sz="700" kern="1200" dirty="0" smtClean="0"/>
            <a:t>Renholder: Inger Fall</a:t>
          </a:r>
          <a:endParaRPr lang="nb-NO" sz="700" kern="1200" dirty="0"/>
        </a:p>
      </dsp:txBody>
      <dsp:txXfrm>
        <a:off x="2089" y="2743231"/>
        <a:ext cx="2129735" cy="879104"/>
      </dsp:txXfrm>
    </dsp:sp>
    <dsp:sp modelId="{36706634-6DBF-4188-8C7E-27F98EA4B3AC}">
      <dsp:nvSpPr>
        <dsp:cNvPr id="0" name=""/>
        <dsp:cNvSpPr/>
      </dsp:nvSpPr>
      <dsp:spPr>
        <a:xfrm>
          <a:off x="534928" y="3967243"/>
          <a:ext cx="1340827" cy="50476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dirty="0" smtClean="0"/>
            <a:t>Lovpålagt oppgaver</a:t>
          </a:r>
        </a:p>
        <a:p>
          <a:pPr lvl="0" algn="ctr" defTabSz="444500">
            <a:lnSpc>
              <a:spcPct val="90000"/>
            </a:lnSpc>
            <a:spcBef>
              <a:spcPct val="0"/>
            </a:spcBef>
            <a:spcAft>
              <a:spcPct val="35000"/>
            </a:spcAft>
          </a:pPr>
          <a:r>
            <a:rPr lang="nb-NO" sz="1000" kern="1200" dirty="0" smtClean="0"/>
            <a:t>4 årsverk + 0,08 % renholder</a:t>
          </a:r>
          <a:endParaRPr lang="nb-NO" sz="1000" kern="1200" dirty="0"/>
        </a:p>
      </dsp:txBody>
      <dsp:txXfrm>
        <a:off x="534928" y="3967243"/>
        <a:ext cx="1340827" cy="504763"/>
      </dsp:txXfrm>
    </dsp:sp>
    <dsp:sp modelId="{274DC7D7-3956-457D-9404-62CA68705945}">
      <dsp:nvSpPr>
        <dsp:cNvPr id="0" name=""/>
        <dsp:cNvSpPr/>
      </dsp:nvSpPr>
      <dsp:spPr>
        <a:xfrm>
          <a:off x="2501453" y="2718915"/>
          <a:ext cx="1676468" cy="879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nb-NO" sz="700" kern="1200" dirty="0" smtClean="0"/>
            <a:t>Renholdere :  8,86 årsverk</a:t>
          </a:r>
        </a:p>
        <a:p>
          <a:pPr lvl="0" algn="ctr" defTabSz="311150">
            <a:lnSpc>
              <a:spcPct val="90000"/>
            </a:lnSpc>
            <a:spcBef>
              <a:spcPct val="0"/>
            </a:spcBef>
            <a:spcAft>
              <a:spcPct val="35000"/>
            </a:spcAft>
          </a:pPr>
          <a:r>
            <a:rPr lang="nb-NO" sz="700" kern="1200" dirty="0" smtClean="0"/>
            <a:t>Driftsoperatører  4,57 årsverk </a:t>
          </a:r>
        </a:p>
        <a:p>
          <a:pPr lvl="0" algn="ctr" defTabSz="311150">
            <a:lnSpc>
              <a:spcPct val="90000"/>
            </a:lnSpc>
            <a:spcBef>
              <a:spcPct val="0"/>
            </a:spcBef>
            <a:spcAft>
              <a:spcPct val="35000"/>
            </a:spcAft>
          </a:pPr>
          <a:r>
            <a:rPr lang="nb-NO" sz="700" kern="1200" dirty="0" smtClean="0"/>
            <a:t>Sesongarbeider Grønt: 0,59 årsverk</a:t>
          </a:r>
        </a:p>
        <a:p>
          <a:pPr lvl="0" algn="ctr" defTabSz="311150">
            <a:lnSpc>
              <a:spcPct val="90000"/>
            </a:lnSpc>
            <a:spcBef>
              <a:spcPct val="0"/>
            </a:spcBef>
            <a:spcAft>
              <a:spcPct val="35000"/>
            </a:spcAft>
          </a:pPr>
          <a:r>
            <a:rPr lang="nb-NO" sz="700" b="1" kern="1200" dirty="0" smtClean="0"/>
            <a:t>Totalt areale:25.676 </a:t>
          </a:r>
          <a:endParaRPr lang="nb-NO" sz="700" b="1" kern="1200" dirty="0"/>
        </a:p>
      </dsp:txBody>
      <dsp:txXfrm>
        <a:off x="2501453" y="2718915"/>
        <a:ext cx="1676468" cy="879104"/>
      </dsp:txXfrm>
    </dsp:sp>
    <dsp:sp modelId="{4628F3A1-21B9-4C13-9ED8-9604E03D5EC0}">
      <dsp:nvSpPr>
        <dsp:cNvPr id="0" name=""/>
        <dsp:cNvSpPr/>
      </dsp:nvSpPr>
      <dsp:spPr>
        <a:xfrm>
          <a:off x="2920570" y="3967243"/>
          <a:ext cx="1252195" cy="64127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dirty="0" smtClean="0"/>
            <a:t>Lovpålagt oppgaver bortsett fra Grønt</a:t>
          </a:r>
        </a:p>
        <a:p>
          <a:pPr lvl="0" algn="ctr" defTabSz="444500">
            <a:lnSpc>
              <a:spcPct val="90000"/>
            </a:lnSpc>
            <a:spcBef>
              <a:spcPct val="0"/>
            </a:spcBef>
            <a:spcAft>
              <a:spcPct val="35000"/>
            </a:spcAft>
          </a:pPr>
          <a:endParaRPr lang="nb-NO" sz="1000" kern="1200" dirty="0"/>
        </a:p>
      </dsp:txBody>
      <dsp:txXfrm>
        <a:off x="2920570" y="3967243"/>
        <a:ext cx="1252195" cy="641271"/>
      </dsp:txXfrm>
    </dsp:sp>
    <dsp:sp modelId="{525EBC9F-AA5D-4779-B523-27C3E74EB276}">
      <dsp:nvSpPr>
        <dsp:cNvPr id="0" name=""/>
        <dsp:cNvSpPr/>
      </dsp:nvSpPr>
      <dsp:spPr>
        <a:xfrm>
          <a:off x="4547145" y="2718915"/>
          <a:ext cx="1758208" cy="879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nb-NO" sz="700" kern="1200" dirty="0" smtClean="0"/>
            <a:t>Byggesak/delingssaker/eiendomsskatt/GIS/Plan</a:t>
          </a:r>
        </a:p>
        <a:p>
          <a:pPr lvl="0" algn="ctr" defTabSz="311150">
            <a:lnSpc>
              <a:spcPct val="90000"/>
            </a:lnSpc>
            <a:spcBef>
              <a:spcPct val="0"/>
            </a:spcBef>
            <a:spcAft>
              <a:spcPct val="35000"/>
            </a:spcAft>
          </a:pPr>
          <a:r>
            <a:rPr lang="nb-NO" sz="700" kern="1200" dirty="0" smtClean="0"/>
            <a:t>Fagansvarlig på alle fagområdene</a:t>
          </a:r>
        </a:p>
        <a:p>
          <a:pPr lvl="0" algn="ctr" defTabSz="311150">
            <a:lnSpc>
              <a:spcPct val="90000"/>
            </a:lnSpc>
            <a:spcBef>
              <a:spcPct val="0"/>
            </a:spcBef>
            <a:spcAft>
              <a:spcPct val="35000"/>
            </a:spcAft>
          </a:pPr>
          <a:r>
            <a:rPr lang="nb-NO" sz="700" kern="1200" dirty="0" smtClean="0"/>
            <a:t>:Odd Egil Skolegården 1 årsverk</a:t>
          </a:r>
        </a:p>
        <a:p>
          <a:pPr lvl="0" algn="ctr" defTabSz="311150">
            <a:lnSpc>
              <a:spcPct val="90000"/>
            </a:lnSpc>
            <a:spcBef>
              <a:spcPct val="0"/>
            </a:spcBef>
            <a:spcAft>
              <a:spcPct val="35000"/>
            </a:spcAft>
          </a:pPr>
          <a:r>
            <a:rPr lang="nb-NO" sz="700" kern="1200" dirty="0" smtClean="0"/>
            <a:t>Per Håvard Tomterstad byggesak: 0,5 årsverk</a:t>
          </a:r>
        </a:p>
      </dsp:txBody>
      <dsp:txXfrm>
        <a:off x="4547145" y="2718915"/>
        <a:ext cx="1758208" cy="879104"/>
      </dsp:txXfrm>
    </dsp:sp>
    <dsp:sp modelId="{3A23BFDA-4043-4B86-B5DA-B561A7C5CA6F}">
      <dsp:nvSpPr>
        <dsp:cNvPr id="0" name=""/>
        <dsp:cNvSpPr/>
      </dsp:nvSpPr>
      <dsp:spPr>
        <a:xfrm>
          <a:off x="4986697" y="3967243"/>
          <a:ext cx="1152382" cy="63376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dirty="0" smtClean="0"/>
            <a:t>Lovpålagt oppgaver</a:t>
          </a:r>
        </a:p>
        <a:p>
          <a:pPr lvl="0" algn="ctr" defTabSz="444500">
            <a:lnSpc>
              <a:spcPct val="90000"/>
            </a:lnSpc>
            <a:spcBef>
              <a:spcPct val="0"/>
            </a:spcBef>
            <a:spcAft>
              <a:spcPct val="35000"/>
            </a:spcAft>
          </a:pPr>
          <a:r>
            <a:rPr lang="nb-NO" sz="1000" kern="1200" dirty="0" smtClean="0"/>
            <a:t>1,5 årsverk</a:t>
          </a:r>
          <a:endParaRPr lang="nb-NO" sz="1000" kern="1200" dirty="0"/>
        </a:p>
      </dsp:txBody>
      <dsp:txXfrm>
        <a:off x="4986697" y="3967243"/>
        <a:ext cx="1152382" cy="633763"/>
      </dsp:txXfrm>
    </dsp:sp>
    <dsp:sp modelId="{CD49D192-46E4-4DA3-8689-D21B4797298E}">
      <dsp:nvSpPr>
        <dsp:cNvPr id="0" name=""/>
        <dsp:cNvSpPr/>
      </dsp:nvSpPr>
      <dsp:spPr>
        <a:xfrm>
          <a:off x="6674577" y="2718915"/>
          <a:ext cx="1758208" cy="879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nb-NO" sz="600" kern="1200" dirty="0" smtClean="0"/>
            <a:t>Eiendom</a:t>
          </a:r>
        </a:p>
        <a:p>
          <a:pPr lvl="0" algn="ctr" defTabSz="266700">
            <a:lnSpc>
              <a:spcPct val="90000"/>
            </a:lnSpc>
            <a:spcBef>
              <a:spcPct val="0"/>
            </a:spcBef>
            <a:spcAft>
              <a:spcPct val="35000"/>
            </a:spcAft>
          </a:pPr>
          <a:endParaRPr lang="nb-NO" sz="700" kern="1200" dirty="0" smtClean="0"/>
        </a:p>
        <a:p>
          <a:pPr lvl="0" algn="ctr" defTabSz="266700">
            <a:lnSpc>
              <a:spcPct val="90000"/>
            </a:lnSpc>
            <a:spcBef>
              <a:spcPct val="0"/>
            </a:spcBef>
            <a:spcAft>
              <a:spcPct val="35000"/>
            </a:spcAft>
          </a:pPr>
          <a:r>
            <a:rPr lang="nb-NO" sz="600" kern="1200" dirty="0" smtClean="0"/>
            <a:t>Fagansvarlig FDV: Per </a:t>
          </a:r>
          <a:r>
            <a:rPr lang="nb-NO" sz="700" kern="1200" dirty="0" smtClean="0"/>
            <a:t>Håvard</a:t>
          </a:r>
          <a:r>
            <a:rPr lang="nb-NO" sz="600" kern="1200" dirty="0" smtClean="0"/>
            <a:t> Tomterstad 0,5 årsverk</a:t>
          </a:r>
        </a:p>
        <a:p>
          <a:pPr lvl="0" algn="ctr" defTabSz="266700">
            <a:lnSpc>
              <a:spcPct val="90000"/>
            </a:lnSpc>
            <a:spcBef>
              <a:spcPct val="0"/>
            </a:spcBef>
            <a:spcAft>
              <a:spcPct val="35000"/>
            </a:spcAft>
          </a:pPr>
          <a:r>
            <a:rPr lang="nb-NO" sz="600" kern="1200" dirty="0" smtClean="0"/>
            <a:t>Prosjekter: </a:t>
          </a:r>
          <a:r>
            <a:rPr lang="nb-NO" sz="600" kern="1200" dirty="0" err="1" smtClean="0"/>
            <a:t>pt</a:t>
          </a:r>
          <a:r>
            <a:rPr lang="nb-NO" sz="600" kern="1200" dirty="0" smtClean="0"/>
            <a:t> Kommunelokalet</a:t>
          </a:r>
        </a:p>
        <a:p>
          <a:pPr lvl="0" algn="ctr" defTabSz="266700">
            <a:lnSpc>
              <a:spcPct val="90000"/>
            </a:lnSpc>
            <a:spcBef>
              <a:spcPct val="0"/>
            </a:spcBef>
            <a:spcAft>
              <a:spcPct val="35000"/>
            </a:spcAft>
          </a:pPr>
          <a:r>
            <a:rPr lang="nb-NO" sz="600" kern="1200" dirty="0" smtClean="0"/>
            <a:t>Fagansvarlig utleie, nøkler, alarmer: </a:t>
          </a:r>
        </a:p>
        <a:p>
          <a:pPr lvl="0" algn="ctr" defTabSz="266700">
            <a:lnSpc>
              <a:spcPct val="90000"/>
            </a:lnSpc>
            <a:spcBef>
              <a:spcPct val="0"/>
            </a:spcBef>
            <a:spcAft>
              <a:spcPct val="35000"/>
            </a:spcAft>
          </a:pPr>
          <a:r>
            <a:rPr lang="nb-NO" sz="600" kern="1200" dirty="0" smtClean="0"/>
            <a:t>Hilde Bredegg 0,5 årsverk</a:t>
          </a:r>
        </a:p>
      </dsp:txBody>
      <dsp:txXfrm>
        <a:off x="6674577" y="2718915"/>
        <a:ext cx="1758208" cy="879104"/>
      </dsp:txXfrm>
    </dsp:sp>
    <dsp:sp modelId="{C56CE34A-E018-4159-BFB7-CF7BC242497E}">
      <dsp:nvSpPr>
        <dsp:cNvPr id="0" name=""/>
        <dsp:cNvSpPr/>
      </dsp:nvSpPr>
      <dsp:spPr>
        <a:xfrm>
          <a:off x="7114129" y="3967243"/>
          <a:ext cx="1073983" cy="633763"/>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b-NO" sz="1000" kern="1200" dirty="0" smtClean="0"/>
            <a:t>Lovpålagt oppgaver</a:t>
          </a:r>
        </a:p>
        <a:p>
          <a:pPr lvl="0" algn="ctr" defTabSz="444500">
            <a:lnSpc>
              <a:spcPct val="90000"/>
            </a:lnSpc>
            <a:spcBef>
              <a:spcPct val="0"/>
            </a:spcBef>
            <a:spcAft>
              <a:spcPct val="35000"/>
            </a:spcAft>
          </a:pPr>
          <a:r>
            <a:rPr lang="nb-NO" sz="1000" kern="1200" dirty="0" smtClean="0"/>
            <a:t>1 årsverk</a:t>
          </a:r>
          <a:endParaRPr lang="nb-NO" sz="1000" kern="1200" dirty="0"/>
        </a:p>
      </dsp:txBody>
      <dsp:txXfrm>
        <a:off x="7114129" y="3967243"/>
        <a:ext cx="1073983" cy="633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A0E9-5E29-4972-B8BB-F3C23FE4F7D1}">
      <dsp:nvSpPr>
        <dsp:cNvPr id="0" name=""/>
        <dsp:cNvSpPr/>
      </dsp:nvSpPr>
      <dsp:spPr>
        <a:xfrm>
          <a:off x="4919102" y="665667"/>
          <a:ext cx="139251" cy="687993"/>
        </a:xfrm>
        <a:custGeom>
          <a:avLst/>
          <a:gdLst/>
          <a:ahLst/>
          <a:cxnLst/>
          <a:rect l="0" t="0" r="0" b="0"/>
          <a:pathLst>
            <a:path>
              <a:moveTo>
                <a:pt x="139251" y="0"/>
              </a:moveTo>
              <a:lnTo>
                <a:pt x="139251" y="687993"/>
              </a:lnTo>
              <a:lnTo>
                <a:pt x="0" y="687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ABA8D-5493-4EF8-A8AE-8551EB5D68DD}">
      <dsp:nvSpPr>
        <dsp:cNvPr id="0" name=""/>
        <dsp:cNvSpPr/>
      </dsp:nvSpPr>
      <dsp:spPr>
        <a:xfrm>
          <a:off x="8293980" y="2760643"/>
          <a:ext cx="246676" cy="1034199"/>
        </a:xfrm>
        <a:custGeom>
          <a:avLst/>
          <a:gdLst/>
          <a:ahLst/>
          <a:cxnLst/>
          <a:rect l="0" t="0" r="0" b="0"/>
          <a:pathLst>
            <a:path>
              <a:moveTo>
                <a:pt x="0" y="0"/>
              </a:moveTo>
              <a:lnTo>
                <a:pt x="0" y="1034199"/>
              </a:lnTo>
              <a:lnTo>
                <a:pt x="246676" y="10341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5DED10-B84E-4CC8-8D66-11DE0C40699B}">
      <dsp:nvSpPr>
        <dsp:cNvPr id="0" name=""/>
        <dsp:cNvSpPr/>
      </dsp:nvSpPr>
      <dsp:spPr>
        <a:xfrm>
          <a:off x="5058354" y="665667"/>
          <a:ext cx="3893429" cy="1375986"/>
        </a:xfrm>
        <a:custGeom>
          <a:avLst/>
          <a:gdLst/>
          <a:ahLst/>
          <a:cxnLst/>
          <a:rect l="0" t="0" r="0" b="0"/>
          <a:pathLst>
            <a:path>
              <a:moveTo>
                <a:pt x="0" y="0"/>
              </a:moveTo>
              <a:lnTo>
                <a:pt x="0" y="1236734"/>
              </a:lnTo>
              <a:lnTo>
                <a:pt x="3893429" y="1236734"/>
              </a:lnTo>
              <a:lnTo>
                <a:pt x="3893429" y="13759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A5CBB-F872-4D12-81FE-F01868E02D11}">
      <dsp:nvSpPr>
        <dsp:cNvPr id="0" name=""/>
        <dsp:cNvSpPr/>
      </dsp:nvSpPr>
      <dsp:spPr>
        <a:xfrm>
          <a:off x="5262889" y="2751512"/>
          <a:ext cx="255115" cy="1363298"/>
        </a:xfrm>
        <a:custGeom>
          <a:avLst/>
          <a:gdLst/>
          <a:ahLst/>
          <a:cxnLst/>
          <a:rect l="0" t="0" r="0" b="0"/>
          <a:pathLst>
            <a:path>
              <a:moveTo>
                <a:pt x="0" y="0"/>
              </a:moveTo>
              <a:lnTo>
                <a:pt x="0" y="1363298"/>
              </a:lnTo>
              <a:lnTo>
                <a:pt x="255115" y="13632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596D4-03E0-4129-90ED-E00BE709A6AA}">
      <dsp:nvSpPr>
        <dsp:cNvPr id="0" name=""/>
        <dsp:cNvSpPr/>
      </dsp:nvSpPr>
      <dsp:spPr>
        <a:xfrm>
          <a:off x="5058354" y="665667"/>
          <a:ext cx="884842" cy="1375986"/>
        </a:xfrm>
        <a:custGeom>
          <a:avLst/>
          <a:gdLst/>
          <a:ahLst/>
          <a:cxnLst/>
          <a:rect l="0" t="0" r="0" b="0"/>
          <a:pathLst>
            <a:path>
              <a:moveTo>
                <a:pt x="0" y="0"/>
              </a:moveTo>
              <a:lnTo>
                <a:pt x="0" y="1236734"/>
              </a:lnTo>
              <a:lnTo>
                <a:pt x="884842" y="1236734"/>
              </a:lnTo>
              <a:lnTo>
                <a:pt x="884842" y="13759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B3E51-5227-49F3-98AD-2C8DB667737F}">
      <dsp:nvSpPr>
        <dsp:cNvPr id="0" name=""/>
        <dsp:cNvSpPr/>
      </dsp:nvSpPr>
      <dsp:spPr>
        <a:xfrm>
          <a:off x="2871623" y="2857967"/>
          <a:ext cx="244420" cy="968907"/>
        </a:xfrm>
        <a:custGeom>
          <a:avLst/>
          <a:gdLst/>
          <a:ahLst/>
          <a:cxnLst/>
          <a:rect l="0" t="0" r="0" b="0"/>
          <a:pathLst>
            <a:path>
              <a:moveTo>
                <a:pt x="0" y="0"/>
              </a:moveTo>
              <a:lnTo>
                <a:pt x="0" y="968907"/>
              </a:lnTo>
              <a:lnTo>
                <a:pt x="244420" y="9689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628A4-64A8-4FD2-97C0-A972BAA7F980}">
      <dsp:nvSpPr>
        <dsp:cNvPr id="0" name=""/>
        <dsp:cNvSpPr/>
      </dsp:nvSpPr>
      <dsp:spPr>
        <a:xfrm>
          <a:off x="3523412" y="665667"/>
          <a:ext cx="1534942" cy="1375986"/>
        </a:xfrm>
        <a:custGeom>
          <a:avLst/>
          <a:gdLst/>
          <a:ahLst/>
          <a:cxnLst/>
          <a:rect l="0" t="0" r="0" b="0"/>
          <a:pathLst>
            <a:path>
              <a:moveTo>
                <a:pt x="1534942" y="0"/>
              </a:moveTo>
              <a:lnTo>
                <a:pt x="1534942" y="1236734"/>
              </a:lnTo>
              <a:lnTo>
                <a:pt x="0" y="1236734"/>
              </a:lnTo>
              <a:lnTo>
                <a:pt x="0" y="13759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D4672-E495-411F-AB5D-DDCFC9F2BD8C}">
      <dsp:nvSpPr>
        <dsp:cNvPr id="0" name=""/>
        <dsp:cNvSpPr/>
      </dsp:nvSpPr>
      <dsp:spPr>
        <a:xfrm>
          <a:off x="510661" y="2760643"/>
          <a:ext cx="251988" cy="993017"/>
        </a:xfrm>
        <a:custGeom>
          <a:avLst/>
          <a:gdLst/>
          <a:ahLst/>
          <a:cxnLst/>
          <a:rect l="0" t="0" r="0" b="0"/>
          <a:pathLst>
            <a:path>
              <a:moveTo>
                <a:pt x="0" y="0"/>
              </a:moveTo>
              <a:lnTo>
                <a:pt x="0" y="993017"/>
              </a:lnTo>
              <a:lnTo>
                <a:pt x="251988" y="993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309EFD-41EA-46F1-AA08-F45BF8CCF3A3}">
      <dsp:nvSpPr>
        <dsp:cNvPr id="0" name=""/>
        <dsp:cNvSpPr/>
      </dsp:nvSpPr>
      <dsp:spPr>
        <a:xfrm>
          <a:off x="1182629" y="665667"/>
          <a:ext cx="3875724" cy="1375986"/>
        </a:xfrm>
        <a:custGeom>
          <a:avLst/>
          <a:gdLst/>
          <a:ahLst/>
          <a:cxnLst/>
          <a:rect l="0" t="0" r="0" b="0"/>
          <a:pathLst>
            <a:path>
              <a:moveTo>
                <a:pt x="3875724" y="0"/>
              </a:moveTo>
              <a:lnTo>
                <a:pt x="3875724" y="1236734"/>
              </a:lnTo>
              <a:lnTo>
                <a:pt x="0" y="1236734"/>
              </a:lnTo>
              <a:lnTo>
                <a:pt x="0" y="13759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8D55B-4E54-4CE4-AF8D-AA31A66965A8}">
      <dsp:nvSpPr>
        <dsp:cNvPr id="0" name=""/>
        <dsp:cNvSpPr/>
      </dsp:nvSpPr>
      <dsp:spPr>
        <a:xfrm>
          <a:off x="4395250" y="2563"/>
          <a:ext cx="1326207" cy="6631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kern="1200" dirty="0" smtClean="0"/>
            <a:t>Helsesjef</a:t>
          </a:r>
          <a:endParaRPr lang="nb-NO" sz="1400" kern="1200" dirty="0"/>
        </a:p>
      </dsp:txBody>
      <dsp:txXfrm>
        <a:off x="4395250" y="2563"/>
        <a:ext cx="1326207" cy="663103"/>
      </dsp:txXfrm>
    </dsp:sp>
    <dsp:sp modelId="{99D51B61-E830-4A66-9A09-E2BD0E373D8F}">
      <dsp:nvSpPr>
        <dsp:cNvPr id="0" name=""/>
        <dsp:cNvSpPr/>
      </dsp:nvSpPr>
      <dsp:spPr>
        <a:xfrm>
          <a:off x="342669" y="2041653"/>
          <a:ext cx="1679920" cy="718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Legetjeneste</a:t>
          </a:r>
        </a:p>
        <a:p>
          <a:pPr lvl="0" algn="ctr" defTabSz="577850">
            <a:lnSpc>
              <a:spcPct val="90000"/>
            </a:lnSpc>
            <a:spcBef>
              <a:spcPct val="0"/>
            </a:spcBef>
            <a:spcAft>
              <a:spcPct val="35000"/>
            </a:spcAft>
          </a:pPr>
          <a:r>
            <a:rPr lang="nb-NO" sz="1300" kern="1200" dirty="0" smtClean="0"/>
            <a:t> </a:t>
          </a:r>
          <a:endParaRPr lang="nb-NO" sz="1300" kern="1200" dirty="0"/>
        </a:p>
      </dsp:txBody>
      <dsp:txXfrm>
        <a:off x="342669" y="2041653"/>
        <a:ext cx="1679920" cy="718990"/>
      </dsp:txXfrm>
    </dsp:sp>
    <dsp:sp modelId="{5530C131-F630-42C0-8715-1449A809690B}">
      <dsp:nvSpPr>
        <dsp:cNvPr id="0" name=""/>
        <dsp:cNvSpPr/>
      </dsp:nvSpPr>
      <dsp:spPr>
        <a:xfrm>
          <a:off x="762649" y="3039147"/>
          <a:ext cx="2074891" cy="14290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3 årsverk fastleger </a:t>
          </a:r>
        </a:p>
        <a:p>
          <a:pPr lvl="0" algn="ctr" defTabSz="577850">
            <a:lnSpc>
              <a:spcPct val="90000"/>
            </a:lnSpc>
            <a:spcBef>
              <a:spcPct val="0"/>
            </a:spcBef>
            <a:spcAft>
              <a:spcPct val="35000"/>
            </a:spcAft>
          </a:pPr>
          <a:r>
            <a:rPr lang="nb-NO" sz="1300" kern="1200" dirty="0" smtClean="0"/>
            <a:t>1 årsverk turnuslege</a:t>
          </a:r>
        </a:p>
        <a:p>
          <a:pPr lvl="0" algn="ctr" defTabSz="577850">
            <a:lnSpc>
              <a:spcPct val="90000"/>
            </a:lnSpc>
            <a:spcBef>
              <a:spcPct val="0"/>
            </a:spcBef>
            <a:spcAft>
              <a:spcPct val="35000"/>
            </a:spcAft>
          </a:pPr>
          <a:r>
            <a:rPr lang="nb-NO" sz="1300" kern="1200" dirty="0" smtClean="0"/>
            <a:t>3,2 årsverk helsesekretærer</a:t>
          </a:r>
          <a:endParaRPr lang="nb-NO" sz="1300" kern="1200" dirty="0"/>
        </a:p>
      </dsp:txBody>
      <dsp:txXfrm>
        <a:off x="762649" y="3039147"/>
        <a:ext cx="2074891" cy="1429028"/>
      </dsp:txXfrm>
    </dsp:sp>
    <dsp:sp modelId="{CC92CAA9-773D-4989-A7A7-B4F024058DCF}">
      <dsp:nvSpPr>
        <dsp:cNvPr id="0" name=""/>
        <dsp:cNvSpPr/>
      </dsp:nvSpPr>
      <dsp:spPr>
        <a:xfrm>
          <a:off x="2708676" y="2041653"/>
          <a:ext cx="1629471" cy="8163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Helsestasjon og skolehelsetjeneste</a:t>
          </a:r>
          <a:endParaRPr lang="nb-NO" sz="1300" kern="1200" dirty="0"/>
        </a:p>
      </dsp:txBody>
      <dsp:txXfrm>
        <a:off x="2708676" y="2041653"/>
        <a:ext cx="1629471" cy="816313"/>
      </dsp:txXfrm>
    </dsp:sp>
    <dsp:sp modelId="{3D1301B2-7BDC-4CCA-B7F6-D8F1155E7930}">
      <dsp:nvSpPr>
        <dsp:cNvPr id="0" name=""/>
        <dsp:cNvSpPr/>
      </dsp:nvSpPr>
      <dsp:spPr>
        <a:xfrm>
          <a:off x="3116044" y="3136471"/>
          <a:ext cx="2123456" cy="13808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2,5 årsverk helsesykepleier</a:t>
          </a:r>
        </a:p>
        <a:p>
          <a:pPr lvl="0" algn="ctr" defTabSz="577850">
            <a:lnSpc>
              <a:spcPct val="90000"/>
            </a:lnSpc>
            <a:spcBef>
              <a:spcPct val="0"/>
            </a:spcBef>
            <a:spcAft>
              <a:spcPct val="35000"/>
            </a:spcAft>
          </a:pPr>
          <a:r>
            <a:rPr lang="nb-NO" sz="1300" kern="1200" dirty="0" smtClean="0"/>
            <a:t>0,55 årsverk jordmor</a:t>
          </a:r>
        </a:p>
        <a:p>
          <a:pPr lvl="0" algn="ctr" defTabSz="577850">
            <a:lnSpc>
              <a:spcPct val="90000"/>
            </a:lnSpc>
            <a:spcBef>
              <a:spcPct val="0"/>
            </a:spcBef>
            <a:spcAft>
              <a:spcPct val="35000"/>
            </a:spcAft>
          </a:pPr>
          <a:r>
            <a:rPr lang="nb-NO" sz="1300" kern="1200" dirty="0" smtClean="0"/>
            <a:t>0,1 årsverk lege</a:t>
          </a:r>
        </a:p>
        <a:p>
          <a:pPr lvl="0" algn="ctr" defTabSz="577850">
            <a:lnSpc>
              <a:spcPct val="90000"/>
            </a:lnSpc>
            <a:spcBef>
              <a:spcPct val="0"/>
            </a:spcBef>
            <a:spcAft>
              <a:spcPct val="35000"/>
            </a:spcAft>
          </a:pPr>
          <a:r>
            <a:rPr lang="nb-NO" sz="1300" kern="1200" dirty="0" smtClean="0"/>
            <a:t>0,6 årsverk helsesekretær</a:t>
          </a:r>
          <a:endParaRPr lang="nb-NO" sz="1300" kern="1200" dirty="0"/>
        </a:p>
      </dsp:txBody>
      <dsp:txXfrm>
        <a:off x="3116044" y="3136471"/>
        <a:ext cx="2123456" cy="1380807"/>
      </dsp:txXfrm>
    </dsp:sp>
    <dsp:sp modelId="{3533280A-4913-4E6C-8859-466AD2EB1F8B}">
      <dsp:nvSpPr>
        <dsp:cNvPr id="0" name=""/>
        <dsp:cNvSpPr/>
      </dsp:nvSpPr>
      <dsp:spPr>
        <a:xfrm>
          <a:off x="5092812" y="2041653"/>
          <a:ext cx="1700768" cy="7098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Psykisk helse og </a:t>
          </a:r>
          <a:r>
            <a:rPr lang="nb-NO" sz="1200" kern="1200" dirty="0" smtClean="0"/>
            <a:t>rustjeneste</a:t>
          </a:r>
          <a:endParaRPr lang="nb-NO" sz="1300" kern="1200" dirty="0"/>
        </a:p>
      </dsp:txBody>
      <dsp:txXfrm>
        <a:off x="5092812" y="2041653"/>
        <a:ext cx="1700768" cy="709859"/>
      </dsp:txXfrm>
    </dsp:sp>
    <dsp:sp modelId="{E4967BC5-8552-4DE1-BEC6-6609F996AC9C}">
      <dsp:nvSpPr>
        <dsp:cNvPr id="0" name=""/>
        <dsp:cNvSpPr/>
      </dsp:nvSpPr>
      <dsp:spPr>
        <a:xfrm>
          <a:off x="5518004" y="3030016"/>
          <a:ext cx="2744148" cy="2169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1 årsverk ruskonsulent</a:t>
          </a:r>
        </a:p>
        <a:p>
          <a:pPr lvl="0" algn="ctr" defTabSz="577850">
            <a:lnSpc>
              <a:spcPct val="90000"/>
            </a:lnSpc>
            <a:spcBef>
              <a:spcPct val="0"/>
            </a:spcBef>
            <a:spcAft>
              <a:spcPct val="35000"/>
            </a:spcAft>
          </a:pPr>
          <a:r>
            <a:rPr lang="nb-NO" sz="1300" kern="1200" dirty="0" smtClean="0"/>
            <a:t>2 årsverk  </a:t>
          </a:r>
          <a:r>
            <a:rPr lang="nb-NO" sz="1300" kern="1200" dirty="0" err="1" smtClean="0"/>
            <a:t>helsefagarb</a:t>
          </a:r>
          <a:r>
            <a:rPr lang="nb-NO" sz="1300" kern="1200" dirty="0" smtClean="0"/>
            <a:t>./miljøarbeider</a:t>
          </a:r>
        </a:p>
        <a:p>
          <a:pPr lvl="0" algn="ctr" defTabSz="577850">
            <a:lnSpc>
              <a:spcPct val="90000"/>
            </a:lnSpc>
            <a:spcBef>
              <a:spcPct val="0"/>
            </a:spcBef>
            <a:spcAft>
              <a:spcPct val="35000"/>
            </a:spcAft>
          </a:pPr>
          <a:r>
            <a:rPr lang="nb-NO" sz="1300" kern="1200" dirty="0" smtClean="0"/>
            <a:t>(0,4 årsverk sosial vaktmester)</a:t>
          </a:r>
        </a:p>
        <a:p>
          <a:pPr lvl="0" algn="ctr" defTabSz="577850">
            <a:lnSpc>
              <a:spcPct val="90000"/>
            </a:lnSpc>
            <a:spcBef>
              <a:spcPct val="0"/>
            </a:spcBef>
            <a:spcAft>
              <a:spcPct val="35000"/>
            </a:spcAft>
          </a:pPr>
          <a:r>
            <a:rPr lang="nb-NO" sz="1300" kern="1200" dirty="0" smtClean="0">
              <a:solidFill>
                <a:srgbClr val="FFC000"/>
              </a:solidFill>
            </a:rPr>
            <a:t>1 årsverk psykolog - vakant</a:t>
          </a:r>
        </a:p>
        <a:p>
          <a:pPr lvl="0" algn="ctr" defTabSz="577850">
            <a:lnSpc>
              <a:spcPct val="90000"/>
            </a:lnSpc>
            <a:spcBef>
              <a:spcPct val="0"/>
            </a:spcBef>
            <a:spcAft>
              <a:spcPct val="35000"/>
            </a:spcAft>
          </a:pPr>
          <a:r>
            <a:rPr lang="nb-NO" sz="1300" kern="1200" dirty="0" smtClean="0"/>
            <a:t>1,7 årsverk spesialsykepleier</a:t>
          </a:r>
        </a:p>
        <a:p>
          <a:pPr lvl="0" algn="ctr" defTabSz="577850">
            <a:lnSpc>
              <a:spcPct val="90000"/>
            </a:lnSpc>
            <a:spcBef>
              <a:spcPct val="0"/>
            </a:spcBef>
            <a:spcAft>
              <a:spcPct val="35000"/>
            </a:spcAft>
          </a:pPr>
          <a:r>
            <a:rPr lang="nb-NO" sz="1300" kern="1200" dirty="0" smtClean="0"/>
            <a:t>1,6 årsverk miljøterapeut/sosionom</a:t>
          </a:r>
        </a:p>
        <a:p>
          <a:pPr lvl="0" algn="ctr" defTabSz="577850">
            <a:lnSpc>
              <a:spcPct val="90000"/>
            </a:lnSpc>
            <a:spcBef>
              <a:spcPct val="0"/>
            </a:spcBef>
            <a:spcAft>
              <a:spcPct val="35000"/>
            </a:spcAft>
          </a:pPr>
          <a:r>
            <a:rPr lang="nb-NO" sz="1300" kern="1200" dirty="0" smtClean="0"/>
            <a:t>0,4 årsverk helsesekretær</a:t>
          </a:r>
        </a:p>
      </dsp:txBody>
      <dsp:txXfrm>
        <a:off x="5518004" y="3030016"/>
        <a:ext cx="2744148" cy="2169589"/>
      </dsp:txXfrm>
    </dsp:sp>
    <dsp:sp modelId="{3C1C629A-3E36-4467-92A2-B0B490AF521C}">
      <dsp:nvSpPr>
        <dsp:cNvPr id="0" name=""/>
        <dsp:cNvSpPr/>
      </dsp:nvSpPr>
      <dsp:spPr>
        <a:xfrm>
          <a:off x="8129529" y="2041653"/>
          <a:ext cx="1644510" cy="718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Ergo- og fysioterapitjeneste</a:t>
          </a:r>
          <a:endParaRPr lang="nb-NO" sz="1300" kern="1200" dirty="0"/>
        </a:p>
      </dsp:txBody>
      <dsp:txXfrm>
        <a:off x="8129529" y="2041653"/>
        <a:ext cx="1644510" cy="718990"/>
      </dsp:txXfrm>
    </dsp:sp>
    <dsp:sp modelId="{E7869916-0A86-45ED-BDAD-B80E4B2DB613}">
      <dsp:nvSpPr>
        <dsp:cNvPr id="0" name=""/>
        <dsp:cNvSpPr/>
      </dsp:nvSpPr>
      <dsp:spPr>
        <a:xfrm>
          <a:off x="8540656" y="3039147"/>
          <a:ext cx="2202684" cy="151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1,8 årsverk ergoterapeut</a:t>
          </a:r>
        </a:p>
        <a:p>
          <a:pPr lvl="0" algn="ctr" defTabSz="577850">
            <a:lnSpc>
              <a:spcPct val="90000"/>
            </a:lnSpc>
            <a:spcBef>
              <a:spcPct val="0"/>
            </a:spcBef>
            <a:spcAft>
              <a:spcPct val="35000"/>
            </a:spcAft>
          </a:pPr>
          <a:r>
            <a:rPr lang="nb-NO" sz="1300" kern="1200" dirty="0" smtClean="0"/>
            <a:t>0,6 årsverk fysioterapeut</a:t>
          </a:r>
        </a:p>
        <a:p>
          <a:pPr lvl="0" algn="ctr" defTabSz="577850">
            <a:lnSpc>
              <a:spcPct val="90000"/>
            </a:lnSpc>
            <a:spcBef>
              <a:spcPct val="0"/>
            </a:spcBef>
            <a:spcAft>
              <a:spcPct val="35000"/>
            </a:spcAft>
          </a:pPr>
          <a:r>
            <a:rPr lang="nb-NO" sz="1300" kern="1200" dirty="0" smtClean="0"/>
            <a:t>0,5 årsverk hjelpemiddeltekniker</a:t>
          </a:r>
        </a:p>
        <a:p>
          <a:pPr lvl="0" algn="ctr" defTabSz="577850">
            <a:lnSpc>
              <a:spcPct val="90000"/>
            </a:lnSpc>
            <a:spcBef>
              <a:spcPct val="0"/>
            </a:spcBef>
            <a:spcAft>
              <a:spcPct val="35000"/>
            </a:spcAft>
          </a:pPr>
          <a:r>
            <a:rPr lang="nb-NO" sz="1300" kern="1200" dirty="0" smtClean="0"/>
            <a:t>0,2 årsverk renholder for hjelpemidler</a:t>
          </a:r>
          <a:endParaRPr lang="nb-NO" sz="1300" kern="1200" dirty="0"/>
        </a:p>
      </dsp:txBody>
      <dsp:txXfrm>
        <a:off x="8540656" y="3039147"/>
        <a:ext cx="2202684" cy="1511392"/>
      </dsp:txXfrm>
    </dsp:sp>
    <dsp:sp modelId="{6EED902E-DAF4-4526-8C12-B590D7F87DF3}">
      <dsp:nvSpPr>
        <dsp:cNvPr id="0" name=""/>
        <dsp:cNvSpPr/>
      </dsp:nvSpPr>
      <dsp:spPr>
        <a:xfrm>
          <a:off x="3473695" y="944170"/>
          <a:ext cx="1445406" cy="818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b-NO" sz="1300" kern="1200" dirty="0" smtClean="0"/>
            <a:t>Psykososial beredskapsgruppe</a:t>
          </a:r>
        </a:p>
      </dsp:txBody>
      <dsp:txXfrm>
        <a:off x="3473695" y="944170"/>
        <a:ext cx="1445406" cy="818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72F1-2465-4183-8DA2-8513A215F68A}">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6DF865-2F10-4190-92E8-A6CD04AA409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652DB-3257-4009-88FF-510F8C029D0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nb-NO" sz="2300" kern="1200" dirty="0"/>
            <a:t>NAV er digitalisert</a:t>
          </a:r>
          <a:endParaRPr lang="en-US" sz="2300" kern="1200" dirty="0"/>
        </a:p>
      </dsp:txBody>
      <dsp:txXfrm>
        <a:off x="1435590" y="531"/>
        <a:ext cx="9080009" cy="1242935"/>
      </dsp:txXfrm>
    </dsp:sp>
    <dsp:sp modelId="{697F6A71-2A1E-4742-A5CA-49867DF71440}">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ADA3C-0CB5-4849-A5DD-ED377622F0B8}">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9A013-F6FC-4056-97E4-B62E958C959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nb-NO" sz="2300" kern="1200" dirty="0"/>
            <a:t>Brukergrupper med lengst vei mot ordinært arbeid kan synes å ha redusert digital kompetanse/tilgjengelighet</a:t>
          </a:r>
          <a:endParaRPr lang="en-US" sz="2300" kern="1200" dirty="0"/>
        </a:p>
      </dsp:txBody>
      <dsp:txXfrm>
        <a:off x="1435590" y="1554201"/>
        <a:ext cx="9080009" cy="1242935"/>
      </dsp:txXfrm>
    </dsp:sp>
    <dsp:sp modelId="{1473104F-8413-4B11-8BA2-A4C659E977A0}">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C76E-54E7-4995-805D-61E7AB1757A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9EAE5-44A4-486C-B9F7-44453DDE4D3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nb-NO" sz="2300" kern="1200"/>
            <a:t>Mulig økonomisk effekt av digitalisering er oppnådd – ytterligere økning av digitalisering vil gi bedre tilgjengelige tjenester og brukerdialog med NAV, men kan ikke sees at vil redusere utgiftsbehovet fremover.</a:t>
          </a:r>
          <a:endParaRPr lang="en-US" sz="23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24.11.2020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Leder = personalsjef</a:t>
            </a:r>
            <a:r>
              <a:rPr lang="nb-NO" baseline="0" dirty="0" smtClean="0"/>
              <a:t> og økonomisjef</a:t>
            </a:r>
          </a:p>
          <a:p>
            <a:r>
              <a:rPr lang="nb-NO" baseline="0" dirty="0" smtClean="0"/>
              <a:t>Fagleder = skatteoppkrever</a:t>
            </a:r>
          </a:p>
          <a:p>
            <a:r>
              <a:rPr lang="nb-NO" baseline="0" dirty="0" smtClean="0"/>
              <a:t>Rådgiver = næringssjef og it-sjef</a:t>
            </a:r>
          </a:p>
          <a:p>
            <a:r>
              <a:rPr lang="nb-NO" baseline="0" dirty="0" smtClean="0"/>
              <a:t>Sykepleier = IT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32963-72F0-4F65-86DB-112F37CD2CC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47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Gjesteelev</a:t>
            </a:r>
            <a:r>
              <a:rPr lang="nb-NO" baseline="0" dirty="0" smtClean="0"/>
              <a:t> fra Ringsaker hadde ved en feil blitt fakturert oss i stedet for Våler i 2019. Vi krevde derfor refusjon fra Åsnes som egentlig skulle hatt denne fakturaen.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32963-72F0-4F65-86DB-112F37CD2CC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6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Leder = personalsjef</a:t>
            </a:r>
            <a:r>
              <a:rPr lang="nb-NO" baseline="0" dirty="0" smtClean="0"/>
              <a:t> og økonomisjef</a:t>
            </a:r>
          </a:p>
          <a:p>
            <a:r>
              <a:rPr lang="nb-NO" baseline="0" dirty="0" smtClean="0"/>
              <a:t>Fagleder = skatteoppkrever</a:t>
            </a:r>
          </a:p>
          <a:p>
            <a:r>
              <a:rPr lang="nb-NO" baseline="0" dirty="0" smtClean="0"/>
              <a:t>Rådgiver = næringssjef og it-sjef</a:t>
            </a:r>
          </a:p>
          <a:p>
            <a:r>
              <a:rPr lang="nb-NO" baseline="0" dirty="0" smtClean="0"/>
              <a:t>Sykepleier = IT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32963-72F0-4F65-86DB-112F37CD2CC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21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A7C0903-D6EF-4749-BAAC-506BB12AEBBF}" type="slidenum">
              <a:rPr lang="nb-NO" smtClean="0"/>
              <a:t>13</a:t>
            </a:fld>
            <a:endParaRPr lang="nb-NO"/>
          </a:p>
        </p:txBody>
      </p:sp>
    </p:spTree>
    <p:extLst>
      <p:ext uri="{BB962C8B-B14F-4D97-AF65-F5344CB8AC3E}">
        <p14:creationId xmlns:p14="http://schemas.microsoft.com/office/powerpoint/2010/main" val="369089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A7C0903-D6EF-4749-BAAC-506BB12AEBBF}" type="slidenum">
              <a:rPr lang="nb-NO" smtClean="0"/>
              <a:t>14</a:t>
            </a:fld>
            <a:endParaRPr lang="nb-NO"/>
          </a:p>
        </p:txBody>
      </p:sp>
    </p:spTree>
    <p:extLst>
      <p:ext uri="{BB962C8B-B14F-4D97-AF65-F5344CB8AC3E}">
        <p14:creationId xmlns:p14="http://schemas.microsoft.com/office/powerpoint/2010/main" val="8538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1" u="none" strike="noStrike" kern="1200" dirty="0" smtClean="0">
                <a:solidFill>
                  <a:schemeClr val="tx1"/>
                </a:solidFill>
                <a:effectLst/>
                <a:latin typeface="+mn-lt"/>
                <a:ea typeface="+mn-ea"/>
                <a:cs typeface="+mn-cs"/>
              </a:rPr>
              <a:t>Merk: De "Ikke lovpålagte oppgavene" nevnt her er ikke knyttet til </a:t>
            </a:r>
            <a:r>
              <a:rPr lang="nb-NO" sz="1200" b="1" i="1" u="none" strike="noStrike" kern="1200" dirty="0" smtClean="0">
                <a:solidFill>
                  <a:schemeClr val="tx1"/>
                </a:solidFill>
                <a:effectLst/>
                <a:latin typeface="+mn-lt"/>
                <a:ea typeface="+mn-ea"/>
                <a:cs typeface="+mn-cs"/>
              </a:rPr>
              <a:t>en</a:t>
            </a:r>
            <a:r>
              <a:rPr lang="nb-NO" sz="1200" b="0" i="1" u="none" strike="noStrike" kern="1200" dirty="0" smtClean="0">
                <a:solidFill>
                  <a:schemeClr val="tx1"/>
                </a:solidFill>
                <a:effectLst/>
                <a:latin typeface="+mn-lt"/>
                <a:ea typeface="+mn-ea"/>
                <a:cs typeface="+mn-cs"/>
              </a:rPr>
              <a:t> stillingshjemmel. De er fordelt på alle ansatte.</a:t>
            </a:r>
            <a:r>
              <a:rPr lang="nb-NO" dirty="0" smtClean="0"/>
              <a:t> Har satt opp en oversikt som viser at «ikke lovpålagte</a:t>
            </a:r>
            <a:r>
              <a:rPr lang="nb-NO" baseline="0" dirty="0" smtClean="0"/>
              <a:t> oppgaver» som utgjør kurs, møter for bønder, samt utviklingsprosjekt utgjør 0,3 årsverk for Våler kommune.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CFB99-D0B2-461E-B77C-AA94AD72095B}"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CFB99-D0B2-461E-B77C-AA94AD72095B}"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14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73</a:t>
            </a:fld>
            <a:endParaRPr lang="nb-NO"/>
          </a:p>
        </p:txBody>
      </p:sp>
    </p:spTree>
    <p:extLst>
      <p:ext uri="{BB962C8B-B14F-4D97-AF65-F5344CB8AC3E}">
        <p14:creationId xmlns:p14="http://schemas.microsoft.com/office/powerpoint/2010/main" val="1204392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Click icon to add picture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Click icon to add picture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43FBB65B-04FF-4358-89AA-07779B7EF578}" type="datetime1">
              <a:rPr lang="nb-NO" smtClean="0"/>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fld id="{F55EB3D3-9260-4138-9391-07A602901AF1}" type="slidenum">
              <a:rPr lang="nb-NO" altLang="nb-NO"/>
              <a:pPr/>
              <a:t>‹#›</a:t>
            </a:fld>
            <a:endParaRPr lang="nb-NO" altLang="nb-NO"/>
          </a:p>
        </p:txBody>
      </p:sp>
    </p:spTree>
    <p:extLst>
      <p:ext uri="{BB962C8B-B14F-4D97-AF65-F5344CB8AC3E}">
        <p14:creationId xmlns:p14="http://schemas.microsoft.com/office/powerpoint/2010/main" val="2746468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53CED024-41E5-403F-8F7A-1B04115C65AD}" type="datetime1">
              <a:rPr lang="nb-NO" smtClean="0"/>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fld id="{E79D307E-662F-453C-B045-1A6E101D0BA9}" type="slidenum">
              <a:rPr lang="nb-NO" altLang="nb-NO"/>
              <a:pPr/>
              <a:t>‹#›</a:t>
            </a:fld>
            <a:endParaRPr lang="nb-NO" altLang="nb-NO"/>
          </a:p>
        </p:txBody>
      </p:sp>
    </p:spTree>
    <p:extLst>
      <p:ext uri="{BB962C8B-B14F-4D97-AF65-F5344CB8AC3E}">
        <p14:creationId xmlns:p14="http://schemas.microsoft.com/office/powerpoint/2010/main" val="34233091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014E1140-E347-45F7-8A8F-77A8944E3D2D}" type="datetime1">
              <a:rPr lang="nb-NO" smtClean="0"/>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C6F13398-4F6D-45F3-8A3B-4DB04694C2DC}" type="slidenum">
              <a:rPr lang="nb-NO" altLang="nb-NO"/>
              <a:pPr/>
              <a:t>‹#›</a:t>
            </a:fld>
            <a:endParaRPr lang="nb-NO" altLang="nb-NO"/>
          </a:p>
        </p:txBody>
      </p:sp>
    </p:spTree>
    <p:extLst>
      <p:ext uri="{BB962C8B-B14F-4D97-AF65-F5344CB8AC3E}">
        <p14:creationId xmlns:p14="http://schemas.microsoft.com/office/powerpoint/2010/main" val="3144030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9A13BFF2-96C2-44DC-84B0-AF90F1906BE3}" type="datetime1">
              <a:rPr lang="nb-NO" smtClean="0"/>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D7240485-8B85-4A9C-ADBF-CBC6FA40460A}" type="slidenum">
              <a:rPr lang="nb-NO" altLang="nb-NO"/>
              <a:pPr/>
              <a:t>‹#›</a:t>
            </a:fld>
            <a:endParaRPr lang="nb-NO" altLang="nb-NO"/>
          </a:p>
        </p:txBody>
      </p:sp>
    </p:spTree>
    <p:extLst>
      <p:ext uri="{BB962C8B-B14F-4D97-AF65-F5344CB8AC3E}">
        <p14:creationId xmlns:p14="http://schemas.microsoft.com/office/powerpoint/2010/main" val="372771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Click to edit Master title style</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Click icon to add picture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Click icon to add picture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Click icon to add picture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Click to edit Master text styles</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Click to edit Master text styles</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Click to edit Master text styles</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Click icon to add picture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Click icon to add picture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Click icon to add picture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Click icon to add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46967C35-73F6-4EED-BAD0-FA0D94F35A39}"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0BFAE38-43CE-4161-8071-E4604EC5DE03}" type="slidenum">
              <a:rPr lang="nb-NO" altLang="nb-NO"/>
              <a:pPr>
                <a:defRPr/>
              </a:pPr>
              <a:t>‹#›</a:t>
            </a:fld>
            <a:endParaRPr lang="nb-NO" altLang="nb-NO"/>
          </a:p>
        </p:txBody>
      </p:sp>
    </p:spTree>
    <p:extLst>
      <p:ext uri="{BB962C8B-B14F-4D97-AF65-F5344CB8AC3E}">
        <p14:creationId xmlns:p14="http://schemas.microsoft.com/office/powerpoint/2010/main" val="243834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0479280-8313-4488-8273-7094730D3EAF}"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A1CD283-3BE7-4F20-9C9B-2A3D7CD31199}" type="slidenum">
              <a:rPr lang="nb-NO" altLang="nb-NO"/>
              <a:pPr>
                <a:defRPr/>
              </a:pPr>
              <a:t>‹#›</a:t>
            </a:fld>
            <a:endParaRPr lang="nb-NO" altLang="nb-NO"/>
          </a:p>
        </p:txBody>
      </p:sp>
    </p:spTree>
    <p:extLst>
      <p:ext uri="{BB962C8B-B14F-4D97-AF65-F5344CB8AC3E}">
        <p14:creationId xmlns:p14="http://schemas.microsoft.com/office/powerpoint/2010/main" val="365968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D50B34E0-9EB8-47DE-A197-6EBAEB793FE5}"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BE1DC38-3AB0-479B-91D1-A5614553990F}" type="slidenum">
              <a:rPr lang="nb-NO" altLang="nb-NO"/>
              <a:pPr>
                <a:defRPr/>
              </a:pPr>
              <a:t>‹#›</a:t>
            </a:fld>
            <a:endParaRPr lang="nb-NO" altLang="nb-NO"/>
          </a:p>
        </p:txBody>
      </p:sp>
    </p:spTree>
    <p:extLst>
      <p:ext uri="{BB962C8B-B14F-4D97-AF65-F5344CB8AC3E}">
        <p14:creationId xmlns:p14="http://schemas.microsoft.com/office/powerpoint/2010/main" val="86047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78C0D4FA-8CFA-4A4B-9188-75A3AE875181}"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5B4C3ACD-0A32-41B0-A62A-C19616C362CA}" type="slidenum">
              <a:rPr lang="nb-NO" altLang="nb-NO"/>
              <a:pPr>
                <a:defRPr/>
              </a:pPr>
              <a:t>‹#›</a:t>
            </a:fld>
            <a:endParaRPr lang="nb-NO" altLang="nb-NO"/>
          </a:p>
        </p:txBody>
      </p:sp>
    </p:spTree>
    <p:extLst>
      <p:ext uri="{BB962C8B-B14F-4D97-AF65-F5344CB8AC3E}">
        <p14:creationId xmlns:p14="http://schemas.microsoft.com/office/powerpoint/2010/main" val="3460256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B03E908C-8C41-47F3-8E7E-A462310832B7}" type="datetimeFigureOut">
              <a:rPr lang="nb-NO"/>
              <a:pPr>
                <a:defRPr/>
              </a:pPr>
              <a:t>24.11.2020</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0F017219-EACC-46E4-9C1A-5C85F046AB7B}" type="slidenum">
              <a:rPr lang="nb-NO" altLang="nb-NO"/>
              <a:pPr>
                <a:defRPr/>
              </a:pPr>
              <a:t>‹#›</a:t>
            </a:fld>
            <a:endParaRPr lang="nb-NO" altLang="nb-NO"/>
          </a:p>
        </p:txBody>
      </p:sp>
    </p:spTree>
    <p:extLst>
      <p:ext uri="{BB962C8B-B14F-4D97-AF65-F5344CB8AC3E}">
        <p14:creationId xmlns:p14="http://schemas.microsoft.com/office/powerpoint/2010/main" val="1513881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DC1B865B-0755-4171-A13A-7E61DD2459F4}" type="datetimeFigureOut">
              <a:rPr lang="nb-NO"/>
              <a:pPr>
                <a:defRPr/>
              </a:pPr>
              <a:t>24.11.2020</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F5CE8D26-3340-457D-999A-5354BCF8D2BD}" type="slidenum">
              <a:rPr lang="nb-NO" altLang="nb-NO"/>
              <a:pPr>
                <a:defRPr/>
              </a:pPr>
              <a:t>‹#›</a:t>
            </a:fld>
            <a:endParaRPr lang="nb-NO" altLang="nb-NO"/>
          </a:p>
        </p:txBody>
      </p:sp>
    </p:spTree>
    <p:extLst>
      <p:ext uri="{BB962C8B-B14F-4D97-AF65-F5344CB8AC3E}">
        <p14:creationId xmlns:p14="http://schemas.microsoft.com/office/powerpoint/2010/main" val="3836118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7904C9C4-0BB6-4F10-B4EF-C13D04677990}" type="datetimeFigureOut">
              <a:rPr lang="nb-NO"/>
              <a:pPr>
                <a:defRPr/>
              </a:pPr>
              <a:t>24.11.2020</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530B4690-4068-4350-8F98-8051832AA284}" type="slidenum">
              <a:rPr lang="nb-NO" altLang="nb-NO"/>
              <a:pPr>
                <a:defRPr/>
              </a:pPr>
              <a:t>‹#›</a:t>
            </a:fld>
            <a:endParaRPr lang="nb-NO" altLang="nb-NO"/>
          </a:p>
        </p:txBody>
      </p:sp>
    </p:spTree>
    <p:extLst>
      <p:ext uri="{BB962C8B-B14F-4D97-AF65-F5344CB8AC3E}">
        <p14:creationId xmlns:p14="http://schemas.microsoft.com/office/powerpoint/2010/main" val="2154030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D459CB21-0C26-415A-85C8-F4518EF62D1C}"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47063A8-53EC-43E8-8BAA-0FB3875EF8F4}" type="slidenum">
              <a:rPr lang="nb-NO" altLang="nb-NO"/>
              <a:pPr>
                <a:defRPr/>
              </a:pPr>
              <a:t>‹#›</a:t>
            </a:fld>
            <a:endParaRPr lang="nb-NO" altLang="nb-NO"/>
          </a:p>
        </p:txBody>
      </p:sp>
    </p:spTree>
    <p:extLst>
      <p:ext uri="{BB962C8B-B14F-4D97-AF65-F5344CB8AC3E}">
        <p14:creationId xmlns:p14="http://schemas.microsoft.com/office/powerpoint/2010/main" val="194550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1AE2CD9-BFDC-4F80-B39B-E3120FC4C357}"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A4C86C4-1E7B-4F30-B267-5BE33F93ECA7}" type="slidenum">
              <a:rPr lang="nb-NO" altLang="nb-NO"/>
              <a:pPr>
                <a:defRPr/>
              </a:pPr>
              <a:t>‹#›</a:t>
            </a:fld>
            <a:endParaRPr lang="nb-NO" altLang="nb-NO"/>
          </a:p>
        </p:txBody>
      </p:sp>
    </p:spTree>
    <p:extLst>
      <p:ext uri="{BB962C8B-B14F-4D97-AF65-F5344CB8AC3E}">
        <p14:creationId xmlns:p14="http://schemas.microsoft.com/office/powerpoint/2010/main" val="358034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00E24FC3-5CBE-46F1-8397-DFB863528177}"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26019D80-5464-44DC-A1E8-C35CC6CC0BD2}" type="slidenum">
              <a:rPr lang="nb-NO" altLang="nb-NO"/>
              <a:pPr>
                <a:defRPr/>
              </a:pPr>
              <a:t>‹#›</a:t>
            </a:fld>
            <a:endParaRPr lang="nb-NO" altLang="nb-NO"/>
          </a:p>
        </p:txBody>
      </p:sp>
    </p:spTree>
    <p:extLst>
      <p:ext uri="{BB962C8B-B14F-4D97-AF65-F5344CB8AC3E}">
        <p14:creationId xmlns:p14="http://schemas.microsoft.com/office/powerpoint/2010/main" val="257274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ACE1060-DAB3-433C-AE3B-3F80A28A8E3F}"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66865D7-D0F1-4362-89B6-86A8DC82A757}" type="slidenum">
              <a:rPr lang="nb-NO" altLang="nb-NO"/>
              <a:pPr>
                <a:defRPr/>
              </a:pPr>
              <a:t>‹#›</a:t>
            </a:fld>
            <a:endParaRPr lang="nb-NO" altLang="nb-NO"/>
          </a:p>
        </p:txBody>
      </p:sp>
    </p:spTree>
    <p:extLst>
      <p:ext uri="{BB962C8B-B14F-4D97-AF65-F5344CB8AC3E}">
        <p14:creationId xmlns:p14="http://schemas.microsoft.com/office/powerpoint/2010/main" val="2508091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167771FE-66E2-47DD-910E-5460C15B8B04}"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fld id="{FD8EABE2-7537-4BB2-B820-9588F6A04E94}" type="slidenum">
              <a:rPr lang="nb-NO" altLang="nb-NO"/>
              <a:pPr/>
              <a:t>‹#›</a:t>
            </a:fld>
            <a:endParaRPr lang="nb-NO" altLang="nb-NO"/>
          </a:p>
        </p:txBody>
      </p:sp>
    </p:spTree>
    <p:extLst>
      <p:ext uri="{BB962C8B-B14F-4D97-AF65-F5344CB8AC3E}">
        <p14:creationId xmlns:p14="http://schemas.microsoft.com/office/powerpoint/2010/main" val="121851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9AF141C1-2F77-4119-B283-EF8BF70DE842}"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fld id="{B69C0C7B-8A93-4C62-95DA-8912165C573D}" type="slidenum">
              <a:rPr lang="nb-NO" altLang="nb-NO"/>
              <a:pPr/>
              <a:t>‹#›</a:t>
            </a:fld>
            <a:endParaRPr lang="nb-NO" altLang="nb-NO"/>
          </a:p>
        </p:txBody>
      </p:sp>
    </p:spTree>
    <p:extLst>
      <p:ext uri="{BB962C8B-B14F-4D97-AF65-F5344CB8AC3E}">
        <p14:creationId xmlns:p14="http://schemas.microsoft.com/office/powerpoint/2010/main" val="1475667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B74E2F0A-0A6D-41D0-89F6-895186EE7E32}"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fld id="{216BF004-F4C4-4113-B109-B8795E8B6561}" type="slidenum">
              <a:rPr lang="nb-NO" altLang="nb-NO"/>
              <a:pPr/>
              <a:t>‹#›</a:t>
            </a:fld>
            <a:endParaRPr lang="nb-NO" altLang="nb-NO"/>
          </a:p>
        </p:txBody>
      </p:sp>
    </p:spTree>
    <p:extLst>
      <p:ext uri="{BB962C8B-B14F-4D97-AF65-F5344CB8AC3E}">
        <p14:creationId xmlns:p14="http://schemas.microsoft.com/office/powerpoint/2010/main" val="423930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D7818463-11F4-407E-B65E-B227F8781043}" type="datetimeFigureOut">
              <a:rPr lang="nb-NO">
                <a:solidFill>
                  <a:prstClr val="black">
                    <a:tint val="75000"/>
                  </a:prstClr>
                </a:solidFill>
              </a:rPr>
              <a:pPr>
                <a:defRPr/>
              </a:pPr>
              <a:t>24.11.2020</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fld id="{077C1E14-6CDF-423E-9CE5-75637F460B4F}" type="slidenum">
              <a:rPr lang="nb-NO" altLang="nb-NO"/>
              <a:pPr/>
              <a:t>‹#›</a:t>
            </a:fld>
            <a:endParaRPr lang="nb-NO" altLang="nb-NO"/>
          </a:p>
        </p:txBody>
      </p:sp>
    </p:spTree>
    <p:extLst>
      <p:ext uri="{BB962C8B-B14F-4D97-AF65-F5344CB8AC3E}">
        <p14:creationId xmlns:p14="http://schemas.microsoft.com/office/powerpoint/2010/main" val="3201406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AC3643C1-9CB1-475F-A304-00D4857EA52C}" type="datetimeFigureOut">
              <a:rPr lang="nb-NO">
                <a:solidFill>
                  <a:prstClr val="black">
                    <a:tint val="75000"/>
                  </a:prstClr>
                </a:solidFill>
              </a:rPr>
              <a:pPr>
                <a:defRPr/>
              </a:pPr>
              <a:t>24.11.2020</a:t>
            </a:fld>
            <a:endParaRPr lang="nb-NO">
              <a:solidFill>
                <a:prstClr val="black">
                  <a:tint val="75000"/>
                </a:prstClr>
              </a:solidFill>
            </a:endParaRPr>
          </a:p>
        </p:txBody>
      </p:sp>
      <p:sp>
        <p:nvSpPr>
          <p:cNvPr id="8"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9" name="Plassholder for lysbildenummer 5"/>
          <p:cNvSpPr>
            <a:spLocks noGrp="1"/>
          </p:cNvSpPr>
          <p:nvPr>
            <p:ph type="sldNum" sz="quarter" idx="12"/>
          </p:nvPr>
        </p:nvSpPr>
        <p:spPr/>
        <p:txBody>
          <a:bodyPr/>
          <a:lstStyle>
            <a:lvl1pPr>
              <a:defRPr/>
            </a:lvl1pPr>
          </a:lstStyle>
          <a:p>
            <a:fld id="{7250CCFB-2B35-472D-BF81-374A23CD50A7}" type="slidenum">
              <a:rPr lang="nb-NO" altLang="nb-NO"/>
              <a:pPr/>
              <a:t>‹#›</a:t>
            </a:fld>
            <a:endParaRPr lang="nb-NO" altLang="nb-NO"/>
          </a:p>
        </p:txBody>
      </p:sp>
    </p:spTree>
    <p:extLst>
      <p:ext uri="{BB962C8B-B14F-4D97-AF65-F5344CB8AC3E}">
        <p14:creationId xmlns:p14="http://schemas.microsoft.com/office/powerpoint/2010/main" val="2301382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6008973E-D76E-43FF-849B-6986F0EFE5F5}" type="datetimeFigureOut">
              <a:rPr lang="nb-NO">
                <a:solidFill>
                  <a:prstClr val="black">
                    <a:tint val="75000"/>
                  </a:prstClr>
                </a:solidFill>
              </a:rPr>
              <a:pPr>
                <a:defRPr/>
              </a:pPr>
              <a:t>24.11.2020</a:t>
            </a:fld>
            <a:endParaRPr lang="nb-NO">
              <a:solidFill>
                <a:prstClr val="black">
                  <a:tint val="75000"/>
                </a:prstClr>
              </a:solidFill>
            </a:endParaRPr>
          </a:p>
        </p:txBody>
      </p:sp>
      <p:sp>
        <p:nvSpPr>
          <p:cNvPr id="4"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5" name="Plassholder for lysbildenummer 5"/>
          <p:cNvSpPr>
            <a:spLocks noGrp="1"/>
          </p:cNvSpPr>
          <p:nvPr>
            <p:ph type="sldNum" sz="quarter" idx="12"/>
          </p:nvPr>
        </p:nvSpPr>
        <p:spPr/>
        <p:txBody>
          <a:bodyPr/>
          <a:lstStyle>
            <a:lvl1pPr>
              <a:defRPr/>
            </a:lvl1pPr>
          </a:lstStyle>
          <a:p>
            <a:fld id="{7A87912A-9E5D-4871-A294-A89DBA1662D6}" type="slidenum">
              <a:rPr lang="nb-NO" altLang="nb-NO"/>
              <a:pPr/>
              <a:t>‹#›</a:t>
            </a:fld>
            <a:endParaRPr lang="nb-NO" altLang="nb-NO"/>
          </a:p>
        </p:txBody>
      </p:sp>
    </p:spTree>
    <p:extLst>
      <p:ext uri="{BB962C8B-B14F-4D97-AF65-F5344CB8AC3E}">
        <p14:creationId xmlns:p14="http://schemas.microsoft.com/office/powerpoint/2010/main" val="94545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0C2EC849-8DE3-4A38-A342-6A1309361712}" type="datetimeFigureOut">
              <a:rPr lang="nb-NO">
                <a:solidFill>
                  <a:prstClr val="black">
                    <a:tint val="75000"/>
                  </a:prstClr>
                </a:solidFill>
              </a:rPr>
              <a:pPr>
                <a:defRPr/>
              </a:pPr>
              <a:t>24.11.2020</a:t>
            </a:fld>
            <a:endParaRPr lang="nb-NO">
              <a:solidFill>
                <a:prstClr val="black">
                  <a:tint val="75000"/>
                </a:prstClr>
              </a:solidFill>
            </a:endParaRPr>
          </a:p>
        </p:txBody>
      </p:sp>
      <p:sp>
        <p:nvSpPr>
          <p:cNvPr id="3"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4" name="Plassholder for lysbildenummer 5"/>
          <p:cNvSpPr>
            <a:spLocks noGrp="1"/>
          </p:cNvSpPr>
          <p:nvPr>
            <p:ph type="sldNum" sz="quarter" idx="12"/>
          </p:nvPr>
        </p:nvSpPr>
        <p:spPr/>
        <p:txBody>
          <a:bodyPr/>
          <a:lstStyle>
            <a:lvl1pPr>
              <a:defRPr/>
            </a:lvl1pPr>
          </a:lstStyle>
          <a:p>
            <a:fld id="{FC6C1C01-87E4-4022-8DAF-8DDA2F250EBB}" type="slidenum">
              <a:rPr lang="nb-NO" altLang="nb-NO"/>
              <a:pPr/>
              <a:t>‹#›</a:t>
            </a:fld>
            <a:endParaRPr lang="nb-NO" altLang="nb-NO"/>
          </a:p>
        </p:txBody>
      </p:sp>
    </p:spTree>
    <p:extLst>
      <p:ext uri="{BB962C8B-B14F-4D97-AF65-F5344CB8AC3E}">
        <p14:creationId xmlns:p14="http://schemas.microsoft.com/office/powerpoint/2010/main" val="1371333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2821CBBD-E398-41D6-A3F5-8F1059E22880}" type="datetimeFigureOut">
              <a:rPr lang="nb-NO">
                <a:solidFill>
                  <a:prstClr val="black">
                    <a:tint val="75000"/>
                  </a:prstClr>
                </a:solidFill>
              </a:rPr>
              <a:pPr>
                <a:defRPr/>
              </a:pPr>
              <a:t>24.11.2020</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fld id="{91CA9BEE-1B8A-4739-BFC4-1F79C5374753}" type="slidenum">
              <a:rPr lang="nb-NO" altLang="nb-NO"/>
              <a:pPr/>
              <a:t>‹#›</a:t>
            </a:fld>
            <a:endParaRPr lang="nb-NO" altLang="nb-NO"/>
          </a:p>
        </p:txBody>
      </p:sp>
    </p:spTree>
    <p:extLst>
      <p:ext uri="{BB962C8B-B14F-4D97-AF65-F5344CB8AC3E}">
        <p14:creationId xmlns:p14="http://schemas.microsoft.com/office/powerpoint/2010/main" val="2103085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F286ADB0-C131-4D15-A765-BDB1AB6F3650}" type="datetimeFigureOut">
              <a:rPr lang="nb-NO">
                <a:solidFill>
                  <a:prstClr val="black">
                    <a:tint val="75000"/>
                  </a:prstClr>
                </a:solidFill>
              </a:rPr>
              <a:pPr>
                <a:defRPr/>
              </a:pPr>
              <a:t>24.11.2020</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fld id="{52865C3F-E051-49DD-A43D-BA540C28900F}" type="slidenum">
              <a:rPr lang="nb-NO" altLang="nb-NO"/>
              <a:pPr/>
              <a:t>‹#›</a:t>
            </a:fld>
            <a:endParaRPr lang="nb-NO" altLang="nb-NO"/>
          </a:p>
        </p:txBody>
      </p:sp>
    </p:spTree>
    <p:extLst>
      <p:ext uri="{BB962C8B-B14F-4D97-AF65-F5344CB8AC3E}">
        <p14:creationId xmlns:p14="http://schemas.microsoft.com/office/powerpoint/2010/main" val="2247715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749B6A5-859F-44F3-8842-980E6B99D44A}"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fld id="{9C5CABF4-3C86-46BA-8FD9-03A4C9CCFCE9}" type="slidenum">
              <a:rPr lang="nb-NO" altLang="nb-NO"/>
              <a:pPr/>
              <a:t>‹#›</a:t>
            </a:fld>
            <a:endParaRPr lang="nb-NO" altLang="nb-NO"/>
          </a:p>
        </p:txBody>
      </p:sp>
    </p:spTree>
    <p:extLst>
      <p:ext uri="{BB962C8B-B14F-4D97-AF65-F5344CB8AC3E}">
        <p14:creationId xmlns:p14="http://schemas.microsoft.com/office/powerpoint/2010/main" val="16301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A6693C30-E8F8-4C5C-B2B6-B39312787B50}"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fld id="{7979580C-500A-4FD6-A338-FB116CDE4F9D}" type="slidenum">
              <a:rPr lang="nb-NO" altLang="nb-NO"/>
              <a:pPr/>
              <a:t>‹#›</a:t>
            </a:fld>
            <a:endParaRPr lang="nb-NO" altLang="nb-NO"/>
          </a:p>
        </p:txBody>
      </p:sp>
    </p:spTree>
    <p:extLst>
      <p:ext uri="{BB962C8B-B14F-4D97-AF65-F5344CB8AC3E}">
        <p14:creationId xmlns:p14="http://schemas.microsoft.com/office/powerpoint/2010/main" val="386200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613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6023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nb-NO" smtClean="0"/>
              <a:t>Klikk for å redigere tittelstil</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pPr>
              <a:defRPr/>
            </a:pPr>
            <a:fld id="{81D3432D-84C5-4E87-9C0D-1AD97F080FD7}" type="datetimeFigureOut">
              <a:rPr lang="nb-NO" smtClean="0"/>
              <a:pPr>
                <a:defRPr/>
              </a:pPr>
              <a:t>24.11.2020</a:t>
            </a:fld>
            <a:endParaRPr lang="nb-NO"/>
          </a:p>
        </p:txBody>
      </p:sp>
      <p:sp>
        <p:nvSpPr>
          <p:cNvPr id="5" name="Footer Placeholder 4"/>
          <p:cNvSpPr>
            <a:spLocks noGrp="1"/>
          </p:cNvSpPr>
          <p:nvPr>
            <p:ph type="ftr" sz="quarter" idx="11"/>
          </p:nvPr>
        </p:nvSpPr>
        <p:spPr/>
        <p:txBody>
          <a:bodyPr/>
          <a:lstStyle/>
          <a:p>
            <a:pPr>
              <a:defRPr/>
            </a:pPr>
            <a:endParaRPr lang="nb-NO"/>
          </a:p>
        </p:txBody>
      </p:sp>
      <p:sp>
        <p:nvSpPr>
          <p:cNvPr id="6" name="Slide Number Placeholder 5"/>
          <p:cNvSpPr>
            <a:spLocks noGrp="1"/>
          </p:cNvSpPr>
          <p:nvPr>
            <p:ph type="sldNum" sz="quarter" idx="12"/>
          </p:nvPr>
        </p:nvSpPr>
        <p:spPr/>
        <p:txBody>
          <a:bodyPr/>
          <a:lstStyle/>
          <a:p>
            <a:pPr>
              <a:defRPr/>
            </a:pPr>
            <a:fld id="{B4A1907C-8F0A-44DB-B13D-9B2FCB0F7C4D}" type="slidenum">
              <a:rPr lang="nb-NO" altLang="nb-NO" smtClean="0"/>
              <a:pPr>
                <a:defRPr/>
              </a:pPr>
              <a:t>‹#›</a:t>
            </a:fld>
            <a:endParaRPr lang="nb-NO" altLang="nb-NO"/>
          </a:p>
        </p:txBody>
      </p:sp>
    </p:spTree>
    <p:extLst>
      <p:ext uri="{BB962C8B-B14F-4D97-AF65-F5344CB8AC3E}">
        <p14:creationId xmlns:p14="http://schemas.microsoft.com/office/powerpoint/2010/main" val="509133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smtClean="0"/>
              <a:t>Klikk for å redigere tittelstil</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5" name="Footer Placeholder 4"/>
          <p:cNvSpPr>
            <a:spLocks noGrp="1"/>
          </p:cNvSpPr>
          <p:nvPr>
            <p:ph type="ftr" sz="quarter" idx="11"/>
          </p:nvPr>
        </p:nvSpPr>
        <p:spPr/>
        <p:txBody>
          <a:bodyPr/>
          <a:lstStyle/>
          <a:p>
            <a:pPr>
              <a:defRPr/>
            </a:pPr>
            <a:endParaRPr lang="nb-NO"/>
          </a:p>
        </p:txBody>
      </p:sp>
      <p:sp>
        <p:nvSpPr>
          <p:cNvPr id="6" name="Slide Number Placeholder 5"/>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2959405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nb-NO" smtClean="0"/>
              <a:t>Klikk for å redigere tittelstil</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pPr>
              <a:defRPr/>
            </a:pPr>
            <a:fld id="{1A096ED0-91AF-4DAD-B793-3B39EEEBBE8B}" type="datetimeFigureOut">
              <a:rPr lang="nb-NO" smtClean="0"/>
              <a:pPr>
                <a:defRPr/>
              </a:pPr>
              <a:t>24.11.2020</a:t>
            </a:fld>
            <a:endParaRPr lang="nb-NO"/>
          </a:p>
        </p:txBody>
      </p:sp>
      <p:sp>
        <p:nvSpPr>
          <p:cNvPr id="5" name="Footer Placeholder 4"/>
          <p:cNvSpPr>
            <a:spLocks noGrp="1"/>
          </p:cNvSpPr>
          <p:nvPr>
            <p:ph type="ftr" sz="quarter" idx="11"/>
          </p:nvPr>
        </p:nvSpPr>
        <p:spPr/>
        <p:txBody>
          <a:bodyPr/>
          <a:lstStyle/>
          <a:p>
            <a:pPr>
              <a:defRPr/>
            </a:pPr>
            <a:endParaRPr lang="nb-NO"/>
          </a:p>
        </p:txBody>
      </p:sp>
      <p:sp>
        <p:nvSpPr>
          <p:cNvPr id="6" name="Slide Number Placeholder 5"/>
          <p:cNvSpPr>
            <a:spLocks noGrp="1"/>
          </p:cNvSpPr>
          <p:nvPr>
            <p:ph type="sldNum" sz="quarter" idx="12"/>
          </p:nvPr>
        </p:nvSpPr>
        <p:spPr/>
        <p:txBody>
          <a:bodyPr/>
          <a:lstStyle/>
          <a:p>
            <a:pPr>
              <a:defRPr/>
            </a:pPr>
            <a:fld id="{B2E79F45-F2E4-4858-A113-BD763C111732}" type="slidenum">
              <a:rPr lang="nb-NO" altLang="nb-NO" smtClean="0"/>
              <a:pPr>
                <a:defRPr/>
              </a:pPr>
              <a:t>‹#›</a:t>
            </a:fld>
            <a:endParaRPr lang="nb-NO" altLang="nb-NO"/>
          </a:p>
        </p:txBody>
      </p:sp>
    </p:spTree>
    <p:extLst>
      <p:ext uri="{BB962C8B-B14F-4D97-AF65-F5344CB8AC3E}">
        <p14:creationId xmlns:p14="http://schemas.microsoft.com/office/powerpoint/2010/main" val="3878700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nb-NO" smtClean="0"/>
              <a:t>Klikk for å redigere tittelstil</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2281309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2" name="Content Placeholder 3"/>
          <p:cNvSpPr>
            <a:spLocks noGrp="1"/>
          </p:cNvSpPr>
          <p:nvPr>
            <p:ph sz="quarter" idx="13"/>
          </p:nvPr>
        </p:nvSpPr>
        <p:spPr>
          <a:xfrm>
            <a:off x="913775" y="3051014"/>
            <a:ext cx="5106027" cy="274018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3" name="Content Placeholder 5"/>
          <p:cNvSpPr>
            <a:spLocks noGrp="1"/>
          </p:cNvSpPr>
          <p:nvPr>
            <p:ph sz="quarter" idx="14"/>
          </p:nvPr>
        </p:nvSpPr>
        <p:spPr>
          <a:xfrm>
            <a:off x="6172201" y="3051014"/>
            <a:ext cx="5105401" cy="2740187"/>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8" name="Footer Placeholder 7"/>
          <p:cNvSpPr>
            <a:spLocks noGrp="1"/>
          </p:cNvSpPr>
          <p:nvPr>
            <p:ph type="ftr" sz="quarter" idx="11"/>
          </p:nvPr>
        </p:nvSpPr>
        <p:spPr/>
        <p:txBody>
          <a:bodyPr/>
          <a:lstStyle/>
          <a:p>
            <a:pPr>
              <a:defRPr/>
            </a:pPr>
            <a:endParaRPr lang="nb-NO"/>
          </a:p>
        </p:txBody>
      </p:sp>
      <p:sp>
        <p:nvSpPr>
          <p:cNvPr id="9" name="Slide Number Placeholder 8"/>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3970372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pPr>
              <a:defRPr/>
            </a:pPr>
            <a:fld id="{EAFF5FB4-11A1-4D1C-B873-1C27874FFF8C}" type="datetimeFigureOut">
              <a:rPr lang="nb-NO" smtClean="0"/>
              <a:pPr>
                <a:defRPr/>
              </a:pPr>
              <a:t>24.11.2020</a:t>
            </a:fld>
            <a:endParaRPr lang="nb-NO"/>
          </a:p>
        </p:txBody>
      </p:sp>
      <p:sp>
        <p:nvSpPr>
          <p:cNvPr id="4" name="Footer Placeholder 3"/>
          <p:cNvSpPr>
            <a:spLocks noGrp="1"/>
          </p:cNvSpPr>
          <p:nvPr>
            <p:ph type="ftr" sz="quarter" idx="11"/>
          </p:nvPr>
        </p:nvSpPr>
        <p:spPr/>
        <p:txBody>
          <a:bodyPr/>
          <a:lstStyle/>
          <a:p>
            <a:pPr>
              <a:defRPr/>
            </a:pPr>
            <a:endParaRPr lang="nb-NO"/>
          </a:p>
        </p:txBody>
      </p:sp>
      <p:sp>
        <p:nvSpPr>
          <p:cNvPr id="5" name="Slide Number Placeholder 4"/>
          <p:cNvSpPr>
            <a:spLocks noGrp="1"/>
          </p:cNvSpPr>
          <p:nvPr>
            <p:ph type="sldNum" sz="quarter" idx="12"/>
          </p:nvPr>
        </p:nvSpPr>
        <p:spPr/>
        <p:txBody>
          <a:bodyPr/>
          <a:lstStyle/>
          <a:p>
            <a:pPr>
              <a:defRPr/>
            </a:pPr>
            <a:fld id="{F476F262-721F-40BD-8E48-C5A6D33315FD}" type="slidenum">
              <a:rPr lang="nb-NO" altLang="nb-NO" smtClean="0"/>
              <a:pPr>
                <a:defRPr/>
              </a:pPr>
              <a:t>‹#›</a:t>
            </a:fld>
            <a:endParaRPr lang="nb-NO" altLang="nb-NO"/>
          </a:p>
        </p:txBody>
      </p:sp>
    </p:spTree>
    <p:extLst>
      <p:ext uri="{BB962C8B-B14F-4D97-AF65-F5344CB8AC3E}">
        <p14:creationId xmlns:p14="http://schemas.microsoft.com/office/powerpoint/2010/main" val="1223859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1445FA2B-B4FF-47BC-93EC-04D9FFA7E5CA}" type="datetimeFigureOut">
              <a:rPr lang="nb-NO" smtClean="0"/>
              <a:pPr>
                <a:defRPr/>
              </a:pPr>
              <a:t>24.11.2020</a:t>
            </a:fld>
            <a:endParaRPr lang="nb-NO"/>
          </a:p>
        </p:txBody>
      </p:sp>
      <p:sp>
        <p:nvSpPr>
          <p:cNvPr id="3" name="Footer Placeholder 2"/>
          <p:cNvSpPr>
            <a:spLocks noGrp="1"/>
          </p:cNvSpPr>
          <p:nvPr>
            <p:ph type="ftr" sz="quarter" idx="11"/>
          </p:nvPr>
        </p:nvSpPr>
        <p:spPr/>
        <p:txBody>
          <a:bodyPr/>
          <a:lstStyle/>
          <a:p>
            <a:pPr>
              <a:defRPr/>
            </a:pPr>
            <a:endParaRPr lang="nb-NO"/>
          </a:p>
        </p:txBody>
      </p:sp>
      <p:sp>
        <p:nvSpPr>
          <p:cNvPr id="4" name="Slide Number Placeholder 3"/>
          <p:cNvSpPr>
            <a:spLocks noGrp="1"/>
          </p:cNvSpPr>
          <p:nvPr>
            <p:ph type="sldNum" sz="quarter" idx="12"/>
          </p:nvPr>
        </p:nvSpPr>
        <p:spPr/>
        <p:txBody>
          <a:bodyPr/>
          <a:lstStyle/>
          <a:p>
            <a:pPr>
              <a:defRPr/>
            </a:pPr>
            <a:fld id="{DB383F1C-6BFC-4DD5-89A5-21FE863933CD}" type="slidenum">
              <a:rPr lang="nb-NO" altLang="nb-NO" smtClean="0"/>
              <a:pPr>
                <a:defRPr/>
              </a:pPr>
              <a:t>‹#›</a:t>
            </a:fld>
            <a:endParaRPr lang="nb-NO" altLang="nb-NO"/>
          </a:p>
        </p:txBody>
      </p:sp>
    </p:spTree>
    <p:extLst>
      <p:ext uri="{BB962C8B-B14F-4D97-AF65-F5344CB8AC3E}">
        <p14:creationId xmlns:p14="http://schemas.microsoft.com/office/powerpoint/2010/main" val="627907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b-NO" smtClean="0"/>
              <a:t>Klikk for å redigere tittelstil</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307599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02701B16-1B4A-4BB6-8203-751848A3FC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F76500AF-2418-4919-833E-F2463AE30320}" type="slidenum">
              <a:rPr lang="nb-NO" altLang="nb-NO" smtClean="0"/>
              <a:pPr>
                <a:defRPr/>
              </a:pPr>
              <a:t>‹#›</a:t>
            </a:fld>
            <a:endParaRPr lang="nb-NO" altLang="nb-NO"/>
          </a:p>
        </p:txBody>
      </p:sp>
    </p:spTree>
    <p:extLst>
      <p:ext uri="{BB962C8B-B14F-4D97-AF65-F5344CB8AC3E}">
        <p14:creationId xmlns:p14="http://schemas.microsoft.com/office/powerpoint/2010/main" val="1465702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1308937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nb-NO" smtClean="0"/>
              <a:t>Klikk for å redigere tittelstil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3385634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nb-NO" smtClean="0"/>
              <a:t>Klikk for å redigere tittelstil</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86807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nb-NO" smtClean="0"/>
              <a:t>Klikk for å redigere tittelstil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6" name="Footer Placeholder 5"/>
          <p:cNvSpPr>
            <a:spLocks noGrp="1"/>
          </p:cNvSpPr>
          <p:nvPr>
            <p:ph type="ftr" sz="quarter" idx="11"/>
          </p:nvPr>
        </p:nvSpPr>
        <p:spPr/>
        <p:txBody>
          <a:bodyPr/>
          <a:lstStyle/>
          <a:p>
            <a:pPr>
              <a:defRPr/>
            </a:pPr>
            <a:endParaRPr lang="nb-NO"/>
          </a:p>
        </p:txBody>
      </p:sp>
      <p:sp>
        <p:nvSpPr>
          <p:cNvPr id="7" name="Slide Number Placeholder 6"/>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2256300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nb-NO" smtClean="0"/>
              <a:t>Klikk for å redigere tittelstil</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3" name="Date Placeholder 2"/>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4" name="Footer Placeholder 3"/>
          <p:cNvSpPr>
            <a:spLocks noGrp="1"/>
          </p:cNvSpPr>
          <p:nvPr>
            <p:ph type="ftr" sz="quarter" idx="11"/>
          </p:nvPr>
        </p:nvSpPr>
        <p:spPr/>
        <p:txBody>
          <a:bodyPr/>
          <a:lstStyle/>
          <a:p>
            <a:pPr>
              <a:defRPr/>
            </a:pPr>
            <a:endParaRPr lang="nb-NO"/>
          </a:p>
        </p:txBody>
      </p:sp>
      <p:sp>
        <p:nvSpPr>
          <p:cNvPr id="5" name="Slide Number Placeholder 4"/>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3191609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nb-NO" smtClean="0"/>
              <a:t>Klikk for å redigere tittelstil</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3" name="Date Placeholder 2"/>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4" name="Footer Placeholder 3"/>
          <p:cNvSpPr>
            <a:spLocks noGrp="1"/>
          </p:cNvSpPr>
          <p:nvPr>
            <p:ph type="ftr" sz="quarter" idx="11"/>
          </p:nvPr>
        </p:nvSpPr>
        <p:spPr/>
        <p:txBody>
          <a:bodyPr/>
          <a:lstStyle/>
          <a:p>
            <a:pPr>
              <a:defRPr/>
            </a:pPr>
            <a:endParaRPr lang="nb-NO"/>
          </a:p>
        </p:txBody>
      </p:sp>
      <p:sp>
        <p:nvSpPr>
          <p:cNvPr id="5" name="Slide Number Placeholder 4"/>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651074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smtClean="0"/>
              <a:t>Klikk for å redigere tittelstil</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5" name="Footer Placeholder 4"/>
          <p:cNvSpPr>
            <a:spLocks noGrp="1"/>
          </p:cNvSpPr>
          <p:nvPr>
            <p:ph type="ftr" sz="quarter" idx="11"/>
          </p:nvPr>
        </p:nvSpPr>
        <p:spPr/>
        <p:txBody>
          <a:bodyPr/>
          <a:lstStyle/>
          <a:p>
            <a:pPr>
              <a:defRPr/>
            </a:pPr>
            <a:endParaRPr lang="nb-NO"/>
          </a:p>
        </p:txBody>
      </p:sp>
      <p:sp>
        <p:nvSpPr>
          <p:cNvPr id="6" name="Slide Number Placeholder 5"/>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14736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nb-NO" smtClean="0"/>
              <a:t>Klikk for å redigere tittelstil</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pPr>
              <a:defRPr/>
            </a:pPr>
            <a:fld id="{1B764238-1D67-4FF0-A95C-6D84E981EDAF}" type="datetimeFigureOut">
              <a:rPr lang="nb-NO" smtClean="0"/>
              <a:pPr>
                <a:defRPr/>
              </a:pPr>
              <a:t>24.11.2020</a:t>
            </a:fld>
            <a:endParaRPr lang="nb-NO"/>
          </a:p>
        </p:txBody>
      </p:sp>
      <p:sp>
        <p:nvSpPr>
          <p:cNvPr id="5" name="Footer Placeholder 4"/>
          <p:cNvSpPr>
            <a:spLocks noGrp="1"/>
          </p:cNvSpPr>
          <p:nvPr>
            <p:ph type="ftr" sz="quarter" idx="11"/>
          </p:nvPr>
        </p:nvSpPr>
        <p:spPr/>
        <p:txBody>
          <a:bodyPr/>
          <a:lstStyle/>
          <a:p>
            <a:pPr>
              <a:defRPr/>
            </a:pPr>
            <a:endParaRPr lang="nb-NO"/>
          </a:p>
        </p:txBody>
      </p:sp>
      <p:sp>
        <p:nvSpPr>
          <p:cNvPr id="6" name="Slide Number Placeholder 5"/>
          <p:cNvSpPr>
            <a:spLocks noGrp="1"/>
          </p:cNvSpPr>
          <p:nvPr>
            <p:ph type="sldNum" sz="quarter" idx="12"/>
          </p:nvPr>
        </p:nvSpPr>
        <p:spPr/>
        <p:txBody>
          <a:body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1876773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76CA5486-DF16-4E33-93FF-A6DB051DB416}"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0EEBC3D-5260-42B7-BD1F-0E07AA764495}" type="slidenum">
              <a:rPr lang="nb-NO" altLang="nb-NO"/>
              <a:pPr>
                <a:defRPr/>
              </a:pPr>
              <a:t>‹#›</a:t>
            </a:fld>
            <a:endParaRPr lang="nb-NO" altLang="nb-NO"/>
          </a:p>
        </p:txBody>
      </p:sp>
    </p:spTree>
    <p:extLst>
      <p:ext uri="{BB962C8B-B14F-4D97-AF65-F5344CB8AC3E}">
        <p14:creationId xmlns:p14="http://schemas.microsoft.com/office/powerpoint/2010/main" val="43344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D22EBE73-0609-4772-BE13-5DBD4DD307B5}"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A2211438-B464-4BEC-B4CF-493FC43123DB}" type="slidenum">
              <a:rPr lang="nb-NO" altLang="nb-NO"/>
              <a:pPr>
                <a:defRPr/>
              </a:pPr>
              <a:t>‹#›</a:t>
            </a:fld>
            <a:endParaRPr lang="nb-NO" altLang="nb-NO"/>
          </a:p>
        </p:txBody>
      </p:sp>
    </p:spTree>
    <p:extLst>
      <p:ext uri="{BB962C8B-B14F-4D97-AF65-F5344CB8AC3E}">
        <p14:creationId xmlns:p14="http://schemas.microsoft.com/office/powerpoint/2010/main" val="1889869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954EB55F-325A-414E-9BBF-21EAC9F8A606}"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FF7CE34-6AD9-44F9-B9D0-879DE2824EE5}" type="slidenum">
              <a:rPr lang="nb-NO" altLang="nb-NO"/>
              <a:pPr>
                <a:defRPr/>
              </a:pPr>
              <a:t>‹#›</a:t>
            </a:fld>
            <a:endParaRPr lang="nb-NO" altLang="nb-NO"/>
          </a:p>
        </p:txBody>
      </p:sp>
    </p:spTree>
    <p:extLst>
      <p:ext uri="{BB962C8B-B14F-4D97-AF65-F5344CB8AC3E}">
        <p14:creationId xmlns:p14="http://schemas.microsoft.com/office/powerpoint/2010/main" val="3194366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lvl1pPr>
              <a:defRPr/>
            </a:lvl1pPr>
          </a:lstStyle>
          <a:p>
            <a:pPr>
              <a:defRPr/>
            </a:pPr>
            <a:fld id="{57680B62-0BF0-4ED9-9EE3-5AD2119E9DE3}"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1547887D-0387-4DC0-B3E1-7F211783FD06}" type="slidenum">
              <a:rPr lang="nb-NO" altLang="nb-NO"/>
              <a:pPr>
                <a:defRPr/>
              </a:pPr>
              <a:t>‹#›</a:t>
            </a:fld>
            <a:endParaRPr lang="nb-NO" altLang="nb-NO"/>
          </a:p>
        </p:txBody>
      </p:sp>
    </p:spTree>
    <p:extLst>
      <p:ext uri="{BB962C8B-B14F-4D97-AF65-F5344CB8AC3E}">
        <p14:creationId xmlns:p14="http://schemas.microsoft.com/office/powerpoint/2010/main" val="3188457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D095D712-F6DA-45C9-910D-62A0732777D1}"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18B556F-EB9C-4EBC-9650-19F5BB930614}" type="slidenum">
              <a:rPr lang="nb-NO" altLang="nb-NO"/>
              <a:pPr>
                <a:defRPr/>
              </a:pPr>
              <a:t>‹#›</a:t>
            </a:fld>
            <a:endParaRPr lang="nb-NO" altLang="nb-NO"/>
          </a:p>
        </p:txBody>
      </p:sp>
    </p:spTree>
    <p:extLst>
      <p:ext uri="{BB962C8B-B14F-4D97-AF65-F5344CB8AC3E}">
        <p14:creationId xmlns:p14="http://schemas.microsoft.com/office/powerpoint/2010/main" val="994984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F2222FB8-08BA-406C-848A-BE6137E0A77A}" type="datetimeFigureOut">
              <a:rPr lang="nb-NO"/>
              <a:pPr>
                <a:defRPr/>
              </a:pPr>
              <a:t>24.11.2020</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298D4D94-C976-4994-B41F-292619A5A8C3}" type="slidenum">
              <a:rPr lang="nb-NO" altLang="nb-NO"/>
              <a:pPr>
                <a:defRPr/>
              </a:pPr>
              <a:t>‹#›</a:t>
            </a:fld>
            <a:endParaRPr lang="nb-NO" altLang="nb-NO"/>
          </a:p>
        </p:txBody>
      </p:sp>
    </p:spTree>
    <p:extLst>
      <p:ext uri="{BB962C8B-B14F-4D97-AF65-F5344CB8AC3E}">
        <p14:creationId xmlns:p14="http://schemas.microsoft.com/office/powerpoint/2010/main" val="425587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42397B00-2713-47A4-9AE0-35B1F536D25F}" type="datetimeFigureOut">
              <a:rPr lang="nb-NO"/>
              <a:pPr>
                <a:defRPr/>
              </a:pPr>
              <a:t>24.11.2020</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905BB282-7CA7-42FE-9C96-70C923034A5C}" type="slidenum">
              <a:rPr lang="nb-NO" altLang="nb-NO"/>
              <a:pPr>
                <a:defRPr/>
              </a:pPr>
              <a:t>‹#›</a:t>
            </a:fld>
            <a:endParaRPr lang="nb-NO" altLang="nb-NO"/>
          </a:p>
        </p:txBody>
      </p:sp>
    </p:spTree>
    <p:extLst>
      <p:ext uri="{BB962C8B-B14F-4D97-AF65-F5344CB8AC3E}">
        <p14:creationId xmlns:p14="http://schemas.microsoft.com/office/powerpoint/2010/main" val="3941055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51D9DB65-6307-48D3-B1A4-22A627AC0565}" type="datetimeFigureOut">
              <a:rPr lang="nb-NO"/>
              <a:pPr>
                <a:defRPr/>
              </a:pPr>
              <a:t>24.11.2020</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0A439564-ABD9-4879-8B96-84DB3E46D17B}" type="slidenum">
              <a:rPr lang="nb-NO" altLang="nb-NO"/>
              <a:pPr>
                <a:defRPr/>
              </a:pPr>
              <a:t>‹#›</a:t>
            </a:fld>
            <a:endParaRPr lang="nb-NO" altLang="nb-NO"/>
          </a:p>
        </p:txBody>
      </p:sp>
    </p:spTree>
    <p:extLst>
      <p:ext uri="{BB962C8B-B14F-4D97-AF65-F5344CB8AC3E}">
        <p14:creationId xmlns:p14="http://schemas.microsoft.com/office/powerpoint/2010/main" val="585229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3"/>
          <p:cNvSpPr>
            <a:spLocks noGrp="1"/>
          </p:cNvSpPr>
          <p:nvPr>
            <p:ph type="dt" sz="half" idx="10"/>
          </p:nvPr>
        </p:nvSpPr>
        <p:spPr/>
        <p:txBody>
          <a:bodyPr/>
          <a:lstStyle>
            <a:lvl1pPr>
              <a:defRPr/>
            </a:lvl1pPr>
          </a:lstStyle>
          <a:p>
            <a:pPr>
              <a:defRPr/>
            </a:pPr>
            <a:fld id="{0C6C221B-11E9-4D06-82CE-E97DF26681E8}"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AC79191D-D449-41DF-862C-84404A2D7EC6}" type="slidenum">
              <a:rPr lang="nb-NO" altLang="nb-NO"/>
              <a:pPr>
                <a:defRPr/>
              </a:pPr>
              <a:t>‹#›</a:t>
            </a:fld>
            <a:endParaRPr lang="nb-NO" altLang="nb-NO"/>
          </a:p>
        </p:txBody>
      </p:sp>
    </p:spTree>
    <p:extLst>
      <p:ext uri="{BB962C8B-B14F-4D97-AF65-F5344CB8AC3E}">
        <p14:creationId xmlns:p14="http://schemas.microsoft.com/office/powerpoint/2010/main" val="2437593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3"/>
          <p:cNvSpPr>
            <a:spLocks noGrp="1"/>
          </p:cNvSpPr>
          <p:nvPr>
            <p:ph type="dt" sz="half" idx="10"/>
          </p:nvPr>
        </p:nvSpPr>
        <p:spPr/>
        <p:txBody>
          <a:bodyPr/>
          <a:lstStyle>
            <a:lvl1pPr>
              <a:defRPr/>
            </a:lvl1pPr>
          </a:lstStyle>
          <a:p>
            <a:pPr>
              <a:defRPr/>
            </a:pPr>
            <a:fld id="{1653BDE4-6C9D-4C92-B3C6-3608276044EB}"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EB0A1768-DC09-43E4-84BD-9FE59B8C736D}" type="slidenum">
              <a:rPr lang="nb-NO" altLang="nb-NO"/>
              <a:pPr>
                <a:defRPr/>
              </a:pPr>
              <a:t>‹#›</a:t>
            </a:fld>
            <a:endParaRPr lang="nb-NO" altLang="nb-NO"/>
          </a:p>
        </p:txBody>
      </p:sp>
    </p:spTree>
    <p:extLst>
      <p:ext uri="{BB962C8B-B14F-4D97-AF65-F5344CB8AC3E}">
        <p14:creationId xmlns:p14="http://schemas.microsoft.com/office/powerpoint/2010/main" val="35174914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D2D80DB4-1C9B-4E97-940C-3756EB1EC1EB}"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22C96C2-48AD-401F-88F4-028E2AF4BCC5}" type="slidenum">
              <a:rPr lang="nb-NO" altLang="nb-NO"/>
              <a:pPr>
                <a:defRPr/>
              </a:pPr>
              <a:t>‹#›</a:t>
            </a:fld>
            <a:endParaRPr lang="nb-NO" altLang="nb-NO"/>
          </a:p>
        </p:txBody>
      </p:sp>
    </p:spTree>
    <p:extLst>
      <p:ext uri="{BB962C8B-B14F-4D97-AF65-F5344CB8AC3E}">
        <p14:creationId xmlns:p14="http://schemas.microsoft.com/office/powerpoint/2010/main" val="121959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74CC1FA-CB4F-425C-AC51-7A87B00C3397}"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2F64DCC-B0A9-404A-8FD4-5F99B3EA4802}" type="slidenum">
              <a:rPr lang="nb-NO" altLang="nb-NO"/>
              <a:pPr>
                <a:defRPr/>
              </a:pPr>
              <a:t>‹#›</a:t>
            </a:fld>
            <a:endParaRPr lang="nb-NO" altLang="nb-NO"/>
          </a:p>
        </p:txBody>
      </p:sp>
    </p:spTree>
    <p:extLst>
      <p:ext uri="{BB962C8B-B14F-4D97-AF65-F5344CB8AC3E}">
        <p14:creationId xmlns:p14="http://schemas.microsoft.com/office/powerpoint/2010/main" val="1034961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DAF279E3-CD22-4BEB-B67A-C2BF00DA69F1}"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087E96D2-BA93-4DA9-B418-C0CF3C289875}" type="slidenum">
              <a:rPr lang="nb-NO" altLang="nb-NO"/>
              <a:pPr>
                <a:defRPr/>
              </a:pPr>
              <a:t>‹#›</a:t>
            </a:fld>
            <a:endParaRPr lang="nb-NO" altLang="nb-NO"/>
          </a:p>
        </p:txBody>
      </p:sp>
    </p:spTree>
    <p:extLst>
      <p:ext uri="{BB962C8B-B14F-4D97-AF65-F5344CB8AC3E}">
        <p14:creationId xmlns:p14="http://schemas.microsoft.com/office/powerpoint/2010/main" val="3757187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3E7A42AF-059D-4B25-9B69-1AB782FB892E}"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1DC8E001-96B3-4239-8E9F-1B02D198CDCC}" type="slidenum">
              <a:rPr lang="nb-NO" altLang="nb-NO"/>
              <a:pPr>
                <a:defRPr/>
              </a:pPr>
              <a:t>‹#›</a:t>
            </a:fld>
            <a:endParaRPr lang="nb-NO" altLang="nb-NO"/>
          </a:p>
        </p:txBody>
      </p:sp>
    </p:spTree>
    <p:extLst>
      <p:ext uri="{BB962C8B-B14F-4D97-AF65-F5344CB8AC3E}">
        <p14:creationId xmlns:p14="http://schemas.microsoft.com/office/powerpoint/2010/main" val="1565214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lvl1pPr>
              <a:defRPr/>
            </a:lvl1pPr>
          </a:lstStyle>
          <a:p>
            <a:pPr>
              <a:defRPr/>
            </a:pPr>
            <a:fld id="{7758A679-B030-4933-AA2A-9D23DFC70249}"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53E19B4-685F-4E70-BDD0-34F0FC6A56A5}" type="slidenum">
              <a:rPr lang="nb-NO" altLang="nb-NO"/>
              <a:pPr>
                <a:defRPr/>
              </a:pPr>
              <a:t>‹#›</a:t>
            </a:fld>
            <a:endParaRPr lang="nb-NO" altLang="nb-NO"/>
          </a:p>
        </p:txBody>
      </p:sp>
    </p:spTree>
    <p:extLst>
      <p:ext uri="{BB962C8B-B14F-4D97-AF65-F5344CB8AC3E}">
        <p14:creationId xmlns:p14="http://schemas.microsoft.com/office/powerpoint/2010/main" val="9926736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3813A9EF-521D-42A2-BDEA-827CB397A789}"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DE95FCA-B008-4B90-B853-D33C4820DEF0}" type="slidenum">
              <a:rPr lang="nb-NO" altLang="nb-NO"/>
              <a:pPr>
                <a:defRPr/>
              </a:pPr>
              <a:t>‹#›</a:t>
            </a:fld>
            <a:endParaRPr lang="nb-NO" altLang="nb-NO"/>
          </a:p>
        </p:txBody>
      </p:sp>
    </p:spTree>
    <p:extLst>
      <p:ext uri="{BB962C8B-B14F-4D97-AF65-F5344CB8AC3E}">
        <p14:creationId xmlns:p14="http://schemas.microsoft.com/office/powerpoint/2010/main" val="4267717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A760550A-C8F5-4165-AB0C-69283A4BD872}" type="datetimeFigureOut">
              <a:rPr lang="nb-NO"/>
              <a:pPr>
                <a:defRPr/>
              </a:pPr>
              <a:t>24.11.2020</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E43CA68F-B9CF-479D-97B8-EAA6DFA21E8E}" type="slidenum">
              <a:rPr lang="nb-NO" altLang="nb-NO"/>
              <a:pPr>
                <a:defRPr/>
              </a:pPr>
              <a:t>‹#›</a:t>
            </a:fld>
            <a:endParaRPr lang="nb-NO" altLang="nb-NO"/>
          </a:p>
        </p:txBody>
      </p:sp>
    </p:spTree>
    <p:extLst>
      <p:ext uri="{BB962C8B-B14F-4D97-AF65-F5344CB8AC3E}">
        <p14:creationId xmlns:p14="http://schemas.microsoft.com/office/powerpoint/2010/main" val="3571407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65D6F35C-ABE5-4EA6-BDCD-67414D26AB46}" type="datetimeFigureOut">
              <a:rPr lang="nb-NO"/>
              <a:pPr>
                <a:defRPr/>
              </a:pPr>
              <a:t>24.11.2020</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B4D71283-206A-4663-8AED-1AFEF9C31051}" type="slidenum">
              <a:rPr lang="nb-NO" altLang="nb-NO"/>
              <a:pPr>
                <a:defRPr/>
              </a:pPr>
              <a:t>‹#›</a:t>
            </a:fld>
            <a:endParaRPr lang="nb-NO" altLang="nb-NO"/>
          </a:p>
        </p:txBody>
      </p:sp>
    </p:spTree>
    <p:extLst>
      <p:ext uri="{BB962C8B-B14F-4D97-AF65-F5344CB8AC3E}">
        <p14:creationId xmlns:p14="http://schemas.microsoft.com/office/powerpoint/2010/main" val="27141728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D187549E-DB5E-4C72-8915-5EBF34F24E84}" type="datetimeFigureOut">
              <a:rPr lang="nb-NO"/>
              <a:pPr>
                <a:defRPr/>
              </a:pPr>
              <a:t>24.11.2020</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A17D5D73-2EA8-41D8-8E25-38FF558C465E}" type="slidenum">
              <a:rPr lang="nb-NO" altLang="nb-NO"/>
              <a:pPr>
                <a:defRPr/>
              </a:pPr>
              <a:t>‹#›</a:t>
            </a:fld>
            <a:endParaRPr lang="nb-NO" altLang="nb-NO"/>
          </a:p>
        </p:txBody>
      </p:sp>
    </p:spTree>
    <p:extLst>
      <p:ext uri="{BB962C8B-B14F-4D97-AF65-F5344CB8AC3E}">
        <p14:creationId xmlns:p14="http://schemas.microsoft.com/office/powerpoint/2010/main" val="6446014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3"/>
          <p:cNvSpPr>
            <a:spLocks noGrp="1"/>
          </p:cNvSpPr>
          <p:nvPr>
            <p:ph type="dt" sz="half" idx="10"/>
          </p:nvPr>
        </p:nvSpPr>
        <p:spPr/>
        <p:txBody>
          <a:bodyPr/>
          <a:lstStyle>
            <a:lvl1pPr>
              <a:defRPr/>
            </a:lvl1pPr>
          </a:lstStyle>
          <a:p>
            <a:pPr>
              <a:defRPr/>
            </a:pPr>
            <a:fld id="{957C1755-04CC-44DF-847F-419190165894}"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299107C9-5197-4F1E-928B-2B8A544E6179}" type="slidenum">
              <a:rPr lang="nb-NO" altLang="nb-NO"/>
              <a:pPr>
                <a:defRPr/>
              </a:pPr>
              <a:t>‹#›</a:t>
            </a:fld>
            <a:endParaRPr lang="nb-NO" altLang="nb-NO"/>
          </a:p>
        </p:txBody>
      </p:sp>
    </p:spTree>
    <p:extLst>
      <p:ext uri="{BB962C8B-B14F-4D97-AF65-F5344CB8AC3E}">
        <p14:creationId xmlns:p14="http://schemas.microsoft.com/office/powerpoint/2010/main" val="1650438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Plassholder for dato 3"/>
          <p:cNvSpPr>
            <a:spLocks noGrp="1"/>
          </p:cNvSpPr>
          <p:nvPr>
            <p:ph type="dt" sz="half" idx="10"/>
          </p:nvPr>
        </p:nvSpPr>
        <p:spPr/>
        <p:txBody>
          <a:bodyPr/>
          <a:lstStyle>
            <a:lvl1pPr>
              <a:defRPr/>
            </a:lvl1pPr>
          </a:lstStyle>
          <a:p>
            <a:pPr>
              <a:defRPr/>
            </a:pPr>
            <a:fld id="{C8196BC4-D5A6-46F1-A464-2E42170210D9}" type="datetimeFigureOut">
              <a:rPr lang="nb-NO"/>
              <a:pPr>
                <a:defRPr/>
              </a:pPr>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CAD3678-2CE9-4943-8129-EC8EDD19F758}" type="slidenum">
              <a:rPr lang="nb-NO" altLang="nb-NO"/>
              <a:pPr>
                <a:defRPr/>
              </a:pPr>
              <a:t>‹#›</a:t>
            </a:fld>
            <a:endParaRPr lang="nb-NO" altLang="nb-NO"/>
          </a:p>
        </p:txBody>
      </p:sp>
    </p:spTree>
    <p:extLst>
      <p:ext uri="{BB962C8B-B14F-4D97-AF65-F5344CB8AC3E}">
        <p14:creationId xmlns:p14="http://schemas.microsoft.com/office/powerpoint/2010/main" val="271046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Click icon to add picture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52405419-856B-4250-A226-8FC3735E4157}"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D443BB8-3480-4A7C-A305-CC6702738E87}" type="slidenum">
              <a:rPr lang="nb-NO" altLang="nb-NO"/>
              <a:pPr>
                <a:defRPr/>
              </a:pPr>
              <a:t>‹#›</a:t>
            </a:fld>
            <a:endParaRPr lang="nb-NO" altLang="nb-NO"/>
          </a:p>
        </p:txBody>
      </p:sp>
    </p:spTree>
    <p:extLst>
      <p:ext uri="{BB962C8B-B14F-4D97-AF65-F5344CB8AC3E}">
        <p14:creationId xmlns:p14="http://schemas.microsoft.com/office/powerpoint/2010/main" val="3081812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AF6EB934-C808-4E49-9253-8BBF577863EB}" type="datetimeFigureOut">
              <a:rPr lang="nb-NO"/>
              <a:pPr>
                <a:defRPr/>
              </a:pPr>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EEBC1E11-DD5F-4241-BDF5-FF6F940C24A6}" type="slidenum">
              <a:rPr lang="nb-NO" altLang="nb-NO"/>
              <a:pPr>
                <a:defRPr/>
              </a:pPr>
              <a:t>‹#›</a:t>
            </a:fld>
            <a:endParaRPr lang="nb-NO" altLang="nb-NO"/>
          </a:p>
        </p:txBody>
      </p:sp>
    </p:spTree>
    <p:extLst>
      <p:ext uri="{BB962C8B-B14F-4D97-AF65-F5344CB8AC3E}">
        <p14:creationId xmlns:p14="http://schemas.microsoft.com/office/powerpoint/2010/main" val="2569860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481822F-11E7-444A-9071-7969A0AFA6AD}" type="datetime1">
              <a:rPr lang="nb-NO" smtClean="0"/>
              <a:pPr/>
              <a:t>24.11.2020</a:t>
            </a:fld>
            <a:endParaRPr lang="nb-NO"/>
          </a:p>
        </p:txBody>
      </p:sp>
      <p:sp>
        <p:nvSpPr>
          <p:cNvPr id="5" name="Plassholder for bunntekst 4"/>
          <p:cNvSpPr>
            <a:spLocks noGrp="1"/>
          </p:cNvSpPr>
          <p:nvPr>
            <p:ph type="ftr" sz="quarter" idx="11"/>
          </p:nvPr>
        </p:nvSpPr>
        <p:spPr/>
        <p:txBody>
          <a:bodyPr/>
          <a:lstStyle/>
          <a:p>
            <a:r>
              <a:rPr lang="nb-NO" smtClean="0"/>
              <a:t>Tiltaksstrategi for jord og skogbruk i Åsnes og Våler</a:t>
            </a:r>
            <a:endParaRPr lang="nb-NO"/>
          </a:p>
        </p:txBody>
      </p:sp>
      <p:sp>
        <p:nvSpPr>
          <p:cNvPr id="6" name="Plassholder for lysbildenummer 5"/>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529779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752F373-48EC-4791-9D4A-F692F61EC331}" type="datetime1">
              <a:rPr lang="nb-NO" smtClean="0"/>
              <a:pPr/>
              <a:t>24.11.2020</a:t>
            </a:fld>
            <a:endParaRPr lang="nb-NO"/>
          </a:p>
        </p:txBody>
      </p:sp>
      <p:sp>
        <p:nvSpPr>
          <p:cNvPr id="5" name="Plassholder for bunntekst 4"/>
          <p:cNvSpPr>
            <a:spLocks noGrp="1"/>
          </p:cNvSpPr>
          <p:nvPr>
            <p:ph type="ftr" sz="quarter" idx="11"/>
          </p:nvPr>
        </p:nvSpPr>
        <p:spPr/>
        <p:txBody>
          <a:bodyPr/>
          <a:lstStyle/>
          <a:p>
            <a:r>
              <a:rPr lang="nb-NO" smtClean="0"/>
              <a:t>Tiltaksstrategi for jord og skogbruk i Åsnes og Våler</a:t>
            </a:r>
            <a:endParaRPr lang="nb-NO"/>
          </a:p>
        </p:txBody>
      </p:sp>
      <p:sp>
        <p:nvSpPr>
          <p:cNvPr id="6" name="Plassholder for lysbildenummer 5"/>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3960187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2E11332-CA6C-4C6A-A7C9-905056648192}" type="datetime1">
              <a:rPr lang="nb-NO" smtClean="0"/>
              <a:pPr/>
              <a:t>24.11.2020</a:t>
            </a:fld>
            <a:endParaRPr lang="nb-NO"/>
          </a:p>
        </p:txBody>
      </p:sp>
      <p:sp>
        <p:nvSpPr>
          <p:cNvPr id="5" name="Plassholder for bunntekst 4"/>
          <p:cNvSpPr>
            <a:spLocks noGrp="1"/>
          </p:cNvSpPr>
          <p:nvPr>
            <p:ph type="ftr" sz="quarter" idx="11"/>
          </p:nvPr>
        </p:nvSpPr>
        <p:spPr/>
        <p:txBody>
          <a:bodyPr/>
          <a:lstStyle/>
          <a:p>
            <a:r>
              <a:rPr lang="nb-NO" smtClean="0"/>
              <a:t>Tiltaksstrategi for jord og skogbruk i Åsnes og Våler</a:t>
            </a:r>
            <a:endParaRPr lang="nb-NO"/>
          </a:p>
        </p:txBody>
      </p:sp>
      <p:sp>
        <p:nvSpPr>
          <p:cNvPr id="6" name="Plassholder for lysbildenummer 5"/>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1469089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4B86C11-7361-4A5D-A6AF-643588EE148A}" type="datetime1">
              <a:rPr lang="nb-NO" smtClean="0"/>
              <a:pPr/>
              <a:t>24.11.2020</a:t>
            </a:fld>
            <a:endParaRPr lang="nb-NO"/>
          </a:p>
        </p:txBody>
      </p:sp>
      <p:sp>
        <p:nvSpPr>
          <p:cNvPr id="6" name="Plassholder for bunntekst 5"/>
          <p:cNvSpPr>
            <a:spLocks noGrp="1"/>
          </p:cNvSpPr>
          <p:nvPr>
            <p:ph type="ftr" sz="quarter" idx="11"/>
          </p:nvPr>
        </p:nvSpPr>
        <p:spPr/>
        <p:txBody>
          <a:bodyPr/>
          <a:lstStyle/>
          <a:p>
            <a:r>
              <a:rPr lang="nb-NO" smtClean="0"/>
              <a:t>Tiltaksstrategi for jord og skogbruk i Åsnes og Våler</a:t>
            </a:r>
            <a:endParaRPr lang="nb-NO"/>
          </a:p>
        </p:txBody>
      </p:sp>
      <p:sp>
        <p:nvSpPr>
          <p:cNvPr id="7" name="Plassholder for lysbildenummer 6"/>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3724324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77A0C1A-8637-408D-9E98-ED364C7012C0}" type="datetime1">
              <a:rPr lang="nb-NO" smtClean="0"/>
              <a:pPr/>
              <a:t>24.11.2020</a:t>
            </a:fld>
            <a:endParaRPr lang="nb-NO"/>
          </a:p>
        </p:txBody>
      </p:sp>
      <p:sp>
        <p:nvSpPr>
          <p:cNvPr id="8" name="Plassholder for bunntekst 7"/>
          <p:cNvSpPr>
            <a:spLocks noGrp="1"/>
          </p:cNvSpPr>
          <p:nvPr>
            <p:ph type="ftr" sz="quarter" idx="11"/>
          </p:nvPr>
        </p:nvSpPr>
        <p:spPr/>
        <p:txBody>
          <a:bodyPr/>
          <a:lstStyle/>
          <a:p>
            <a:r>
              <a:rPr lang="nb-NO" smtClean="0"/>
              <a:t>Tiltaksstrategi for jord og skogbruk i Åsnes og Våler</a:t>
            </a:r>
            <a:endParaRPr lang="nb-NO"/>
          </a:p>
        </p:txBody>
      </p:sp>
      <p:sp>
        <p:nvSpPr>
          <p:cNvPr id="9" name="Plassholder for lysbildenummer 8"/>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13337129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146114F-3589-453F-8912-0A066CAAFA1A}" type="datetime1">
              <a:rPr lang="nb-NO" smtClean="0"/>
              <a:pPr/>
              <a:t>24.11.2020</a:t>
            </a:fld>
            <a:endParaRPr lang="nb-NO"/>
          </a:p>
        </p:txBody>
      </p:sp>
      <p:sp>
        <p:nvSpPr>
          <p:cNvPr id="4" name="Plassholder for bunntekst 3"/>
          <p:cNvSpPr>
            <a:spLocks noGrp="1"/>
          </p:cNvSpPr>
          <p:nvPr>
            <p:ph type="ftr" sz="quarter" idx="11"/>
          </p:nvPr>
        </p:nvSpPr>
        <p:spPr/>
        <p:txBody>
          <a:bodyPr/>
          <a:lstStyle/>
          <a:p>
            <a:r>
              <a:rPr lang="nb-NO" smtClean="0"/>
              <a:t>Tiltaksstrategi for jord og skogbruk i Åsnes og Våler</a:t>
            </a:r>
            <a:endParaRPr lang="nb-NO"/>
          </a:p>
        </p:txBody>
      </p:sp>
      <p:sp>
        <p:nvSpPr>
          <p:cNvPr id="5" name="Plassholder for lysbildenummer 4"/>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2921362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705DE4F-91F2-46B7-A5BF-BB6070F3A9A9}" type="datetime1">
              <a:rPr lang="nb-NO" smtClean="0"/>
              <a:pPr/>
              <a:t>24.11.2020</a:t>
            </a:fld>
            <a:endParaRPr lang="nb-NO"/>
          </a:p>
        </p:txBody>
      </p:sp>
      <p:sp>
        <p:nvSpPr>
          <p:cNvPr id="3" name="Plassholder for bunntekst 2"/>
          <p:cNvSpPr>
            <a:spLocks noGrp="1"/>
          </p:cNvSpPr>
          <p:nvPr>
            <p:ph type="ftr" sz="quarter" idx="11"/>
          </p:nvPr>
        </p:nvSpPr>
        <p:spPr/>
        <p:txBody>
          <a:bodyPr/>
          <a:lstStyle/>
          <a:p>
            <a:r>
              <a:rPr lang="nb-NO" smtClean="0"/>
              <a:t>Tiltaksstrategi for jord og skogbruk i Åsnes og Våler</a:t>
            </a:r>
            <a:endParaRPr lang="nb-NO"/>
          </a:p>
        </p:txBody>
      </p:sp>
      <p:sp>
        <p:nvSpPr>
          <p:cNvPr id="4" name="Plassholder for lysbildenummer 3"/>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36813579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635C292-ACD1-4E0C-ACBD-401D5D94C20F}" type="datetime1">
              <a:rPr lang="nb-NO" smtClean="0"/>
              <a:pPr/>
              <a:t>24.11.2020</a:t>
            </a:fld>
            <a:endParaRPr lang="nb-NO"/>
          </a:p>
        </p:txBody>
      </p:sp>
      <p:sp>
        <p:nvSpPr>
          <p:cNvPr id="6" name="Plassholder for bunntekst 5"/>
          <p:cNvSpPr>
            <a:spLocks noGrp="1"/>
          </p:cNvSpPr>
          <p:nvPr>
            <p:ph type="ftr" sz="quarter" idx="11"/>
          </p:nvPr>
        </p:nvSpPr>
        <p:spPr/>
        <p:txBody>
          <a:bodyPr/>
          <a:lstStyle/>
          <a:p>
            <a:r>
              <a:rPr lang="nb-NO" smtClean="0"/>
              <a:t>Tiltaksstrategi for jord og skogbruk i Åsnes og Våler</a:t>
            </a:r>
            <a:endParaRPr lang="nb-NO"/>
          </a:p>
        </p:txBody>
      </p:sp>
      <p:sp>
        <p:nvSpPr>
          <p:cNvPr id="7" name="Plassholder for lysbildenummer 6"/>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359704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Click icon to add picture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DD70078-C4C3-4995-9A9F-CE9176A5BCD8}" type="datetime1">
              <a:rPr lang="nb-NO" smtClean="0"/>
              <a:pPr/>
              <a:t>24.11.2020</a:t>
            </a:fld>
            <a:endParaRPr lang="nb-NO"/>
          </a:p>
        </p:txBody>
      </p:sp>
      <p:sp>
        <p:nvSpPr>
          <p:cNvPr id="6" name="Plassholder for bunntekst 5"/>
          <p:cNvSpPr>
            <a:spLocks noGrp="1"/>
          </p:cNvSpPr>
          <p:nvPr>
            <p:ph type="ftr" sz="quarter" idx="11"/>
          </p:nvPr>
        </p:nvSpPr>
        <p:spPr/>
        <p:txBody>
          <a:bodyPr/>
          <a:lstStyle/>
          <a:p>
            <a:r>
              <a:rPr lang="nb-NO" smtClean="0"/>
              <a:t>Tiltaksstrategi for jord og skogbruk i Åsnes og Våler</a:t>
            </a:r>
            <a:endParaRPr lang="nb-NO"/>
          </a:p>
        </p:txBody>
      </p:sp>
      <p:sp>
        <p:nvSpPr>
          <p:cNvPr id="7" name="Plassholder for lysbildenummer 6"/>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5141587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CA4BD12-9763-4A4E-A0EB-DAB441C51511}" type="datetime1">
              <a:rPr lang="nb-NO" smtClean="0"/>
              <a:pPr/>
              <a:t>24.11.2020</a:t>
            </a:fld>
            <a:endParaRPr lang="nb-NO"/>
          </a:p>
        </p:txBody>
      </p:sp>
      <p:sp>
        <p:nvSpPr>
          <p:cNvPr id="5" name="Plassholder for bunntekst 4"/>
          <p:cNvSpPr>
            <a:spLocks noGrp="1"/>
          </p:cNvSpPr>
          <p:nvPr>
            <p:ph type="ftr" sz="quarter" idx="11"/>
          </p:nvPr>
        </p:nvSpPr>
        <p:spPr/>
        <p:txBody>
          <a:bodyPr/>
          <a:lstStyle/>
          <a:p>
            <a:r>
              <a:rPr lang="nb-NO" smtClean="0"/>
              <a:t>Tiltaksstrategi for jord og skogbruk i Åsnes og Våler</a:t>
            </a:r>
            <a:endParaRPr lang="nb-NO"/>
          </a:p>
        </p:txBody>
      </p:sp>
      <p:sp>
        <p:nvSpPr>
          <p:cNvPr id="6" name="Plassholder for lysbildenummer 5"/>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10610760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1565046-7AAA-4D32-8E76-247456721F17}" type="datetime1">
              <a:rPr lang="nb-NO" smtClean="0"/>
              <a:pPr/>
              <a:t>24.11.2020</a:t>
            </a:fld>
            <a:endParaRPr lang="nb-NO"/>
          </a:p>
        </p:txBody>
      </p:sp>
      <p:sp>
        <p:nvSpPr>
          <p:cNvPr id="5" name="Plassholder for bunntekst 4"/>
          <p:cNvSpPr>
            <a:spLocks noGrp="1"/>
          </p:cNvSpPr>
          <p:nvPr>
            <p:ph type="ftr" sz="quarter" idx="11"/>
          </p:nvPr>
        </p:nvSpPr>
        <p:spPr/>
        <p:txBody>
          <a:bodyPr/>
          <a:lstStyle/>
          <a:p>
            <a:r>
              <a:rPr lang="nb-NO" smtClean="0"/>
              <a:t>Tiltaksstrategi for jord og skogbruk i Åsnes og Våler</a:t>
            </a:r>
            <a:endParaRPr lang="nb-NO"/>
          </a:p>
        </p:txBody>
      </p:sp>
      <p:sp>
        <p:nvSpPr>
          <p:cNvPr id="6" name="Plassholder for lysbildenummer 5"/>
          <p:cNvSpPr>
            <a:spLocks noGrp="1"/>
          </p:cNvSpPr>
          <p:nvPr>
            <p:ph type="sldNum" sz="quarter" idx="12"/>
          </p:nvPr>
        </p:nvSpPr>
        <p:spPr/>
        <p:txBody>
          <a:bodyPr/>
          <a:lstStyle/>
          <a:p>
            <a:fld id="{67CBBFCC-9420-4059-A326-3DBC0DCAF89D}" type="slidenum">
              <a:rPr lang="nb-NO" smtClean="0"/>
              <a:pPr/>
              <a:t>‹#›</a:t>
            </a:fld>
            <a:endParaRPr lang="nb-NO"/>
          </a:p>
        </p:txBody>
      </p:sp>
    </p:spTree>
    <p:extLst>
      <p:ext uri="{BB962C8B-B14F-4D97-AF65-F5344CB8AC3E}">
        <p14:creationId xmlns:p14="http://schemas.microsoft.com/office/powerpoint/2010/main" val="2910473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21DFBF03-8F09-4889-9345-9E21D0336D27}" type="datetime1">
              <a:rPr lang="nb-NO" smtClean="0"/>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280BBBB0-C56B-4310-8125-3517EBC0074C}" type="slidenum">
              <a:rPr lang="nb-NO" altLang="nb-NO"/>
              <a:pPr/>
              <a:t>‹#›</a:t>
            </a:fld>
            <a:endParaRPr lang="nb-NO" altLang="nb-NO"/>
          </a:p>
        </p:txBody>
      </p:sp>
    </p:spTree>
    <p:extLst>
      <p:ext uri="{BB962C8B-B14F-4D97-AF65-F5344CB8AC3E}">
        <p14:creationId xmlns:p14="http://schemas.microsoft.com/office/powerpoint/2010/main" val="1675775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B94A4301-F1E9-4A74-9F93-71876EC08B69}" type="datetime1">
              <a:rPr lang="nb-NO" smtClean="0"/>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7A15CBDB-C286-4044-A01C-3954CE7325DF}" type="slidenum">
              <a:rPr lang="nb-NO" altLang="nb-NO"/>
              <a:pPr/>
              <a:t>‹#›</a:t>
            </a:fld>
            <a:endParaRPr lang="nb-NO" altLang="nb-NO"/>
          </a:p>
        </p:txBody>
      </p:sp>
    </p:spTree>
    <p:extLst>
      <p:ext uri="{BB962C8B-B14F-4D97-AF65-F5344CB8AC3E}">
        <p14:creationId xmlns:p14="http://schemas.microsoft.com/office/powerpoint/2010/main" val="1975130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B7C34227-CAAA-4085-8F84-5E0DEFD20203}" type="datetime1">
              <a:rPr lang="nb-NO" smtClean="0"/>
              <a:t>24.11.2020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76C34205-0BD0-43A9-A59B-F4F97A1A304E}" type="slidenum">
              <a:rPr lang="nb-NO" altLang="nb-NO"/>
              <a:pPr/>
              <a:t>‹#›</a:t>
            </a:fld>
            <a:endParaRPr lang="nb-NO" altLang="nb-NO"/>
          </a:p>
        </p:txBody>
      </p:sp>
    </p:spTree>
    <p:extLst>
      <p:ext uri="{BB962C8B-B14F-4D97-AF65-F5344CB8AC3E}">
        <p14:creationId xmlns:p14="http://schemas.microsoft.com/office/powerpoint/2010/main" val="3608538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3CFB4692-DCB0-4FA0-BDE2-01B5AB446896}" type="datetime1">
              <a:rPr lang="nb-NO" smtClean="0"/>
              <a:t>24.11.2020</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fld id="{6DFE4C97-7F37-46F2-A315-584C6CD733AA}" type="slidenum">
              <a:rPr lang="nb-NO" altLang="nb-NO"/>
              <a:pPr/>
              <a:t>‹#›</a:t>
            </a:fld>
            <a:endParaRPr lang="nb-NO" altLang="nb-NO"/>
          </a:p>
        </p:txBody>
      </p:sp>
    </p:spTree>
    <p:extLst>
      <p:ext uri="{BB962C8B-B14F-4D97-AF65-F5344CB8AC3E}">
        <p14:creationId xmlns:p14="http://schemas.microsoft.com/office/powerpoint/2010/main" val="1146178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19C1CC97-4DF9-4240-9067-3148CB6726A4}" type="datetime1">
              <a:rPr lang="nb-NO" smtClean="0"/>
              <a:t>24.11.2020</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fld id="{8B122E4E-B84A-4B5D-9E1F-2A008631884A}" type="slidenum">
              <a:rPr lang="nb-NO" altLang="nb-NO"/>
              <a:pPr/>
              <a:t>‹#›</a:t>
            </a:fld>
            <a:endParaRPr lang="nb-NO" altLang="nb-NO"/>
          </a:p>
        </p:txBody>
      </p:sp>
    </p:spTree>
    <p:extLst>
      <p:ext uri="{BB962C8B-B14F-4D97-AF65-F5344CB8AC3E}">
        <p14:creationId xmlns:p14="http://schemas.microsoft.com/office/powerpoint/2010/main" val="3051165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87AE6818-0C09-4AA6-BF75-1367F97AC06D}" type="datetime1">
              <a:rPr lang="nb-NO" smtClean="0"/>
              <a:t>24.11.2020</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fld id="{7D2C2C89-0C6E-4CA0-B07B-E495D3BA46F4}" type="slidenum">
              <a:rPr lang="nb-NO" altLang="nb-NO"/>
              <a:pPr/>
              <a:t>‹#›</a:t>
            </a:fld>
            <a:endParaRPr lang="nb-NO" altLang="nb-NO"/>
          </a:p>
        </p:txBody>
      </p:sp>
    </p:spTree>
    <p:extLst>
      <p:ext uri="{BB962C8B-B14F-4D97-AF65-F5344CB8AC3E}">
        <p14:creationId xmlns:p14="http://schemas.microsoft.com/office/powerpoint/2010/main" val="6661964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6A197372-E4E0-4669-9476-FB60C6D8F39D}" type="datetime1">
              <a:rPr lang="nb-NO" smtClean="0"/>
              <a:t>24.11.2020</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fld id="{8C06B964-6FD6-4DF6-9D24-7829B07C09D3}" type="slidenum">
              <a:rPr lang="nb-NO" altLang="nb-NO"/>
              <a:pPr/>
              <a:t>‹#›</a:t>
            </a:fld>
            <a:endParaRPr lang="nb-NO" altLang="nb-NO"/>
          </a:p>
        </p:txBody>
      </p:sp>
    </p:spTree>
    <p:extLst>
      <p:ext uri="{BB962C8B-B14F-4D97-AF65-F5344CB8AC3E}">
        <p14:creationId xmlns:p14="http://schemas.microsoft.com/office/powerpoint/2010/main" val="324858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4.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3.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3.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6703799-5450-4208-AE0E-14D848156655}" type="datetimeFigureOut">
              <a:rPr lang="nb-NO"/>
              <a:pPr>
                <a:defRPr/>
              </a:pPr>
              <a:t>24.11.2020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5E92736-D98E-40DE-AF50-DF218D8DB8C0}" type="slidenum">
              <a:rPr lang="nb-NO" altLang="nb-NO"/>
              <a:pPr>
                <a:defRPr/>
              </a:pPr>
              <a:t>‹#›</a:t>
            </a:fld>
            <a:endParaRPr lang="nb-NO" altLang="nb-NO"/>
          </a:p>
        </p:txBody>
      </p:sp>
    </p:spTree>
    <p:extLst>
      <p:ext uri="{BB962C8B-B14F-4D97-AF65-F5344CB8AC3E}">
        <p14:creationId xmlns:p14="http://schemas.microsoft.com/office/powerpoint/2010/main" val="42081973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35E52B3-9FE3-4546-A373-1ADAFFC8D166}" type="datetimeFigureOut">
              <a:rPr lang="nb-NO">
                <a:solidFill>
                  <a:prstClr val="black">
                    <a:tint val="75000"/>
                  </a:prstClr>
                </a:solidFill>
              </a:rPr>
              <a:pPr>
                <a:defRPr/>
              </a:pPr>
              <a:t>24.11.2020</a:t>
            </a:fld>
            <a:endParaRPr lang="nb-NO">
              <a:solidFill>
                <a:prstClr val="black">
                  <a:tint val="75000"/>
                </a:prstClr>
              </a:solidFill>
            </a:endParaRPr>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50816593-815B-47D3-AB62-3062D9255A64}" type="slidenum">
              <a:rPr lang="nb-NO" altLang="nb-NO" smtClean="0">
                <a:cs typeface="Arial" panose="020B0604020202020204" pitchFamily="34" charset="0"/>
              </a:rPr>
              <a:pPr fontAlgn="base">
                <a:spcBef>
                  <a:spcPct val="0"/>
                </a:spcBef>
                <a:spcAft>
                  <a:spcPct val="0"/>
                </a:spcAft>
              </a:pPr>
              <a:t>‹#›</a:t>
            </a:fld>
            <a:endParaRPr lang="nb-NO" altLang="nb-NO" smtClean="0">
              <a:cs typeface="Arial" panose="020B0604020202020204" pitchFamily="34" charset="0"/>
            </a:endParaRPr>
          </a:p>
        </p:txBody>
      </p:sp>
    </p:spTree>
    <p:extLst>
      <p:ext uri="{BB962C8B-B14F-4D97-AF65-F5344CB8AC3E}">
        <p14:creationId xmlns:p14="http://schemas.microsoft.com/office/powerpoint/2010/main" val="15937861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1B764238-1D67-4FF0-A95C-6D84E981EDAF}" type="datetimeFigureOut">
              <a:rPr lang="nb-NO" smtClean="0"/>
              <a:pPr>
                <a:defRPr/>
              </a:pPr>
              <a:t>24.11.2020</a:t>
            </a:fld>
            <a:endParaRPr lang="nb-NO"/>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nb-NO"/>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E273CD1F-1C73-4A16-8F57-0EB986AE425B}" type="slidenum">
              <a:rPr lang="nb-NO" altLang="nb-NO" smtClean="0"/>
              <a:pPr>
                <a:defRPr/>
              </a:pPr>
              <a:t>‹#›</a:t>
            </a:fld>
            <a:endParaRPr lang="nb-NO" altLang="nb-NO"/>
          </a:p>
        </p:txBody>
      </p:sp>
    </p:spTree>
    <p:extLst>
      <p:ext uri="{BB962C8B-B14F-4D97-AF65-F5344CB8AC3E}">
        <p14:creationId xmlns:p14="http://schemas.microsoft.com/office/powerpoint/2010/main" val="423724052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15ED0BE-B003-4C67-A305-0A2493D2604B}" type="datetimeFigureOut">
              <a:rPr lang="nb-NO"/>
              <a:pPr>
                <a:defRPr/>
              </a:pPr>
              <a:t>24.11.2020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94C4A97-C952-4717-91F1-7EDAEC587613}" type="slidenum">
              <a:rPr lang="nb-NO" altLang="nb-NO"/>
              <a:pPr>
                <a:defRPr/>
              </a:pPr>
              <a:t>‹#›</a:t>
            </a:fld>
            <a:endParaRPr lang="nb-NO" altLang="nb-NO"/>
          </a:p>
        </p:txBody>
      </p:sp>
    </p:spTree>
    <p:extLst>
      <p:ext uri="{BB962C8B-B14F-4D97-AF65-F5344CB8AC3E}">
        <p14:creationId xmlns:p14="http://schemas.microsoft.com/office/powerpoint/2010/main" val="24438591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2134F5D-A80F-4EAE-8890-F1E1D0213F4A}" type="datetimeFigureOut">
              <a:rPr lang="nb-NO"/>
              <a:pPr>
                <a:defRPr/>
              </a:pPr>
              <a:t>24.11.2020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8705277-BF55-459C-BC4C-1ED079EEB567}" type="slidenum">
              <a:rPr lang="nb-NO" altLang="nb-NO"/>
              <a:pPr>
                <a:defRPr/>
              </a:pPr>
              <a:t>‹#›</a:t>
            </a:fld>
            <a:endParaRPr lang="nb-NO" altLang="nb-NO"/>
          </a:p>
        </p:txBody>
      </p:sp>
    </p:spTree>
    <p:extLst>
      <p:ext uri="{BB962C8B-B14F-4D97-AF65-F5344CB8AC3E}">
        <p14:creationId xmlns:p14="http://schemas.microsoft.com/office/powerpoint/2010/main" val="2942523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AB3C2-435F-4165-8CD8-6C66C0F4F857}" type="datetime1">
              <a:rPr lang="nb-NO" smtClean="0"/>
              <a:pPr/>
              <a:t>24.11.2020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Tiltaksstrategi for jord og skogbruk i Åsnes og Våler</a:t>
            </a:r>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BBFCC-9420-4059-A326-3DBC0DCAF89D}" type="slidenum">
              <a:rPr lang="nb-NO" smtClean="0"/>
              <a:pPr/>
              <a:t>‹#›</a:t>
            </a:fld>
            <a:endParaRPr lang="nb-NO"/>
          </a:p>
        </p:txBody>
      </p:sp>
    </p:spTree>
    <p:extLst>
      <p:ext uri="{BB962C8B-B14F-4D97-AF65-F5344CB8AC3E}">
        <p14:creationId xmlns:p14="http://schemas.microsoft.com/office/powerpoint/2010/main" val="11764677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F68DB19-6AC1-4567-8A9D-489D0914B0F2}" type="datetime1">
              <a:rPr lang="nb-NO" smtClean="0"/>
              <a:t>24.11.2020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DD50C3E-8478-4A7D-8908-99E1E8AD0061}" type="slidenum">
              <a:rPr lang="nb-NO" altLang="nb-NO"/>
              <a:pPr/>
              <a:t>‹#›</a:t>
            </a:fld>
            <a:endParaRPr lang="nb-NO" altLang="nb-NO"/>
          </a:p>
        </p:txBody>
      </p:sp>
    </p:spTree>
    <p:extLst>
      <p:ext uri="{BB962C8B-B14F-4D97-AF65-F5344CB8AC3E}">
        <p14:creationId xmlns:p14="http://schemas.microsoft.com/office/powerpoint/2010/main" val="42364320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vaaler-he.kommune.no/" TargetMode="External"/><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o/url?sa=i&amp;rct=j&amp;q=&amp;esrc=s&amp;frm=1&amp;source=images&amp;cd=&amp;cad=rja&amp;uact=8&amp;docid=Dhm_CPrqO0pxsM&amp;tbnid=B5y_glMiDR7nIM:&amp;ved=0CAUQjRw&amp;url=http://www.klimapartnere.no/emneord/gr%C3%B8nn-%C3%B8konomi/&amp;ei=Jm4-U7vzIsr_ygP6l4LQCw&amp;psig=AFQjCNElPRqTdiIT7WwFYmW7rHU1ALOK2w&amp;ust=1396686722077875" TargetMode="External"/><Relationship Id="rId1" Type="http://schemas.openxmlformats.org/officeDocument/2006/relationships/slideLayout" Target="../slideLayouts/slideLayout83.xml"/><Relationship Id="rId5" Type="http://schemas.openxmlformats.org/officeDocument/2006/relationships/image" Target="../media/image12.jpeg"/><Relationship Id="rId4" Type="http://schemas.openxmlformats.org/officeDocument/2006/relationships/hyperlink" Target="http://www.vaaler-he.kommune.n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3" Type="http://schemas.openxmlformats.org/officeDocument/2006/relationships/hyperlink" Target="http://www.vaaler-he.kommune.no/" TargetMode="External"/><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253613" y="2764800"/>
            <a:ext cx="85954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4800" dirty="0" smtClean="0">
                <a:solidFill>
                  <a:prstClr val="black"/>
                </a:solidFill>
                <a:latin typeface="Calibri"/>
              </a:rPr>
              <a:t>KOMMUNEDIREKTØR OG STAB</a:t>
            </a:r>
            <a:endParaRPr kumimoji="0" lang="nb-NO" sz="4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5547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9284" y="150453"/>
            <a:ext cx="10972800" cy="1143000"/>
          </a:xfrm>
        </p:spPr>
        <p:txBody>
          <a:bodyPr/>
          <a:lstStyle/>
          <a:p>
            <a:r>
              <a:rPr lang="nb-NO" dirty="0" smtClean="0"/>
              <a:t>310 Fellesoppgaver</a:t>
            </a:r>
            <a:endParaRPr lang="nb-NO" dirty="0"/>
          </a:p>
        </p:txBody>
      </p:sp>
      <p:sp>
        <p:nvSpPr>
          <p:cNvPr id="3" name="Plassholder for innhold 2"/>
          <p:cNvSpPr>
            <a:spLocks noGrp="1"/>
          </p:cNvSpPr>
          <p:nvPr>
            <p:ph idx="1"/>
          </p:nvPr>
        </p:nvSpPr>
        <p:spPr>
          <a:xfrm>
            <a:off x="1006642" y="1260337"/>
            <a:ext cx="10972800" cy="4525963"/>
          </a:xfrm>
        </p:spPr>
        <p:txBody>
          <a:bodyPr/>
          <a:lstStyle/>
          <a:p>
            <a:pPr marL="0" indent="0">
              <a:buNone/>
            </a:pPr>
            <a:r>
              <a:rPr lang="nb-NO" b="1" dirty="0" smtClean="0"/>
              <a:t>Effektiviseringstiltak </a:t>
            </a:r>
            <a:endParaRPr lang="nb-NO" b="1" dirty="0"/>
          </a:p>
          <a:p>
            <a:r>
              <a:rPr lang="nb-NO" dirty="0" smtClean="0"/>
              <a:t>Alt er lovpålagte oppgaver i stor grad basert på enkeltvedtak eller bestemmelser i lov og forskrift</a:t>
            </a:r>
          </a:p>
          <a:p>
            <a:r>
              <a:rPr lang="nb-NO" dirty="0" smtClean="0"/>
              <a:t>Relativt stort omfang av interkommunale samarbeid og samarbeidspartnere (barnehagemyndighet, voksenopplæring, PPT, skoleskyss) hvor vi i liten grad påvirker utgiftene</a:t>
            </a:r>
          </a:p>
          <a:p>
            <a:r>
              <a:rPr lang="nb-NO" dirty="0" smtClean="0"/>
              <a:t>Stillingsstørrelser tilpasses ved endringer i enkeltvedtak der vi selv har styringen</a:t>
            </a:r>
          </a:p>
        </p:txBody>
      </p:sp>
    </p:spTree>
    <p:extLst>
      <p:ext uri="{BB962C8B-B14F-4D97-AF65-F5344CB8AC3E}">
        <p14:creationId xmlns:p14="http://schemas.microsoft.com/office/powerpoint/2010/main" val="4285584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68582" y="2764800"/>
            <a:ext cx="90882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7200" dirty="0" smtClean="0">
                <a:solidFill>
                  <a:prstClr val="black"/>
                </a:solidFill>
                <a:latin typeface="Calibri"/>
              </a:rPr>
              <a:t>TEKNISKE TJENESTER</a:t>
            </a:r>
            <a:endParaRPr kumimoji="0" lang="nb-NO" sz="7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066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Tekniske tjenester</a:t>
            </a:r>
            <a:endParaRPr lang="nb-NO" dirty="0"/>
          </a:p>
        </p:txBody>
      </p:sp>
      <p:graphicFrame>
        <p:nvGraphicFramePr>
          <p:cNvPr id="5" name="Plassholder for innhold 4"/>
          <p:cNvGraphicFramePr>
            <a:graphicFrameLocks noGrp="1"/>
          </p:cNvGraphicFramePr>
          <p:nvPr>
            <p:ph idx="1"/>
            <p:extLst/>
          </p:nvPr>
        </p:nvGraphicFramePr>
        <p:xfrm>
          <a:off x="1775520" y="548680"/>
          <a:ext cx="84352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lysbildenummer 3"/>
          <p:cNvSpPr>
            <a:spLocks noGrp="1"/>
          </p:cNvSpPr>
          <p:nvPr>
            <p:ph type="sldNum" sz="quarter" idx="12"/>
          </p:nvPr>
        </p:nvSpPr>
        <p:spPr/>
        <p:txBody>
          <a:bodyPr/>
          <a:lstStyle/>
          <a:p>
            <a:fld id="{7A15CBDB-C286-4044-A01C-3954CE7325DF}" type="slidenum">
              <a:rPr lang="nb-NO" altLang="nb-NO" smtClean="0"/>
              <a:pPr/>
              <a:t>12</a:t>
            </a:fld>
            <a:endParaRPr lang="nb-NO" altLang="nb-NO"/>
          </a:p>
        </p:txBody>
      </p:sp>
    </p:spTree>
    <p:extLst>
      <p:ext uri="{BB962C8B-B14F-4D97-AF65-F5344CB8AC3E}">
        <p14:creationId xmlns:p14="http://schemas.microsoft.com/office/powerpoint/2010/main" val="36451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Økonomisk utvikling tekniske tjenester 350</a:t>
            </a:r>
          </a:p>
        </p:txBody>
      </p:sp>
      <p:graphicFrame>
        <p:nvGraphicFramePr>
          <p:cNvPr id="5" name="Plassholder for innhold 4"/>
          <p:cNvGraphicFramePr>
            <a:graphicFrameLocks noGrp="1"/>
          </p:cNvGraphicFramePr>
          <p:nvPr>
            <p:ph idx="1"/>
            <p:extLst/>
          </p:nvPr>
        </p:nvGraphicFramePr>
        <p:xfrm>
          <a:off x="2135560" y="1124745"/>
          <a:ext cx="8075241" cy="1872206"/>
        </p:xfrm>
        <a:graphic>
          <a:graphicData uri="http://schemas.openxmlformats.org/drawingml/2006/table">
            <a:tbl>
              <a:tblPr>
                <a:tableStyleId>{5C22544A-7EE6-4342-B048-85BDC9FD1C3A}</a:tableStyleId>
              </a:tblPr>
              <a:tblGrid>
                <a:gridCol w="2201780">
                  <a:extLst>
                    <a:ext uri="{9D8B030D-6E8A-4147-A177-3AD203B41FA5}">
                      <a16:colId xmlns:a16="http://schemas.microsoft.com/office/drawing/2014/main" val="3640433203"/>
                    </a:ext>
                  </a:extLst>
                </a:gridCol>
                <a:gridCol w="993284">
                  <a:extLst>
                    <a:ext uri="{9D8B030D-6E8A-4147-A177-3AD203B41FA5}">
                      <a16:colId xmlns:a16="http://schemas.microsoft.com/office/drawing/2014/main" val="1753926150"/>
                    </a:ext>
                  </a:extLst>
                </a:gridCol>
                <a:gridCol w="993284">
                  <a:extLst>
                    <a:ext uri="{9D8B030D-6E8A-4147-A177-3AD203B41FA5}">
                      <a16:colId xmlns:a16="http://schemas.microsoft.com/office/drawing/2014/main" val="3458255312"/>
                    </a:ext>
                  </a:extLst>
                </a:gridCol>
                <a:gridCol w="993284">
                  <a:extLst>
                    <a:ext uri="{9D8B030D-6E8A-4147-A177-3AD203B41FA5}">
                      <a16:colId xmlns:a16="http://schemas.microsoft.com/office/drawing/2014/main" val="1490815738"/>
                    </a:ext>
                  </a:extLst>
                </a:gridCol>
                <a:gridCol w="993284">
                  <a:extLst>
                    <a:ext uri="{9D8B030D-6E8A-4147-A177-3AD203B41FA5}">
                      <a16:colId xmlns:a16="http://schemas.microsoft.com/office/drawing/2014/main" val="1158229934"/>
                    </a:ext>
                  </a:extLst>
                </a:gridCol>
                <a:gridCol w="993284">
                  <a:extLst>
                    <a:ext uri="{9D8B030D-6E8A-4147-A177-3AD203B41FA5}">
                      <a16:colId xmlns:a16="http://schemas.microsoft.com/office/drawing/2014/main" val="3102596527"/>
                    </a:ext>
                  </a:extLst>
                </a:gridCol>
                <a:gridCol w="302347">
                  <a:extLst>
                    <a:ext uri="{9D8B030D-6E8A-4147-A177-3AD203B41FA5}">
                      <a16:colId xmlns:a16="http://schemas.microsoft.com/office/drawing/2014/main" val="4219743517"/>
                    </a:ext>
                  </a:extLst>
                </a:gridCol>
                <a:gridCol w="302347">
                  <a:extLst>
                    <a:ext uri="{9D8B030D-6E8A-4147-A177-3AD203B41FA5}">
                      <a16:colId xmlns:a16="http://schemas.microsoft.com/office/drawing/2014/main" val="4044236425"/>
                    </a:ext>
                  </a:extLst>
                </a:gridCol>
                <a:gridCol w="302347">
                  <a:extLst>
                    <a:ext uri="{9D8B030D-6E8A-4147-A177-3AD203B41FA5}">
                      <a16:colId xmlns:a16="http://schemas.microsoft.com/office/drawing/2014/main" val="3649254602"/>
                    </a:ext>
                  </a:extLst>
                </a:gridCol>
              </a:tblGrid>
              <a:tr h="386729">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nb-NO" sz="1100" u="none" strike="noStrike" dirty="0">
                          <a:effectLst/>
                        </a:rPr>
                        <a:t>Regnskap 2017</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nb-NO" sz="1100" u="none" strike="noStrike" dirty="0">
                          <a:effectLst/>
                        </a:rPr>
                        <a:t>Regnskap 2018</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nb-NO" sz="1100" u="none" strike="noStrike" dirty="0">
                          <a:effectLst/>
                        </a:rPr>
                        <a:t>Regnskap 2019</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nb-NO" sz="1100" u="none" strike="noStrike" dirty="0">
                          <a:effectLst/>
                        </a:rPr>
                        <a:t>Prognose 2020</a:t>
                      </a:r>
                      <a:endParaRPr lang="nb-NO" sz="11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nb-NO" sz="1100" u="none" strike="noStrike" dirty="0">
                          <a:effectLst/>
                        </a:rPr>
                        <a:t>Budsjett 2021</a:t>
                      </a:r>
                      <a:endParaRPr lang="nb-NO" sz="11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endParaRPr lang="nb-NO" dirty="0"/>
                    </a:p>
                  </a:txBody>
                  <a:tcPr>
                    <a:solidFill>
                      <a:schemeClr val="tx2">
                        <a:lumMod val="60000"/>
                        <a:lumOff val="40000"/>
                      </a:schemeClr>
                    </a:solidFill>
                  </a:tcPr>
                </a:tc>
                <a:tc>
                  <a:txBody>
                    <a:bodyPr/>
                    <a:lstStyle/>
                    <a:p>
                      <a:endParaRPr lang="nb-NO" dirty="0"/>
                    </a:p>
                  </a:txBody>
                  <a:tcPr>
                    <a:solidFill>
                      <a:schemeClr val="tx2">
                        <a:lumMod val="60000"/>
                        <a:lumOff val="40000"/>
                      </a:schemeClr>
                    </a:solidFill>
                  </a:tcPr>
                </a:tc>
                <a:tc>
                  <a:txBody>
                    <a:bodyPr/>
                    <a:lstStyle/>
                    <a:p>
                      <a:endParaRPr lang="nb-NO" dirty="0"/>
                    </a:p>
                  </a:txBody>
                  <a:tcPr>
                    <a:solidFill>
                      <a:schemeClr val="tx2">
                        <a:lumMod val="60000"/>
                        <a:lumOff val="40000"/>
                      </a:schemeClr>
                    </a:solidFill>
                  </a:tcPr>
                </a:tc>
                <a:extLst>
                  <a:ext uri="{0D108BD9-81ED-4DB2-BD59-A6C34878D82A}">
                    <a16:rowId xmlns:a16="http://schemas.microsoft.com/office/drawing/2014/main" val="1343284180"/>
                  </a:ext>
                </a:extLst>
              </a:tr>
              <a:tr h="371260">
                <a:tc>
                  <a:txBody>
                    <a:bodyPr/>
                    <a:lstStyle/>
                    <a:p>
                      <a:pPr algn="l" fontAlgn="b"/>
                      <a:r>
                        <a:rPr lang="nb-NO" sz="1100" u="none" strike="noStrike">
                          <a:effectLst/>
                        </a:rPr>
                        <a:t>Sum utgifter</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37 357 105</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39 201 834</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39 201 834</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38 606 700</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34 520 122</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endParaRPr lang="nb-NO"/>
                    </a:p>
                  </a:txBody>
                  <a:tcPr>
                    <a:solidFill>
                      <a:schemeClr val="bg1">
                        <a:lumMod val="95000"/>
                      </a:schemeClr>
                    </a:solidFill>
                  </a:tcPr>
                </a:tc>
                <a:tc>
                  <a:txBody>
                    <a:bodyPr/>
                    <a:lstStyle/>
                    <a:p>
                      <a:endParaRPr lang="nb-NO" dirty="0"/>
                    </a:p>
                  </a:txBody>
                  <a:tcPr>
                    <a:solidFill>
                      <a:schemeClr val="bg1">
                        <a:lumMod val="95000"/>
                      </a:schemeClr>
                    </a:solidFill>
                  </a:tcPr>
                </a:tc>
                <a:tc>
                  <a:txBody>
                    <a:bodyPr/>
                    <a:lstStyle/>
                    <a:p>
                      <a:endParaRPr lang="nb-NO"/>
                    </a:p>
                  </a:txBody>
                  <a:tcPr>
                    <a:solidFill>
                      <a:schemeClr val="bg1">
                        <a:lumMod val="95000"/>
                      </a:schemeClr>
                    </a:solidFill>
                  </a:tcPr>
                </a:tc>
                <a:extLst>
                  <a:ext uri="{0D108BD9-81ED-4DB2-BD59-A6C34878D82A}">
                    <a16:rowId xmlns:a16="http://schemas.microsoft.com/office/drawing/2014/main" val="505310809"/>
                  </a:ext>
                </a:extLst>
              </a:tr>
              <a:tr h="371260">
                <a:tc>
                  <a:txBody>
                    <a:bodyPr/>
                    <a:lstStyle/>
                    <a:p>
                      <a:pPr algn="l" fontAlgn="b"/>
                      <a:r>
                        <a:rPr lang="nb-NO" sz="1100" u="none" strike="noStrike">
                          <a:effectLst/>
                        </a:rPr>
                        <a:t>Sum inntekter</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-16 624 207</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-14 129 897</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-15 911 752</a:t>
                      </a:r>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-17 606 000</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-9 709 172</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endParaRPr lang="nb-NO" dirty="0"/>
                    </a:p>
                  </a:txBody>
                  <a:tcPr>
                    <a:solidFill>
                      <a:schemeClr val="bg1">
                        <a:lumMod val="95000"/>
                      </a:schemeClr>
                    </a:solidFill>
                  </a:tcPr>
                </a:tc>
                <a:tc>
                  <a:txBody>
                    <a:bodyPr/>
                    <a:lstStyle/>
                    <a:p>
                      <a:endParaRPr lang="nb-NO" dirty="0"/>
                    </a:p>
                  </a:txBody>
                  <a:tcPr>
                    <a:solidFill>
                      <a:schemeClr val="bg1">
                        <a:lumMod val="95000"/>
                      </a:schemeClr>
                    </a:solidFill>
                  </a:tcPr>
                </a:tc>
                <a:tc>
                  <a:txBody>
                    <a:bodyPr/>
                    <a:lstStyle/>
                    <a:p>
                      <a:endParaRPr lang="nb-NO"/>
                    </a:p>
                  </a:txBody>
                  <a:tcPr>
                    <a:solidFill>
                      <a:schemeClr val="bg1">
                        <a:lumMod val="95000"/>
                      </a:schemeClr>
                    </a:solidFill>
                  </a:tcPr>
                </a:tc>
                <a:extLst>
                  <a:ext uri="{0D108BD9-81ED-4DB2-BD59-A6C34878D82A}">
                    <a16:rowId xmlns:a16="http://schemas.microsoft.com/office/drawing/2014/main" val="1554685619"/>
                  </a:ext>
                </a:extLst>
              </a:tr>
              <a:tr h="371697">
                <a:tc gridSpan="5">
                  <a:txBody>
                    <a:bodyPr/>
                    <a:lstStyle/>
                    <a:p>
                      <a:pPr algn="l" fontAlgn="b"/>
                      <a:r>
                        <a:rPr lang="nb-NO" sz="1100" u="none" strike="noStrike" dirty="0">
                          <a:effectLst/>
                        </a:rPr>
                        <a:t>Netto avsetning budne fond</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552 300</a:t>
                      </a:r>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617529252"/>
                  </a:ext>
                </a:extLst>
              </a:tr>
              <a:tr h="371260">
                <a:tc>
                  <a:txBody>
                    <a:bodyPr/>
                    <a:lstStyle/>
                    <a:p>
                      <a:pPr algn="l" fontAlgn="b"/>
                      <a:r>
                        <a:rPr lang="nb-NO" sz="1100" u="none" strike="noStrike">
                          <a:effectLst/>
                        </a:rPr>
                        <a:t>Netto ramme</a:t>
                      </a:r>
                      <a:endParaRPr lang="nb-NO" sz="11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20 732 898</a:t>
                      </a:r>
                      <a:endParaRPr lang="nb-NO" sz="11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25 071 937</a:t>
                      </a:r>
                      <a:endParaRPr lang="nb-NO" sz="11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23 290 082</a:t>
                      </a:r>
                      <a:endParaRPr lang="nb-NO" sz="11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dirty="0">
                          <a:effectLst/>
                        </a:rPr>
                        <a:t>21 553 000</a:t>
                      </a:r>
                      <a:endParaRPr lang="nb-NO" sz="1100" b="1"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nb-NO" sz="1100" u="none" strike="noStrike">
                          <a:effectLst/>
                        </a:rPr>
                        <a:t>24 810 950</a:t>
                      </a:r>
                      <a:endParaRPr lang="nb-NO" sz="11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endParaRPr lang="nb-NO"/>
                    </a:p>
                  </a:txBody>
                  <a:tcPr>
                    <a:solidFill>
                      <a:schemeClr val="bg1">
                        <a:lumMod val="95000"/>
                      </a:schemeClr>
                    </a:solidFill>
                  </a:tcPr>
                </a:tc>
                <a:tc>
                  <a:txBody>
                    <a:bodyPr/>
                    <a:lstStyle/>
                    <a:p>
                      <a:endParaRPr lang="nb-NO"/>
                    </a:p>
                  </a:txBody>
                  <a:tcPr>
                    <a:solidFill>
                      <a:schemeClr val="bg1">
                        <a:lumMod val="95000"/>
                      </a:schemeClr>
                    </a:solidFill>
                  </a:tcPr>
                </a:tc>
                <a:tc>
                  <a:txBody>
                    <a:bodyPr/>
                    <a:lstStyle/>
                    <a:p>
                      <a:endParaRPr lang="nb-NO" dirty="0"/>
                    </a:p>
                  </a:txBody>
                  <a:tcPr>
                    <a:solidFill>
                      <a:schemeClr val="bg1">
                        <a:lumMod val="95000"/>
                      </a:schemeClr>
                    </a:solidFill>
                  </a:tcPr>
                </a:tc>
                <a:extLst>
                  <a:ext uri="{0D108BD9-81ED-4DB2-BD59-A6C34878D82A}">
                    <a16:rowId xmlns:a16="http://schemas.microsoft.com/office/drawing/2014/main" val="2429104217"/>
                  </a:ext>
                </a:extLst>
              </a:tr>
            </a:tbl>
          </a:graphicData>
        </a:graphic>
      </p:graphicFrame>
      <p:sp>
        <p:nvSpPr>
          <p:cNvPr id="4" name="Plassholder for lysbildenummer 3"/>
          <p:cNvSpPr>
            <a:spLocks noGrp="1"/>
          </p:cNvSpPr>
          <p:nvPr>
            <p:ph type="sldNum" sz="quarter" idx="12"/>
          </p:nvPr>
        </p:nvSpPr>
        <p:spPr/>
        <p:txBody>
          <a:bodyPr/>
          <a:lstStyle/>
          <a:p>
            <a:fld id="{7A15CBDB-C286-4044-A01C-3954CE7325DF}" type="slidenum">
              <a:rPr lang="nb-NO" altLang="nb-NO" smtClean="0"/>
              <a:pPr/>
              <a:t>13</a:t>
            </a:fld>
            <a:endParaRPr lang="nb-NO" altLang="nb-NO"/>
          </a:p>
        </p:txBody>
      </p:sp>
      <p:sp>
        <p:nvSpPr>
          <p:cNvPr id="6" name="TekstSylinder 5"/>
          <p:cNvSpPr txBox="1"/>
          <p:nvPr/>
        </p:nvSpPr>
        <p:spPr>
          <a:xfrm>
            <a:off x="2058380" y="3122593"/>
            <a:ext cx="7926053" cy="4524315"/>
          </a:xfrm>
          <a:prstGeom prst="rect">
            <a:avLst/>
          </a:prstGeom>
          <a:noFill/>
        </p:spPr>
        <p:txBody>
          <a:bodyPr wrap="square" rtlCol="0">
            <a:spAutoFit/>
          </a:bodyPr>
          <a:lstStyle/>
          <a:p>
            <a:r>
              <a:rPr lang="nb-NO" sz="1200" b="1" dirty="0"/>
              <a:t>Utgifts utvikling:</a:t>
            </a:r>
          </a:p>
          <a:p>
            <a:pPr marL="171450" indent="-171450">
              <a:buFont typeface="Arial" panose="020B0604020202020204" pitchFamily="34" charset="0"/>
              <a:buChar char="•"/>
            </a:pPr>
            <a:r>
              <a:rPr lang="nb-NO" sz="1200" dirty="0"/>
              <a:t>Va Industri – lavere utgifter i forbindelse med at vi ikke får ekstra slam levert – kostnadene reduseres med va kr 1.000.000,-</a:t>
            </a:r>
          </a:p>
          <a:p>
            <a:pPr marL="171450" indent="-171450">
              <a:buFont typeface="Arial" panose="020B0604020202020204" pitchFamily="34" charset="0"/>
              <a:buChar char="•"/>
            </a:pPr>
            <a:r>
              <a:rPr lang="nb-NO" sz="1200" dirty="0"/>
              <a:t>Driftskostnader på bygg ligger på et minimumsnivå og bidrar noen ganger til at det blir økte reparasjonskostnader når bygg ikke vedlikeholdes.  De totale driftskostnadene går til forsikring, kommunale avgifter, serviceavtaler, reparasjoner, energi og tilsyn av bygg. </a:t>
            </a:r>
          </a:p>
          <a:p>
            <a:pPr marL="171450" indent="-171450">
              <a:buFont typeface="Arial" panose="020B0604020202020204" pitchFamily="34" charset="0"/>
              <a:buChar char="•"/>
            </a:pPr>
            <a:r>
              <a:rPr lang="nb-NO" sz="1200" dirty="0"/>
              <a:t>Ikke </a:t>
            </a:r>
            <a:r>
              <a:rPr lang="nb-NO" sz="1200" dirty="0" err="1"/>
              <a:t>mva</a:t>
            </a:r>
            <a:r>
              <a:rPr lang="nb-NO" sz="1200" dirty="0"/>
              <a:t> fradrag på utgifter til kommunale boliger uten vedtak</a:t>
            </a:r>
          </a:p>
          <a:p>
            <a:pPr marL="171450" indent="-171450">
              <a:buFont typeface="Arial" panose="020B0604020202020204" pitchFamily="34" charset="0"/>
              <a:buChar char="•"/>
            </a:pPr>
            <a:r>
              <a:rPr lang="nb-NO" sz="1200" dirty="0"/>
              <a:t>Eiendommer som ikke er i bruk – nedjustert energi ,  men ikke så lavt at det fryser – gjøres 2 g. pr år</a:t>
            </a:r>
          </a:p>
          <a:p>
            <a:pPr marL="171450" indent="-171450">
              <a:buFont typeface="Arial" panose="020B0604020202020204" pitchFamily="34" charset="0"/>
              <a:buChar char="•"/>
            </a:pPr>
            <a:r>
              <a:rPr lang="nb-NO" sz="1200" dirty="0"/>
              <a:t>Vi har hele tiden fokus på at vi ikke øker antall ansatte pr m2 på renhold </a:t>
            </a:r>
          </a:p>
          <a:p>
            <a:pPr marL="171450" indent="-171450">
              <a:buFont typeface="Arial" panose="020B0604020202020204" pitchFamily="34" charset="0"/>
              <a:buChar char="•"/>
            </a:pPr>
            <a:r>
              <a:rPr lang="nb-NO" sz="1200" dirty="0"/>
              <a:t>Vi har 1 til 3 forsikringsskader pr år hvor egenandelen er på kr 50.000,- i 2020 har vi 3 saker totalt kr 150.000,-</a:t>
            </a:r>
          </a:p>
          <a:p>
            <a:pPr marL="171450" indent="-171450">
              <a:buFont typeface="Arial" panose="020B0604020202020204" pitchFamily="34" charset="0"/>
              <a:buChar char="•"/>
            </a:pPr>
            <a:r>
              <a:rPr lang="nb-NO" sz="1200" dirty="0"/>
              <a:t>Noe økning på renhold fra 2017: Søndre Hoel, mer renhold på fellesarealer TIFU og brakke ved </a:t>
            </a:r>
            <a:r>
              <a:rPr lang="nb-NO" sz="1200" dirty="0" err="1"/>
              <a:t>Vålbyen</a:t>
            </a:r>
            <a:r>
              <a:rPr lang="nb-NO" sz="1200" dirty="0"/>
              <a:t> skole.  </a:t>
            </a:r>
          </a:p>
          <a:p>
            <a:pPr marL="171450" indent="-171450">
              <a:buFont typeface="Arial" panose="020B0604020202020204" pitchFamily="34" charset="0"/>
              <a:buChar char="•"/>
            </a:pPr>
            <a:r>
              <a:rPr lang="nb-NO" sz="1200" dirty="0"/>
              <a:t>Siden vi fikk IKS brann på kr 3.690.000,- i 2020 er dette blitt lagt til i utgifter fra 2017 til 2019 for å få sammenlignbare tall</a:t>
            </a:r>
          </a:p>
          <a:p>
            <a:r>
              <a:rPr lang="nb-NO" sz="1200" b="1" dirty="0"/>
              <a:t>Inntektsutvikling: </a:t>
            </a:r>
          </a:p>
          <a:p>
            <a:pPr marL="285750" indent="-285750">
              <a:buFont typeface="Arial" panose="020B0604020202020204" pitchFamily="34" charset="0"/>
              <a:buChar char="•"/>
            </a:pPr>
            <a:r>
              <a:rPr lang="nb-NO" sz="1200" dirty="0"/>
              <a:t>VA industri: Prognose 2020 skyldes ekstraordinære inntekter på slam på kr  5.600.000,- som blir kun på 480.000,- i 2021</a:t>
            </a:r>
          </a:p>
          <a:p>
            <a:pPr marL="285750" indent="-285750">
              <a:buFont typeface="Arial" panose="020B0604020202020204" pitchFamily="34" charset="0"/>
              <a:buChar char="•"/>
            </a:pPr>
            <a:r>
              <a:rPr lang="nb-NO" sz="1200" dirty="0"/>
              <a:t>Vi har i perioden fra 2017 og til og med 2020 solgt 13 boliger/enheter og i samme periode mindre utleie – vedtak om tildeling av kommunal bolig.  Ønsker leietakere som klarer seg økonomisk og har bo evne.  De som ikke har dette må ha bodd i kommunen i 3 år. Trenden på etterspørsel av leie har gått ned.  Leieinntekter vil ytterligere gå ned etter hvert som vi selger boliger – ny strategiplan må på plass.  Leieinntekter på boliger går ned og vil gå ytterligere ned ved ytterligere salg. Vi har flere boliger som ikke kan leies ut </a:t>
            </a:r>
            <a:r>
              <a:rPr lang="nb-NO" sz="1200" dirty="0" err="1"/>
              <a:t>pga</a:t>
            </a:r>
            <a:r>
              <a:rPr lang="nb-NO" sz="1200" dirty="0"/>
              <a:t> manglende vedlikehold</a:t>
            </a:r>
          </a:p>
          <a:p>
            <a:pPr marL="285750" indent="-285750">
              <a:buFont typeface="Arial" panose="020B0604020202020204" pitchFamily="34" charset="0"/>
              <a:buChar char="•"/>
            </a:pPr>
            <a:r>
              <a:rPr lang="nb-NO" sz="1200" dirty="0"/>
              <a:t>Næringsutleie har vært stabil men ved salg vil leieinntekter gå ned</a:t>
            </a:r>
          </a:p>
          <a:p>
            <a:pPr marL="285750" indent="-285750">
              <a:buFont typeface="Arial" panose="020B0604020202020204" pitchFamily="34" charset="0"/>
              <a:buChar char="•"/>
            </a:pPr>
            <a:endParaRPr lang="nb-NO" sz="1200" dirty="0"/>
          </a:p>
          <a:p>
            <a:pPr marL="285750" indent="-285750">
              <a:buFont typeface="Arial" panose="020B0604020202020204" pitchFamily="34" charset="0"/>
              <a:buChar char="•"/>
            </a:pPr>
            <a:endParaRPr lang="nb-NO" sz="1200" dirty="0"/>
          </a:p>
          <a:p>
            <a:pPr marL="285750" indent="-285750">
              <a:buFont typeface="Arial" panose="020B0604020202020204" pitchFamily="34" charset="0"/>
              <a:buChar char="•"/>
            </a:pPr>
            <a:endParaRPr lang="nb-NO" sz="1200" dirty="0"/>
          </a:p>
          <a:p>
            <a:pPr marL="285750" indent="-285750">
              <a:buFont typeface="Arial" panose="020B0604020202020204" pitchFamily="34" charset="0"/>
              <a:buChar char="•"/>
            </a:pPr>
            <a:endParaRPr lang="nb-NO" sz="1200" dirty="0"/>
          </a:p>
        </p:txBody>
      </p:sp>
    </p:spTree>
    <p:extLst>
      <p:ext uri="{BB962C8B-B14F-4D97-AF65-F5344CB8AC3E}">
        <p14:creationId xmlns:p14="http://schemas.microsoft.com/office/powerpoint/2010/main" val="544145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Gjennomførte effektiviseringstiltak </a:t>
            </a:r>
            <a:endParaRPr lang="nb-NO" dirty="0"/>
          </a:p>
        </p:txBody>
      </p:sp>
      <p:graphicFrame>
        <p:nvGraphicFramePr>
          <p:cNvPr id="5" name="Plassholder for innhold 4"/>
          <p:cNvGraphicFramePr>
            <a:graphicFrameLocks noGrp="1"/>
          </p:cNvGraphicFramePr>
          <p:nvPr>
            <p:ph idx="1"/>
            <p:extLst/>
          </p:nvPr>
        </p:nvGraphicFramePr>
        <p:xfrm>
          <a:off x="1775520" y="1124744"/>
          <a:ext cx="8640960" cy="4593825"/>
        </p:xfrm>
        <a:graphic>
          <a:graphicData uri="http://schemas.openxmlformats.org/drawingml/2006/table">
            <a:tbl>
              <a:tblPr firstRow="1" bandRow="1">
                <a:tableStyleId>{5C22544A-7EE6-4342-B048-85BDC9FD1C3A}</a:tableStyleId>
              </a:tblPr>
              <a:tblGrid>
                <a:gridCol w="4849732">
                  <a:extLst>
                    <a:ext uri="{9D8B030D-6E8A-4147-A177-3AD203B41FA5}">
                      <a16:colId xmlns:a16="http://schemas.microsoft.com/office/drawing/2014/main" val="4004381081"/>
                    </a:ext>
                  </a:extLst>
                </a:gridCol>
                <a:gridCol w="2063036">
                  <a:extLst>
                    <a:ext uri="{9D8B030D-6E8A-4147-A177-3AD203B41FA5}">
                      <a16:colId xmlns:a16="http://schemas.microsoft.com/office/drawing/2014/main" val="968372953"/>
                    </a:ext>
                  </a:extLst>
                </a:gridCol>
                <a:gridCol w="1728192">
                  <a:extLst>
                    <a:ext uri="{9D8B030D-6E8A-4147-A177-3AD203B41FA5}">
                      <a16:colId xmlns:a16="http://schemas.microsoft.com/office/drawing/2014/main" val="3394082762"/>
                    </a:ext>
                  </a:extLst>
                </a:gridCol>
              </a:tblGrid>
              <a:tr h="401411">
                <a:tc>
                  <a:txBody>
                    <a:bodyPr/>
                    <a:lstStyle/>
                    <a:p>
                      <a:r>
                        <a:rPr lang="nb-NO" sz="1100" dirty="0" smtClean="0"/>
                        <a:t>Oppgave</a:t>
                      </a:r>
                      <a:endParaRPr lang="nb-NO" sz="1100" dirty="0"/>
                    </a:p>
                  </a:txBody>
                  <a:tcPr/>
                </a:tc>
                <a:tc>
                  <a:txBody>
                    <a:bodyPr/>
                    <a:lstStyle/>
                    <a:p>
                      <a:r>
                        <a:rPr lang="nb-NO" sz="1100" dirty="0" smtClean="0"/>
                        <a:t>Årsverk</a:t>
                      </a:r>
                      <a:endParaRPr lang="nb-NO" sz="1100" dirty="0"/>
                    </a:p>
                  </a:txBody>
                  <a:tcPr/>
                </a:tc>
                <a:tc>
                  <a:txBody>
                    <a:bodyPr/>
                    <a:lstStyle/>
                    <a:p>
                      <a:r>
                        <a:rPr lang="nb-NO" sz="1100" dirty="0" smtClean="0"/>
                        <a:t>Kost/inntekt</a:t>
                      </a:r>
                      <a:endParaRPr lang="nb-NO" sz="1100" dirty="0"/>
                    </a:p>
                  </a:txBody>
                  <a:tcPr/>
                </a:tc>
                <a:extLst>
                  <a:ext uri="{0D108BD9-81ED-4DB2-BD59-A6C34878D82A}">
                    <a16:rowId xmlns:a16="http://schemas.microsoft.com/office/drawing/2014/main" val="3338127251"/>
                  </a:ext>
                </a:extLst>
              </a:tr>
              <a:tr h="461897">
                <a:tc>
                  <a:txBody>
                    <a:bodyPr/>
                    <a:lstStyle/>
                    <a:p>
                      <a:r>
                        <a:rPr lang="nb-NO" sz="1100" dirty="0" smtClean="0"/>
                        <a:t>Nytt FDV system </a:t>
                      </a:r>
                      <a:r>
                        <a:rPr lang="nb-NO" sz="1100" dirty="0" err="1" smtClean="0"/>
                        <a:t>Famac</a:t>
                      </a:r>
                      <a:r>
                        <a:rPr lang="nb-NO" sz="1100" baseline="0" dirty="0" smtClean="0"/>
                        <a:t> – innlegging av eiendomsinformasjon – bedre oppfølging og driftsoperatørene jobber teambasert </a:t>
                      </a:r>
                      <a:endParaRPr lang="nb-NO" sz="1100" dirty="0"/>
                    </a:p>
                  </a:txBody>
                  <a:tcPr/>
                </a:tc>
                <a:tc>
                  <a:txBody>
                    <a:bodyPr/>
                    <a:lstStyle/>
                    <a:p>
                      <a:r>
                        <a:rPr lang="nb-NO" sz="1100" dirty="0" smtClean="0"/>
                        <a:t>Interne ressurser og lite eksterne kostnader</a:t>
                      </a:r>
                      <a:endParaRPr lang="nb-NO" sz="1100" dirty="0"/>
                    </a:p>
                  </a:txBody>
                  <a:tcPr/>
                </a:tc>
                <a:tc>
                  <a:txBody>
                    <a:bodyPr/>
                    <a:lstStyle/>
                    <a:p>
                      <a:r>
                        <a:rPr lang="nb-NO" sz="1100" dirty="0" smtClean="0"/>
                        <a:t>Kr</a:t>
                      </a:r>
                      <a:r>
                        <a:rPr lang="nb-NO" sz="1100" baseline="0" dirty="0" smtClean="0"/>
                        <a:t> 15.000,- </a:t>
                      </a:r>
                      <a:endParaRPr lang="nb-NO" sz="1100" dirty="0"/>
                    </a:p>
                  </a:txBody>
                  <a:tcPr/>
                </a:tc>
                <a:extLst>
                  <a:ext uri="{0D108BD9-81ED-4DB2-BD59-A6C34878D82A}">
                    <a16:rowId xmlns:a16="http://schemas.microsoft.com/office/drawing/2014/main" val="3686783048"/>
                  </a:ext>
                </a:extLst>
              </a:tr>
              <a:tr h="288821">
                <a:tc>
                  <a:txBody>
                    <a:bodyPr/>
                    <a:lstStyle/>
                    <a:p>
                      <a:r>
                        <a:rPr lang="nb-NO" sz="1100" dirty="0" smtClean="0"/>
                        <a:t>Gjennomgang av serviceavtaler – reduksjon/men også mange</a:t>
                      </a:r>
                      <a:r>
                        <a:rPr lang="nb-NO" sz="1100" baseline="0" dirty="0" smtClean="0"/>
                        <a:t> </a:t>
                      </a:r>
                      <a:r>
                        <a:rPr lang="nb-NO" sz="1100" dirty="0" smtClean="0"/>
                        <a:t> som man manglet</a:t>
                      </a:r>
                      <a:endParaRPr lang="nb-NO" sz="1100" dirty="0"/>
                    </a:p>
                  </a:txBody>
                  <a:tcPr/>
                </a:tc>
                <a:tc>
                  <a:txBody>
                    <a:bodyPr/>
                    <a:lstStyle/>
                    <a:p>
                      <a:r>
                        <a:rPr lang="nb-NO" sz="1100" dirty="0" smtClean="0"/>
                        <a:t>0</a:t>
                      </a:r>
                      <a:endParaRPr lang="nb-NO" sz="1100" dirty="0"/>
                    </a:p>
                  </a:txBody>
                  <a:tcPr/>
                </a:tc>
                <a:tc>
                  <a:txBody>
                    <a:bodyPr/>
                    <a:lstStyle/>
                    <a:p>
                      <a:r>
                        <a:rPr lang="nb-NO" sz="1100" dirty="0" smtClean="0"/>
                        <a:t>0</a:t>
                      </a:r>
                      <a:endParaRPr lang="nb-NO" sz="1100" dirty="0"/>
                    </a:p>
                  </a:txBody>
                  <a:tcPr/>
                </a:tc>
                <a:extLst>
                  <a:ext uri="{0D108BD9-81ED-4DB2-BD59-A6C34878D82A}">
                    <a16:rowId xmlns:a16="http://schemas.microsoft.com/office/drawing/2014/main" val="210577758"/>
                  </a:ext>
                </a:extLst>
              </a:tr>
              <a:tr h="751506">
                <a:tc>
                  <a:txBody>
                    <a:bodyPr/>
                    <a:lstStyle/>
                    <a:p>
                      <a:r>
                        <a:rPr lang="nb-NO" sz="1100" dirty="0" smtClean="0"/>
                        <a:t>Reduksjon</a:t>
                      </a:r>
                      <a:r>
                        <a:rPr lang="nb-NO" sz="1100" baseline="0" dirty="0" smtClean="0"/>
                        <a:t> av renholdere/vaktmestere når kommunale bygninger (pålagte tjenester) legges ned.  Sist Nordhagen skole 2017- siste halvår. Utleie til Solør videregående i 2019 – dekket driftskostnader. Nå </a:t>
                      </a:r>
                      <a:r>
                        <a:rPr lang="nb-NO" sz="1100" baseline="0" dirty="0" err="1" smtClean="0"/>
                        <a:t>pt</a:t>
                      </a:r>
                      <a:r>
                        <a:rPr lang="nb-NO" sz="1100" baseline="0" dirty="0" smtClean="0"/>
                        <a:t> en driftsutgift på </a:t>
                      </a:r>
                      <a:r>
                        <a:rPr lang="nb-NO" sz="1100" baseline="0" dirty="0" err="1" smtClean="0"/>
                        <a:t>ca</a:t>
                      </a:r>
                      <a:r>
                        <a:rPr lang="nb-NO" sz="1100" baseline="0" dirty="0" smtClean="0"/>
                        <a:t> 200.000,-. Som kan tas i framtidig salg </a:t>
                      </a:r>
                      <a:endParaRPr lang="nb-NO" sz="1100" dirty="0"/>
                    </a:p>
                  </a:txBody>
                  <a:tcPr/>
                </a:tc>
                <a:tc>
                  <a:txBody>
                    <a:bodyPr/>
                    <a:lstStyle/>
                    <a:p>
                      <a:r>
                        <a:rPr lang="nb-NO" sz="1100" dirty="0" smtClean="0"/>
                        <a:t>0,9</a:t>
                      </a:r>
                      <a:r>
                        <a:rPr lang="nb-NO" sz="1100" baseline="0" dirty="0" smtClean="0"/>
                        <a:t> årsverk renholder</a:t>
                      </a:r>
                    </a:p>
                    <a:p>
                      <a:r>
                        <a:rPr lang="nb-NO" sz="1100" baseline="0" dirty="0" smtClean="0"/>
                        <a:t>0,2 årsverk vaktmester</a:t>
                      </a:r>
                      <a:endParaRPr lang="nb-NO" sz="1100" dirty="0"/>
                    </a:p>
                  </a:txBody>
                  <a:tcPr/>
                </a:tc>
                <a:tc>
                  <a:txBody>
                    <a:bodyPr/>
                    <a:lstStyle/>
                    <a:p>
                      <a:r>
                        <a:rPr lang="nb-NO" sz="1100" dirty="0" err="1" smtClean="0"/>
                        <a:t>Ca</a:t>
                      </a:r>
                      <a:r>
                        <a:rPr lang="nb-NO" sz="1100" dirty="0" smtClean="0"/>
                        <a:t> Kr 700.000,- er tatt ut i 2018</a:t>
                      </a:r>
                      <a:r>
                        <a:rPr lang="nb-NO" sz="1100" baseline="0" dirty="0" smtClean="0"/>
                        <a:t> </a:t>
                      </a:r>
                      <a:endParaRPr lang="nb-NO" sz="1100" dirty="0"/>
                    </a:p>
                  </a:txBody>
                  <a:tcPr/>
                </a:tc>
                <a:extLst>
                  <a:ext uri="{0D108BD9-81ED-4DB2-BD59-A6C34878D82A}">
                    <a16:rowId xmlns:a16="http://schemas.microsoft.com/office/drawing/2014/main" val="119736515"/>
                  </a:ext>
                </a:extLst>
              </a:tr>
              <a:tr h="616922">
                <a:tc>
                  <a:txBody>
                    <a:bodyPr/>
                    <a:lstStyle/>
                    <a:p>
                      <a:r>
                        <a:rPr lang="nb-NO" sz="1100" dirty="0" smtClean="0"/>
                        <a:t>Solgt 2 </a:t>
                      </a:r>
                      <a:r>
                        <a:rPr lang="nb-NO" sz="1100" dirty="0" err="1" smtClean="0"/>
                        <a:t>stk</a:t>
                      </a:r>
                      <a:r>
                        <a:rPr lang="nb-NO" sz="1100" dirty="0" smtClean="0"/>
                        <a:t> leiligheter i OBOS Storskjæret. Dette er hensyntatt i budsjett 2021</a:t>
                      </a:r>
                      <a:endParaRPr lang="nb-NO" sz="1100" dirty="0"/>
                    </a:p>
                  </a:txBody>
                  <a:tcPr/>
                </a:tc>
                <a:tc>
                  <a:txBody>
                    <a:bodyPr/>
                    <a:lstStyle/>
                    <a:p>
                      <a:r>
                        <a:rPr lang="nb-NO" sz="1100" dirty="0" smtClean="0"/>
                        <a:t>0</a:t>
                      </a:r>
                      <a:endParaRPr lang="nb-NO" sz="1100" dirty="0"/>
                    </a:p>
                  </a:txBody>
                  <a:tcPr/>
                </a:tc>
                <a:tc>
                  <a:txBody>
                    <a:bodyPr/>
                    <a:lstStyle/>
                    <a:p>
                      <a:r>
                        <a:rPr lang="nb-NO" sz="1100" dirty="0" smtClean="0"/>
                        <a:t>112.000,- lavere kost </a:t>
                      </a:r>
                      <a:r>
                        <a:rPr lang="nb-NO" sz="1100" baseline="0" dirty="0" smtClean="0"/>
                        <a:t> og  redusert leieinntekter på kr 168.000,-</a:t>
                      </a:r>
                      <a:endParaRPr lang="nb-NO" sz="1100" dirty="0"/>
                    </a:p>
                  </a:txBody>
                  <a:tcPr/>
                </a:tc>
                <a:extLst>
                  <a:ext uri="{0D108BD9-81ED-4DB2-BD59-A6C34878D82A}">
                    <a16:rowId xmlns:a16="http://schemas.microsoft.com/office/drawing/2014/main" val="1984112904"/>
                  </a:ext>
                </a:extLst>
              </a:tr>
              <a:tr h="584195">
                <a:tc>
                  <a:txBody>
                    <a:bodyPr/>
                    <a:lstStyle/>
                    <a:p>
                      <a:r>
                        <a:rPr lang="nb-NO" sz="1100" dirty="0" smtClean="0"/>
                        <a:t>Gymsal</a:t>
                      </a:r>
                      <a:r>
                        <a:rPr lang="nb-NO" sz="1100" baseline="0" dirty="0" smtClean="0"/>
                        <a:t> på Haslemoen er også energi nesten koblet ut på sommeren og minimalt på vinterstid</a:t>
                      </a:r>
                      <a:endParaRPr lang="nb-NO" sz="1100" dirty="0"/>
                    </a:p>
                  </a:txBody>
                  <a:tcPr/>
                </a:tc>
                <a:tc>
                  <a:txBody>
                    <a:bodyPr/>
                    <a:lstStyle/>
                    <a:p>
                      <a:r>
                        <a:rPr lang="nb-NO" sz="1100" dirty="0" smtClean="0"/>
                        <a:t>0</a:t>
                      </a:r>
                      <a:endParaRPr lang="nb-NO" sz="1100" dirty="0"/>
                    </a:p>
                  </a:txBody>
                  <a:tcPr/>
                </a:tc>
                <a:tc>
                  <a:txBody>
                    <a:bodyPr/>
                    <a:lstStyle/>
                    <a:p>
                      <a:r>
                        <a:rPr lang="nb-NO" sz="1100" dirty="0" smtClean="0"/>
                        <a:t>Varierende men </a:t>
                      </a:r>
                      <a:r>
                        <a:rPr lang="nb-NO" sz="1100" dirty="0" err="1" smtClean="0"/>
                        <a:t>ca</a:t>
                      </a:r>
                      <a:r>
                        <a:rPr lang="nb-NO" sz="1100" dirty="0" smtClean="0"/>
                        <a:t> 50.000,-</a:t>
                      </a:r>
                      <a:r>
                        <a:rPr lang="nb-NO" sz="1100" baseline="0" dirty="0" smtClean="0"/>
                        <a:t> i spart energikostnad pr år</a:t>
                      </a:r>
                      <a:endParaRPr lang="nb-NO" sz="1100" dirty="0"/>
                    </a:p>
                  </a:txBody>
                  <a:tcPr/>
                </a:tc>
                <a:extLst>
                  <a:ext uri="{0D108BD9-81ED-4DB2-BD59-A6C34878D82A}">
                    <a16:rowId xmlns:a16="http://schemas.microsoft.com/office/drawing/2014/main" val="1269619461"/>
                  </a:ext>
                </a:extLst>
              </a:tr>
              <a:tr h="606359">
                <a:tc>
                  <a:txBody>
                    <a:bodyPr/>
                    <a:lstStyle/>
                    <a:p>
                      <a:r>
                        <a:rPr lang="nb-NO" sz="1100" dirty="0" smtClean="0"/>
                        <a:t>Renhold – benytter</a:t>
                      </a:r>
                      <a:r>
                        <a:rPr lang="nb-NO" sz="1100" baseline="0" dirty="0" smtClean="0"/>
                        <a:t> renholdere til ferieavvikling når bygget de selv jobber i er stengt (skoler og barnehage) Bidrar til mindre innleie av ferievikarer</a:t>
                      </a:r>
                      <a:endParaRPr lang="nb-NO" sz="1100" dirty="0"/>
                    </a:p>
                  </a:txBody>
                  <a:tcPr/>
                </a:tc>
                <a:tc>
                  <a:txBody>
                    <a:bodyPr/>
                    <a:lstStyle/>
                    <a:p>
                      <a:r>
                        <a:rPr lang="nb-NO" sz="1100" dirty="0" smtClean="0"/>
                        <a:t>0</a:t>
                      </a:r>
                      <a:endParaRPr lang="nb-NO" sz="1100" dirty="0"/>
                    </a:p>
                  </a:txBody>
                  <a:tcPr/>
                </a:tc>
                <a:tc>
                  <a:txBody>
                    <a:bodyPr/>
                    <a:lstStyle/>
                    <a:p>
                      <a:r>
                        <a:rPr lang="nb-NO" sz="1100" dirty="0" smtClean="0"/>
                        <a:t>Varierende men ligger på </a:t>
                      </a:r>
                      <a:r>
                        <a:rPr lang="nb-NO" sz="1100" dirty="0" err="1" smtClean="0"/>
                        <a:t>ca</a:t>
                      </a:r>
                      <a:r>
                        <a:rPr lang="nb-NO" sz="1100" dirty="0" smtClean="0"/>
                        <a:t> kr 45.000,-</a:t>
                      </a:r>
                      <a:endParaRPr lang="nb-NO" sz="1100" dirty="0"/>
                    </a:p>
                  </a:txBody>
                  <a:tcPr/>
                </a:tc>
                <a:extLst>
                  <a:ext uri="{0D108BD9-81ED-4DB2-BD59-A6C34878D82A}">
                    <a16:rowId xmlns:a16="http://schemas.microsoft.com/office/drawing/2014/main" val="1115296581"/>
                  </a:ext>
                </a:extLst>
              </a:tr>
              <a:tr h="435335">
                <a:tc>
                  <a:txBody>
                    <a:bodyPr/>
                    <a:lstStyle/>
                    <a:p>
                      <a:r>
                        <a:rPr lang="nb-NO" sz="1100" dirty="0" smtClean="0"/>
                        <a:t>Driftsoperatører:</a:t>
                      </a:r>
                      <a:r>
                        <a:rPr lang="nb-NO" sz="1100" baseline="0" dirty="0" smtClean="0"/>
                        <a:t> Ved ferie – vaktordning for hverandre, slik at vi ikke tar inn ferievikarer</a:t>
                      </a:r>
                      <a:endParaRPr lang="nb-NO" sz="1100" dirty="0"/>
                    </a:p>
                  </a:txBody>
                  <a:tcPr/>
                </a:tc>
                <a:tc>
                  <a:txBody>
                    <a:bodyPr/>
                    <a:lstStyle/>
                    <a:p>
                      <a:r>
                        <a:rPr lang="nb-NO" sz="1100" dirty="0" smtClean="0"/>
                        <a:t>0</a:t>
                      </a:r>
                      <a:endParaRPr lang="nb-NO" sz="1100" dirty="0"/>
                    </a:p>
                  </a:txBody>
                  <a:tcPr/>
                </a:tc>
                <a:tc>
                  <a:txBody>
                    <a:bodyPr/>
                    <a:lstStyle/>
                    <a:p>
                      <a:r>
                        <a:rPr lang="nb-NO" sz="1100" dirty="0" smtClean="0"/>
                        <a:t>Varierende</a:t>
                      </a:r>
                      <a:r>
                        <a:rPr lang="nb-NO" sz="1100" baseline="0" dirty="0" smtClean="0"/>
                        <a:t> men </a:t>
                      </a:r>
                      <a:r>
                        <a:rPr lang="nb-NO" sz="1100" baseline="0" dirty="0" err="1" smtClean="0"/>
                        <a:t>ca</a:t>
                      </a:r>
                      <a:r>
                        <a:rPr lang="nb-NO" sz="1100" baseline="0" dirty="0" smtClean="0"/>
                        <a:t> kr 50.000,-</a:t>
                      </a:r>
                      <a:endParaRPr lang="nb-NO" sz="1100" dirty="0"/>
                    </a:p>
                  </a:txBody>
                  <a:tcPr/>
                </a:tc>
                <a:extLst>
                  <a:ext uri="{0D108BD9-81ED-4DB2-BD59-A6C34878D82A}">
                    <a16:rowId xmlns:a16="http://schemas.microsoft.com/office/drawing/2014/main" val="3379135812"/>
                  </a:ext>
                </a:extLst>
              </a:tr>
              <a:tr h="401411">
                <a:tc>
                  <a:txBody>
                    <a:bodyPr/>
                    <a:lstStyle/>
                    <a:p>
                      <a:r>
                        <a:rPr lang="nb-NO" sz="1100" kern="1200" baseline="0" dirty="0" err="1" smtClean="0">
                          <a:solidFill>
                            <a:schemeClr val="dk1"/>
                          </a:solidFill>
                          <a:latin typeface="+mn-lt"/>
                          <a:ea typeface="+mn-ea"/>
                          <a:cs typeface="+mn-cs"/>
                        </a:rPr>
                        <a:t>Hasla</a:t>
                      </a:r>
                      <a:r>
                        <a:rPr lang="nb-NO" sz="1100" kern="1200" baseline="0" dirty="0" smtClean="0">
                          <a:solidFill>
                            <a:schemeClr val="dk1"/>
                          </a:solidFill>
                          <a:latin typeface="+mn-lt"/>
                          <a:ea typeface="+mn-ea"/>
                          <a:cs typeface="+mn-cs"/>
                        </a:rPr>
                        <a:t> skole er strøm justert ned, forsikring endret til kun brannrisiko og </a:t>
                      </a:r>
                      <a:r>
                        <a:rPr lang="nb-NO" sz="1100" kern="1200" baseline="0" dirty="0" err="1" smtClean="0">
                          <a:solidFill>
                            <a:schemeClr val="dk1"/>
                          </a:solidFill>
                          <a:latin typeface="+mn-lt"/>
                          <a:ea typeface="+mn-ea"/>
                          <a:cs typeface="+mn-cs"/>
                        </a:rPr>
                        <a:t>riving</a:t>
                      </a:r>
                      <a:r>
                        <a:rPr lang="nb-NO" sz="1100" kern="1200" baseline="0" dirty="0" smtClean="0">
                          <a:solidFill>
                            <a:schemeClr val="dk1"/>
                          </a:solidFill>
                          <a:latin typeface="+mn-lt"/>
                          <a:ea typeface="+mn-ea"/>
                          <a:cs typeface="+mn-cs"/>
                        </a:rPr>
                        <a:t> ved brann. </a:t>
                      </a:r>
                      <a:endParaRPr lang="nb-NO" sz="1100" kern="1200" baseline="0" dirty="0">
                        <a:solidFill>
                          <a:schemeClr val="dk1"/>
                        </a:solidFill>
                        <a:latin typeface="+mn-lt"/>
                        <a:ea typeface="+mn-ea"/>
                        <a:cs typeface="+mn-cs"/>
                      </a:endParaRPr>
                    </a:p>
                  </a:txBody>
                  <a:tcPr/>
                </a:tc>
                <a:tc>
                  <a:txBody>
                    <a:bodyPr/>
                    <a:lstStyle/>
                    <a:p>
                      <a:r>
                        <a:rPr lang="nb-NO" sz="1100" dirty="0" smtClean="0"/>
                        <a:t>Ble solgt</a:t>
                      </a:r>
                      <a:r>
                        <a:rPr lang="nb-NO" sz="1100" baseline="0" dirty="0" smtClean="0"/>
                        <a:t> fredag 20.11</a:t>
                      </a:r>
                      <a:endParaRPr lang="nb-NO" sz="1100" dirty="0"/>
                    </a:p>
                  </a:txBody>
                  <a:tcPr/>
                </a:tc>
                <a:tc>
                  <a:txBody>
                    <a:bodyPr/>
                    <a:lstStyle/>
                    <a:p>
                      <a:r>
                        <a:rPr lang="nb-NO" sz="1100" dirty="0" smtClean="0"/>
                        <a:t>Kr 600.000,- minus </a:t>
                      </a:r>
                      <a:r>
                        <a:rPr lang="nb-NO" sz="1100" dirty="0" err="1" smtClean="0"/>
                        <a:t>omkost</a:t>
                      </a:r>
                      <a:r>
                        <a:rPr lang="nb-NO" sz="1100" dirty="0" smtClean="0"/>
                        <a:t>.</a:t>
                      </a:r>
                      <a:endParaRPr lang="nb-NO" sz="1100" dirty="0"/>
                    </a:p>
                  </a:txBody>
                  <a:tcPr/>
                </a:tc>
                <a:extLst>
                  <a:ext uri="{0D108BD9-81ED-4DB2-BD59-A6C34878D82A}">
                    <a16:rowId xmlns:a16="http://schemas.microsoft.com/office/drawing/2014/main" val="364690796"/>
                  </a:ext>
                </a:extLst>
              </a:tr>
            </a:tbl>
          </a:graphicData>
        </a:graphic>
      </p:graphicFrame>
      <p:sp>
        <p:nvSpPr>
          <p:cNvPr id="4" name="Plassholder for lysbildenummer 3"/>
          <p:cNvSpPr>
            <a:spLocks noGrp="1"/>
          </p:cNvSpPr>
          <p:nvPr>
            <p:ph type="sldNum" sz="quarter" idx="12"/>
          </p:nvPr>
        </p:nvSpPr>
        <p:spPr/>
        <p:txBody>
          <a:bodyPr/>
          <a:lstStyle/>
          <a:p>
            <a:fld id="{7A15CBDB-C286-4044-A01C-3954CE7325DF}" type="slidenum">
              <a:rPr lang="nb-NO" altLang="nb-NO" smtClean="0"/>
              <a:pPr/>
              <a:t>14</a:t>
            </a:fld>
            <a:endParaRPr lang="nb-NO" altLang="nb-NO"/>
          </a:p>
        </p:txBody>
      </p:sp>
    </p:spTree>
    <p:extLst>
      <p:ext uri="{BB962C8B-B14F-4D97-AF65-F5344CB8AC3E}">
        <p14:creationId xmlns:p14="http://schemas.microsoft.com/office/powerpoint/2010/main" val="4236952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Vann og avløp</a:t>
            </a:r>
            <a:endParaRPr lang="nb-NO" dirty="0"/>
          </a:p>
        </p:txBody>
      </p:sp>
      <p:sp>
        <p:nvSpPr>
          <p:cNvPr id="4" name="Plassholder for lysbildenummer 3"/>
          <p:cNvSpPr>
            <a:spLocks noGrp="1"/>
          </p:cNvSpPr>
          <p:nvPr>
            <p:ph type="sldNum" sz="quarter" idx="12"/>
          </p:nvPr>
        </p:nvSpPr>
        <p:spPr/>
        <p:txBody>
          <a:bodyPr/>
          <a:lstStyle/>
          <a:p>
            <a:fld id="{7A15CBDB-C286-4044-A01C-3954CE7325DF}" type="slidenum">
              <a:rPr lang="nb-NO" altLang="nb-NO" smtClean="0"/>
              <a:pPr/>
              <a:t>15</a:t>
            </a:fld>
            <a:endParaRPr lang="nb-NO" altLang="nb-NO"/>
          </a:p>
        </p:txBody>
      </p:sp>
      <p:sp>
        <p:nvSpPr>
          <p:cNvPr id="5" name="TekstSylinder 4"/>
          <p:cNvSpPr txBox="1"/>
          <p:nvPr/>
        </p:nvSpPr>
        <p:spPr>
          <a:xfrm>
            <a:off x="2063552" y="1302780"/>
            <a:ext cx="7360760" cy="2677656"/>
          </a:xfrm>
          <a:prstGeom prst="rect">
            <a:avLst/>
          </a:prstGeom>
          <a:noFill/>
        </p:spPr>
        <p:txBody>
          <a:bodyPr wrap="square" rtlCol="0">
            <a:spAutoFit/>
          </a:bodyPr>
          <a:lstStyle/>
          <a:p>
            <a:r>
              <a:rPr lang="nb-NO" sz="1400" b="1" dirty="0">
                <a:solidFill>
                  <a:srgbClr val="0070C0"/>
                </a:solidFill>
              </a:rPr>
              <a:t>GEBYR:</a:t>
            </a:r>
          </a:p>
          <a:p>
            <a:r>
              <a:rPr lang="nb-NO" sz="1400" dirty="0"/>
              <a:t>Generelt så følges anbefalinger fra </a:t>
            </a:r>
            <a:r>
              <a:rPr lang="nb-NO" sz="1400" dirty="0" err="1"/>
              <a:t>Envidan</a:t>
            </a:r>
            <a:r>
              <a:rPr lang="nb-NO" sz="1400" dirty="0"/>
              <a:t> AS når det gjelder regnskap og gebyrer, gebyrene påvirkes av direkte kostnader og indirekte kostnader. Hvert selvkostområde har en løsning med fond som kan bygges opp eller «spises av». Fondsmidler skal som en hovedregel ikke bli eldre enn 5 år, dette gjør at også fondene vil påvirke gebyrendringer.</a:t>
            </a:r>
          </a:p>
          <a:p>
            <a:endParaRPr lang="nb-NO" sz="1400" dirty="0"/>
          </a:p>
          <a:p>
            <a:pPr marL="285750" indent="-285750">
              <a:buFont typeface="Arial" panose="020B0604020202020204" pitchFamily="34" charset="0"/>
              <a:buChar char="•"/>
            </a:pPr>
            <a:r>
              <a:rPr lang="nb-NO" sz="1400" dirty="0">
                <a:solidFill>
                  <a:srgbClr val="0070C0"/>
                </a:solidFill>
              </a:rPr>
              <a:t>Vann</a:t>
            </a:r>
            <a:r>
              <a:rPr lang="nb-NO" sz="1400" dirty="0"/>
              <a:t>: Ingen økning i 2021, men jevn økning forventes i årene som kommer. Antatt at 2025 vil ha samme nivå som i 2019.</a:t>
            </a:r>
          </a:p>
          <a:p>
            <a:pPr marL="285750" indent="-285750">
              <a:buFont typeface="Arial" panose="020B0604020202020204" pitchFamily="34" charset="0"/>
              <a:buChar char="•"/>
            </a:pPr>
            <a:r>
              <a:rPr lang="nb-NO" sz="1400" dirty="0">
                <a:solidFill>
                  <a:srgbClr val="0070C0"/>
                </a:solidFill>
              </a:rPr>
              <a:t>Avløp</a:t>
            </a:r>
            <a:r>
              <a:rPr lang="nb-NO" sz="1400" dirty="0"/>
              <a:t>: Forventer en jevn økning (</a:t>
            </a:r>
            <a:r>
              <a:rPr lang="nb-NO" sz="1400" dirty="0" err="1"/>
              <a:t>ca</a:t>
            </a:r>
            <a:r>
              <a:rPr lang="nb-NO" sz="1400" dirty="0"/>
              <a:t> 10%) i årene som kommer, men kan måtte økes mer ved bygging av renseanlegg.</a:t>
            </a:r>
          </a:p>
          <a:p>
            <a:pPr marL="285750" indent="-285750">
              <a:buFont typeface="Arial" panose="020B0604020202020204" pitchFamily="34" charset="0"/>
              <a:buChar char="•"/>
            </a:pPr>
            <a:r>
              <a:rPr lang="nb-NO" sz="1400" dirty="0">
                <a:solidFill>
                  <a:srgbClr val="0070C0"/>
                </a:solidFill>
              </a:rPr>
              <a:t>Renovasjon</a:t>
            </a:r>
            <a:r>
              <a:rPr lang="nb-NO" sz="1400" dirty="0"/>
              <a:t>: Følger omtrent vanlig prisstigning.</a:t>
            </a:r>
          </a:p>
          <a:p>
            <a:pPr marL="285750" indent="-285750">
              <a:buFont typeface="Arial" panose="020B0604020202020204" pitchFamily="34" charset="0"/>
              <a:buChar char="•"/>
            </a:pPr>
            <a:r>
              <a:rPr lang="nb-NO" sz="1400" dirty="0">
                <a:solidFill>
                  <a:srgbClr val="0070C0"/>
                </a:solidFill>
              </a:rPr>
              <a:t>Slam</a:t>
            </a:r>
            <a:r>
              <a:rPr lang="nb-NO" sz="1400" dirty="0"/>
              <a:t>: Større økning for 2021 og 2021, deretter jevn utvikling.</a:t>
            </a:r>
          </a:p>
        </p:txBody>
      </p:sp>
      <p:sp>
        <p:nvSpPr>
          <p:cNvPr id="6" name="TekstSylinder 5"/>
          <p:cNvSpPr txBox="1"/>
          <p:nvPr/>
        </p:nvSpPr>
        <p:spPr>
          <a:xfrm>
            <a:off x="2063552" y="4310743"/>
            <a:ext cx="8422368" cy="1384995"/>
          </a:xfrm>
          <a:prstGeom prst="rect">
            <a:avLst/>
          </a:prstGeom>
          <a:noFill/>
        </p:spPr>
        <p:txBody>
          <a:bodyPr wrap="square" rtlCol="0">
            <a:spAutoFit/>
          </a:bodyPr>
          <a:lstStyle/>
          <a:p>
            <a:r>
              <a:rPr lang="nb-NO" sz="1400" b="1" dirty="0">
                <a:solidFill>
                  <a:srgbClr val="0070C0"/>
                </a:solidFill>
              </a:rPr>
              <a:t>AKTIVITET:</a:t>
            </a:r>
          </a:p>
          <a:p>
            <a:pPr marL="285750" indent="-285750">
              <a:buFont typeface="Arial" panose="020B0604020202020204" pitchFamily="34" charset="0"/>
              <a:buChar char="•"/>
            </a:pPr>
            <a:r>
              <a:rPr lang="nb-NO" sz="1400" dirty="0"/>
              <a:t>Jevn aktivitet, noe lavere investeringsnivå, mye vedlikehold av eksisterende anlegg, høy andel av pumper som er skiftet ut eller har blitt overhalt.</a:t>
            </a:r>
          </a:p>
          <a:p>
            <a:pPr marL="285750" indent="-285750">
              <a:buFont typeface="Arial" panose="020B0604020202020204" pitchFamily="34" charset="0"/>
              <a:buChar char="•"/>
            </a:pPr>
            <a:r>
              <a:rPr lang="nb-NO" sz="1400" dirty="0"/>
              <a:t>Reservevann; utredning og brønntesting pågår</a:t>
            </a:r>
          </a:p>
          <a:p>
            <a:pPr marL="285750" indent="-285750">
              <a:buFont typeface="Arial" panose="020B0604020202020204" pitchFamily="34" charset="0"/>
              <a:buChar char="•"/>
            </a:pPr>
            <a:r>
              <a:rPr lang="nb-NO" sz="1400" dirty="0"/>
              <a:t>Av større kostnadskrevende investeringer så er nytt renseanlegg og høydebasseng de to store faktorene.</a:t>
            </a:r>
          </a:p>
          <a:p>
            <a:pPr marL="285750" indent="-285750">
              <a:buFont typeface="Arial" panose="020B0604020202020204" pitchFamily="34" charset="0"/>
              <a:buChar char="•"/>
            </a:pPr>
            <a:r>
              <a:rPr lang="nb-NO" sz="1400" dirty="0"/>
              <a:t>Aktiviteten påvirkes av byggeprosjektet i forhold til prosjektressurser</a:t>
            </a:r>
          </a:p>
        </p:txBody>
      </p:sp>
    </p:spTree>
    <p:extLst>
      <p:ext uri="{BB962C8B-B14F-4D97-AF65-F5344CB8AC3E}">
        <p14:creationId xmlns:p14="http://schemas.microsoft.com/office/powerpoint/2010/main" val="279785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p:txBody>
          <a:bodyPr/>
          <a:lstStyle/>
          <a:p>
            <a:pPr eaLnBrk="1" hangingPunct="1"/>
            <a:r>
              <a:rPr lang="nb-NO" altLang="nb-NO" dirty="0" smtClean="0"/>
              <a:t>1-10 skole</a:t>
            </a:r>
          </a:p>
        </p:txBody>
      </p:sp>
      <p:sp>
        <p:nvSpPr>
          <p:cNvPr id="3" name="Undertittel 2"/>
          <p:cNvSpPr>
            <a:spLocks noGrp="1"/>
          </p:cNvSpPr>
          <p:nvPr>
            <p:ph type="subTitle" idx="1"/>
          </p:nvPr>
        </p:nvSpPr>
        <p:spPr/>
        <p:txBody>
          <a:bodyPr rtlCol="0">
            <a:normAutofit/>
          </a:bodyPr>
          <a:lstStyle/>
          <a:p>
            <a:pPr fontAlgn="auto">
              <a:spcAft>
                <a:spcPts val="0"/>
              </a:spcAft>
              <a:defRPr/>
            </a:pPr>
            <a:r>
              <a:rPr lang="nb-NO" dirty="0" smtClean="0"/>
              <a:t>Budsjettkonferanse 27.11.20</a:t>
            </a:r>
            <a:endParaRPr lang="nb-NO" dirty="0"/>
          </a:p>
        </p:txBody>
      </p:sp>
    </p:spTree>
    <p:extLst>
      <p:ext uri="{BB962C8B-B14F-4D97-AF65-F5344CB8AC3E}">
        <p14:creationId xmlns:p14="http://schemas.microsoft.com/office/powerpoint/2010/main" val="351999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57200"/>
            <a:ext cx="8229600" cy="1143000"/>
          </a:xfrm>
        </p:spPr>
        <p:txBody>
          <a:bodyPr/>
          <a:lstStyle/>
          <a:p>
            <a:r>
              <a:rPr lang="nb-NO" dirty="0" smtClean="0"/>
              <a:t>Kostnadsendring SFO</a:t>
            </a:r>
            <a:endParaRPr lang="nb-NO" dirty="0"/>
          </a:p>
        </p:txBody>
      </p:sp>
      <p:graphicFrame>
        <p:nvGraphicFramePr>
          <p:cNvPr id="4" name="Plassholder for innhold 3"/>
          <p:cNvGraphicFramePr>
            <a:graphicFrameLocks noGrp="1"/>
          </p:cNvGraphicFramePr>
          <p:nvPr>
            <p:ph idx="1"/>
            <p:extLst/>
          </p:nvPr>
        </p:nvGraphicFramePr>
        <p:xfrm>
          <a:off x="1981200" y="1600200"/>
          <a:ext cx="82296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77528177"/>
                    </a:ext>
                  </a:extLst>
                </a:gridCol>
                <a:gridCol w="1371600">
                  <a:extLst>
                    <a:ext uri="{9D8B030D-6E8A-4147-A177-3AD203B41FA5}">
                      <a16:colId xmlns:a16="http://schemas.microsoft.com/office/drawing/2014/main" val="588790982"/>
                    </a:ext>
                  </a:extLst>
                </a:gridCol>
                <a:gridCol w="1371600">
                  <a:extLst>
                    <a:ext uri="{9D8B030D-6E8A-4147-A177-3AD203B41FA5}">
                      <a16:colId xmlns:a16="http://schemas.microsoft.com/office/drawing/2014/main" val="1647587684"/>
                    </a:ext>
                  </a:extLst>
                </a:gridCol>
                <a:gridCol w="1371600">
                  <a:extLst>
                    <a:ext uri="{9D8B030D-6E8A-4147-A177-3AD203B41FA5}">
                      <a16:colId xmlns:a16="http://schemas.microsoft.com/office/drawing/2014/main" val="1382589173"/>
                    </a:ext>
                  </a:extLst>
                </a:gridCol>
                <a:gridCol w="1371600">
                  <a:extLst>
                    <a:ext uri="{9D8B030D-6E8A-4147-A177-3AD203B41FA5}">
                      <a16:colId xmlns:a16="http://schemas.microsoft.com/office/drawing/2014/main" val="27254126"/>
                    </a:ext>
                  </a:extLst>
                </a:gridCol>
                <a:gridCol w="1371600">
                  <a:extLst>
                    <a:ext uri="{9D8B030D-6E8A-4147-A177-3AD203B41FA5}">
                      <a16:colId xmlns:a16="http://schemas.microsoft.com/office/drawing/2014/main" val="346652292"/>
                    </a:ext>
                  </a:extLst>
                </a:gridCol>
              </a:tblGrid>
              <a:tr h="370840">
                <a:tc>
                  <a:txBody>
                    <a:bodyPr/>
                    <a:lstStyle/>
                    <a:p>
                      <a:pPr algn="l" fontAlgn="b"/>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2017</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2018</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Prognose 2020</a:t>
                      </a: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Budsjett 2021</a:t>
                      </a:r>
                    </a:p>
                  </a:txBody>
                  <a:tcPr marL="7620" marR="7620" marT="7620" marB="0" anchor="b"/>
                </a:tc>
                <a:extLst>
                  <a:ext uri="{0D108BD9-81ED-4DB2-BD59-A6C34878D82A}">
                    <a16:rowId xmlns:a16="http://schemas.microsoft.com/office/drawing/2014/main" val="379355776"/>
                  </a:ext>
                </a:extLst>
              </a:tr>
              <a:tr h="370840">
                <a:tc>
                  <a:txBody>
                    <a:bodyPr/>
                    <a:lstStyle/>
                    <a:p>
                      <a:pPr algn="l" fontAlgn="b"/>
                      <a:r>
                        <a:rPr lang="nb-NO" sz="1600" b="0" i="0" u="none" strike="noStrike">
                          <a:solidFill>
                            <a:srgbClr val="000000"/>
                          </a:solidFill>
                          <a:effectLst/>
                          <a:latin typeface="Calibri" panose="020F0502020204030204" pitchFamily="34" charset="0"/>
                        </a:rPr>
                        <a:t>Sum utgifter</a:t>
                      </a:r>
                    </a:p>
                  </a:txBody>
                  <a:tcPr marL="7620" marR="7620" marT="7620" marB="0" anchor="b"/>
                </a:tc>
                <a:tc>
                  <a:txBody>
                    <a:bodyPr/>
                    <a:lstStyle/>
                    <a:p>
                      <a:pPr algn="r" fontAlgn="b"/>
                      <a:r>
                        <a:rPr lang="nb-NO" sz="1600" b="0" i="0" u="none" strike="noStrike" dirty="0">
                          <a:solidFill>
                            <a:srgbClr val="000000"/>
                          </a:solidFill>
                          <a:effectLst/>
                          <a:latin typeface="Calibri" panose="020F0502020204030204" pitchFamily="34" charset="0"/>
                        </a:rPr>
                        <a:t>4 538 288</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4 340 639</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2 887 970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2 452 000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2 494 055</a:t>
                      </a:r>
                    </a:p>
                  </a:txBody>
                  <a:tcPr marL="7620" marR="7620" marT="7620" marB="0" anchor="b"/>
                </a:tc>
                <a:extLst>
                  <a:ext uri="{0D108BD9-81ED-4DB2-BD59-A6C34878D82A}">
                    <a16:rowId xmlns:a16="http://schemas.microsoft.com/office/drawing/2014/main" val="3200326996"/>
                  </a:ext>
                </a:extLst>
              </a:tr>
              <a:tr h="370840">
                <a:tc>
                  <a:txBody>
                    <a:bodyPr/>
                    <a:lstStyle/>
                    <a:p>
                      <a:pPr algn="l" fontAlgn="b"/>
                      <a:r>
                        <a:rPr lang="nb-NO" sz="1600" b="0" i="0" u="none" strike="noStrike">
                          <a:solidFill>
                            <a:srgbClr val="000000"/>
                          </a:solidFill>
                          <a:effectLst/>
                          <a:latin typeface="Calibri" panose="020F0502020204030204" pitchFamily="34" charset="0"/>
                        </a:rPr>
                        <a:t>Sum inntekter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-2 865 244</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-2 887 238</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-2 145 680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-1 174 000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-2 167 648</a:t>
                      </a:r>
                    </a:p>
                  </a:txBody>
                  <a:tcPr marL="7620" marR="7620" marT="7620" marB="0" anchor="b"/>
                </a:tc>
                <a:extLst>
                  <a:ext uri="{0D108BD9-81ED-4DB2-BD59-A6C34878D82A}">
                    <a16:rowId xmlns:a16="http://schemas.microsoft.com/office/drawing/2014/main" val="3935996915"/>
                  </a:ext>
                </a:extLst>
              </a:tr>
              <a:tr h="370840">
                <a:tc>
                  <a:txBody>
                    <a:bodyPr/>
                    <a:lstStyle/>
                    <a:p>
                      <a:pPr algn="l" fontAlgn="b"/>
                      <a:r>
                        <a:rPr lang="nb-NO" sz="1600" b="1" i="0" u="none" strike="noStrike">
                          <a:solidFill>
                            <a:srgbClr val="000000"/>
                          </a:solidFill>
                          <a:effectLst/>
                          <a:latin typeface="Calibri" panose="020F0502020204030204" pitchFamily="34" charset="0"/>
                        </a:rPr>
                        <a:t>Netto ramme</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1 673 043</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1 453 401</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742 290</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1 278 000</a:t>
                      </a:r>
                    </a:p>
                  </a:txBody>
                  <a:tcPr marL="7620" marR="7620" marT="7620" marB="0" anchor="b"/>
                </a:tc>
                <a:tc>
                  <a:txBody>
                    <a:bodyPr/>
                    <a:lstStyle/>
                    <a:p>
                      <a:pPr algn="r" fontAlgn="b"/>
                      <a:r>
                        <a:rPr lang="nb-NO" sz="1600" b="1" i="0" u="none" strike="noStrike" dirty="0">
                          <a:solidFill>
                            <a:srgbClr val="000000"/>
                          </a:solidFill>
                          <a:effectLst/>
                          <a:latin typeface="Calibri" panose="020F0502020204030204" pitchFamily="34" charset="0"/>
                        </a:rPr>
                        <a:t>326 407</a:t>
                      </a:r>
                    </a:p>
                  </a:txBody>
                  <a:tcPr marL="7620" marR="7620" marT="7620" marB="0" anchor="b"/>
                </a:tc>
                <a:extLst>
                  <a:ext uri="{0D108BD9-81ED-4DB2-BD59-A6C34878D82A}">
                    <a16:rowId xmlns:a16="http://schemas.microsoft.com/office/drawing/2014/main" val="2531086955"/>
                  </a:ext>
                </a:extLst>
              </a:tr>
            </a:tbl>
          </a:graphicData>
        </a:graphic>
      </p:graphicFrame>
      <p:sp>
        <p:nvSpPr>
          <p:cNvPr id="5" name="TekstSylinder 4"/>
          <p:cNvSpPr txBox="1"/>
          <p:nvPr/>
        </p:nvSpPr>
        <p:spPr>
          <a:xfrm>
            <a:off x="1919536" y="3356992"/>
            <a:ext cx="6768752" cy="2862322"/>
          </a:xfrm>
          <a:prstGeom prst="rect">
            <a:avLst/>
          </a:prstGeom>
          <a:noFill/>
        </p:spPr>
        <p:txBody>
          <a:bodyPr wrap="square" rtlCol="0">
            <a:spAutoFit/>
          </a:bodyPr>
          <a:lstStyle/>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Utgifter: </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2018 til 2019: Nordhagen ble lagt ned – Reduksjon i stillinger</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2019-2020: Reduksjon i stillinger</a:t>
            </a:r>
          </a:p>
          <a:p>
            <a:pPr eaLnBrk="0" fontAlgn="base" hangingPunct="0">
              <a:spcBef>
                <a:spcPct val="0"/>
              </a:spcBef>
              <a:spcAft>
                <a:spcPct val="0"/>
              </a:spcAft>
            </a:pPr>
            <a:endParaRPr lang="nb-NO" dirty="0">
              <a:solidFill>
                <a:prstClr val="black"/>
              </a:solidFill>
              <a:latin typeface="Calibri" panose="020F0502020204030204" pitchFamily="34" charset="0"/>
              <a:cs typeface="Arial" panose="020B0604020202020204" pitchFamily="34" charset="0"/>
            </a:endParaRPr>
          </a:p>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Inntekter: </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2018 til 2019: </a:t>
            </a:r>
          </a:p>
          <a:p>
            <a:pPr marL="285750" indent="-285750" eaLnBrk="0" fontAlgn="base" hangingPunct="0">
              <a:spcBef>
                <a:spcPct val="0"/>
              </a:spcBef>
              <a:spcAft>
                <a:spcPct val="0"/>
              </a:spcAft>
              <a:buFontTx/>
              <a:buChar char="-"/>
            </a:pPr>
            <a:r>
              <a:rPr lang="nb-NO" dirty="0">
                <a:solidFill>
                  <a:prstClr val="black"/>
                </a:solidFill>
                <a:latin typeface="Calibri" panose="020F0502020204030204" pitchFamily="34" charset="0"/>
                <a:cs typeface="Arial" panose="020B0604020202020204" pitchFamily="34" charset="0"/>
              </a:rPr>
              <a:t>Reduserte brukerbetalinger – færre barn – </a:t>
            </a:r>
            <a:r>
              <a:rPr lang="nb-NO" dirty="0" err="1">
                <a:solidFill>
                  <a:prstClr val="black"/>
                </a:solidFill>
                <a:latin typeface="Calibri" panose="020F0502020204030204" pitchFamily="34" charset="0"/>
                <a:cs typeface="Arial" panose="020B0604020202020204" pitchFamily="34" charset="0"/>
              </a:rPr>
              <a:t>ca</a:t>
            </a:r>
            <a:r>
              <a:rPr lang="nb-NO" dirty="0">
                <a:solidFill>
                  <a:prstClr val="black"/>
                </a:solidFill>
                <a:latin typeface="Calibri" panose="020F0502020204030204" pitchFamily="34" charset="0"/>
                <a:cs typeface="Arial" panose="020B0604020202020204" pitchFamily="34" charset="0"/>
              </a:rPr>
              <a:t> 435’</a:t>
            </a:r>
          </a:p>
          <a:p>
            <a:pPr marL="285750" indent="-285750" eaLnBrk="0" fontAlgn="base" hangingPunct="0">
              <a:spcBef>
                <a:spcPct val="0"/>
              </a:spcBef>
              <a:spcAft>
                <a:spcPct val="0"/>
              </a:spcAft>
              <a:buFontTx/>
              <a:buChar char="-"/>
            </a:pPr>
            <a:r>
              <a:rPr lang="nb-NO" dirty="0">
                <a:solidFill>
                  <a:prstClr val="black"/>
                </a:solidFill>
                <a:latin typeface="Calibri" panose="020F0502020204030204" pitchFamily="34" charset="0"/>
                <a:cs typeface="Arial" panose="020B0604020202020204" pitchFamily="34" charset="0"/>
              </a:rPr>
              <a:t>Redusert sjukelønnsrefusjon - </a:t>
            </a:r>
            <a:r>
              <a:rPr lang="nb-NO" dirty="0" err="1">
                <a:solidFill>
                  <a:prstClr val="black"/>
                </a:solidFill>
                <a:latin typeface="Calibri" panose="020F0502020204030204" pitchFamily="34" charset="0"/>
                <a:cs typeface="Arial" panose="020B0604020202020204" pitchFamily="34" charset="0"/>
              </a:rPr>
              <a:t>ca</a:t>
            </a:r>
            <a:r>
              <a:rPr lang="nb-NO" dirty="0">
                <a:solidFill>
                  <a:prstClr val="black"/>
                </a:solidFill>
                <a:latin typeface="Calibri" panose="020F0502020204030204" pitchFamily="34" charset="0"/>
                <a:cs typeface="Arial" panose="020B0604020202020204" pitchFamily="34" charset="0"/>
              </a:rPr>
              <a:t> 335’</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2019 til 2020: </a:t>
            </a:r>
          </a:p>
          <a:p>
            <a:pPr marL="285750" indent="-285750" eaLnBrk="0" fontAlgn="base" hangingPunct="0">
              <a:spcBef>
                <a:spcPct val="0"/>
              </a:spcBef>
              <a:spcAft>
                <a:spcPct val="0"/>
              </a:spcAft>
              <a:buFontTx/>
              <a:buChar char="-"/>
            </a:pPr>
            <a:r>
              <a:rPr lang="nb-NO" dirty="0">
                <a:solidFill>
                  <a:prstClr val="black"/>
                </a:solidFill>
                <a:latin typeface="Calibri" panose="020F0502020204030204" pitchFamily="34" charset="0"/>
                <a:cs typeface="Arial" panose="020B0604020202020204" pitchFamily="34" charset="0"/>
              </a:rPr>
              <a:t>Reduserte brukerbetalinger – færre barn, korona, redusert betaling</a:t>
            </a:r>
          </a:p>
        </p:txBody>
      </p:sp>
    </p:spTree>
    <p:extLst>
      <p:ext uri="{BB962C8B-B14F-4D97-AF65-F5344CB8AC3E}">
        <p14:creationId xmlns:p14="http://schemas.microsoft.com/office/powerpoint/2010/main" val="244672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57200"/>
            <a:ext cx="8229600" cy="1143000"/>
          </a:xfrm>
        </p:spPr>
        <p:txBody>
          <a:bodyPr/>
          <a:lstStyle/>
          <a:p>
            <a:r>
              <a:rPr lang="nb-NO" dirty="0" smtClean="0"/>
              <a:t>Kostnadsendring 1-7</a:t>
            </a:r>
            <a:endParaRPr lang="nb-NO" dirty="0"/>
          </a:p>
        </p:txBody>
      </p:sp>
      <p:graphicFrame>
        <p:nvGraphicFramePr>
          <p:cNvPr id="4" name="Plassholder for innhold 3"/>
          <p:cNvGraphicFramePr>
            <a:graphicFrameLocks noGrp="1"/>
          </p:cNvGraphicFramePr>
          <p:nvPr>
            <p:ph idx="1"/>
            <p:extLst/>
          </p:nvPr>
        </p:nvGraphicFramePr>
        <p:xfrm>
          <a:off x="1981200" y="1600200"/>
          <a:ext cx="82296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46745103"/>
                    </a:ext>
                  </a:extLst>
                </a:gridCol>
                <a:gridCol w="1371600">
                  <a:extLst>
                    <a:ext uri="{9D8B030D-6E8A-4147-A177-3AD203B41FA5}">
                      <a16:colId xmlns:a16="http://schemas.microsoft.com/office/drawing/2014/main" val="687150746"/>
                    </a:ext>
                  </a:extLst>
                </a:gridCol>
                <a:gridCol w="1371600">
                  <a:extLst>
                    <a:ext uri="{9D8B030D-6E8A-4147-A177-3AD203B41FA5}">
                      <a16:colId xmlns:a16="http://schemas.microsoft.com/office/drawing/2014/main" val="858896629"/>
                    </a:ext>
                  </a:extLst>
                </a:gridCol>
                <a:gridCol w="1371600">
                  <a:extLst>
                    <a:ext uri="{9D8B030D-6E8A-4147-A177-3AD203B41FA5}">
                      <a16:colId xmlns:a16="http://schemas.microsoft.com/office/drawing/2014/main" val="1957165129"/>
                    </a:ext>
                  </a:extLst>
                </a:gridCol>
                <a:gridCol w="1371600">
                  <a:extLst>
                    <a:ext uri="{9D8B030D-6E8A-4147-A177-3AD203B41FA5}">
                      <a16:colId xmlns:a16="http://schemas.microsoft.com/office/drawing/2014/main" val="2557430752"/>
                    </a:ext>
                  </a:extLst>
                </a:gridCol>
                <a:gridCol w="1371600">
                  <a:extLst>
                    <a:ext uri="{9D8B030D-6E8A-4147-A177-3AD203B41FA5}">
                      <a16:colId xmlns:a16="http://schemas.microsoft.com/office/drawing/2014/main" val="953616473"/>
                    </a:ext>
                  </a:extLst>
                </a:gridCol>
              </a:tblGrid>
              <a:tr h="370840">
                <a:tc>
                  <a:txBody>
                    <a:bodyPr/>
                    <a:lstStyle/>
                    <a:p>
                      <a:pPr algn="l" fontAlgn="b"/>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2017</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2018</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Prognose 2020</a:t>
                      </a: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Budsjett 2021</a:t>
                      </a:r>
                    </a:p>
                  </a:txBody>
                  <a:tcPr marL="7620" marR="7620" marT="7620" marB="0" anchor="b"/>
                </a:tc>
                <a:extLst>
                  <a:ext uri="{0D108BD9-81ED-4DB2-BD59-A6C34878D82A}">
                    <a16:rowId xmlns:a16="http://schemas.microsoft.com/office/drawing/2014/main" val="2708654172"/>
                  </a:ext>
                </a:extLst>
              </a:tr>
              <a:tr h="370840">
                <a:tc>
                  <a:txBody>
                    <a:bodyPr/>
                    <a:lstStyle/>
                    <a:p>
                      <a:pPr algn="l" fontAlgn="b"/>
                      <a:r>
                        <a:rPr lang="nb-NO" sz="1600" b="0" i="0" u="none" strike="noStrike">
                          <a:solidFill>
                            <a:srgbClr val="000000"/>
                          </a:solidFill>
                          <a:effectLst/>
                          <a:latin typeface="Calibri" panose="020F0502020204030204" pitchFamily="34" charset="0"/>
                        </a:rPr>
                        <a:t>Sum utgifter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27 151 921</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25 938 587</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23 072 570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22 184 000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22 361 313</a:t>
                      </a:r>
                    </a:p>
                  </a:txBody>
                  <a:tcPr marL="7620" marR="7620" marT="7620" marB="0" anchor="b"/>
                </a:tc>
                <a:extLst>
                  <a:ext uri="{0D108BD9-81ED-4DB2-BD59-A6C34878D82A}">
                    <a16:rowId xmlns:a16="http://schemas.microsoft.com/office/drawing/2014/main" val="2436280701"/>
                  </a:ext>
                </a:extLst>
              </a:tr>
              <a:tr h="370840">
                <a:tc>
                  <a:txBody>
                    <a:bodyPr/>
                    <a:lstStyle/>
                    <a:p>
                      <a:pPr algn="l" fontAlgn="b"/>
                      <a:r>
                        <a:rPr lang="nb-NO" sz="1600" b="0" i="0" u="none" strike="noStrike">
                          <a:solidFill>
                            <a:srgbClr val="000000"/>
                          </a:solidFill>
                          <a:effectLst/>
                          <a:latin typeface="Calibri" panose="020F0502020204030204" pitchFamily="34" charset="0"/>
                        </a:rPr>
                        <a:t>Sum inntekter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-3 436 519</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-3 764 980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-4 173 297</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-2 566 600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-2 155 600</a:t>
                      </a:r>
                    </a:p>
                  </a:txBody>
                  <a:tcPr marL="7620" marR="7620" marT="7620" marB="0" anchor="b"/>
                </a:tc>
                <a:extLst>
                  <a:ext uri="{0D108BD9-81ED-4DB2-BD59-A6C34878D82A}">
                    <a16:rowId xmlns:a16="http://schemas.microsoft.com/office/drawing/2014/main" val="2077309013"/>
                  </a:ext>
                </a:extLst>
              </a:tr>
              <a:tr h="370840">
                <a:tc>
                  <a:txBody>
                    <a:bodyPr/>
                    <a:lstStyle/>
                    <a:p>
                      <a:pPr algn="l" fontAlgn="b"/>
                      <a:r>
                        <a:rPr lang="nb-NO" sz="1600" b="1" i="0" u="none" strike="noStrike">
                          <a:solidFill>
                            <a:srgbClr val="000000"/>
                          </a:solidFill>
                          <a:effectLst/>
                          <a:latin typeface="Calibri" panose="020F0502020204030204" pitchFamily="34" charset="0"/>
                        </a:rPr>
                        <a:t>Netto ramme</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23 715 401</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22 173 607</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18 899 274</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19 617 400</a:t>
                      </a:r>
                    </a:p>
                  </a:txBody>
                  <a:tcPr marL="7620" marR="7620" marT="7620" marB="0" anchor="b"/>
                </a:tc>
                <a:tc>
                  <a:txBody>
                    <a:bodyPr/>
                    <a:lstStyle/>
                    <a:p>
                      <a:pPr algn="r" fontAlgn="b"/>
                      <a:r>
                        <a:rPr lang="nb-NO" sz="1600" b="1" i="0" u="none" strike="noStrike" dirty="0">
                          <a:solidFill>
                            <a:srgbClr val="000000"/>
                          </a:solidFill>
                          <a:effectLst/>
                          <a:latin typeface="Calibri" panose="020F0502020204030204" pitchFamily="34" charset="0"/>
                        </a:rPr>
                        <a:t>20 205 713</a:t>
                      </a:r>
                    </a:p>
                  </a:txBody>
                  <a:tcPr marL="7620" marR="7620" marT="7620" marB="0" anchor="b"/>
                </a:tc>
                <a:extLst>
                  <a:ext uri="{0D108BD9-81ED-4DB2-BD59-A6C34878D82A}">
                    <a16:rowId xmlns:a16="http://schemas.microsoft.com/office/drawing/2014/main" val="3836582717"/>
                  </a:ext>
                </a:extLst>
              </a:tr>
            </a:tbl>
          </a:graphicData>
        </a:graphic>
      </p:graphicFrame>
      <p:sp>
        <p:nvSpPr>
          <p:cNvPr id="5" name="TekstSylinder 4"/>
          <p:cNvSpPr txBox="1"/>
          <p:nvPr/>
        </p:nvSpPr>
        <p:spPr>
          <a:xfrm>
            <a:off x="1988096" y="3501009"/>
            <a:ext cx="6768752" cy="2031325"/>
          </a:xfrm>
          <a:prstGeom prst="rect">
            <a:avLst/>
          </a:prstGeom>
          <a:noFill/>
        </p:spPr>
        <p:txBody>
          <a:bodyPr wrap="square" rtlCol="0">
            <a:spAutoFit/>
          </a:bodyPr>
          <a:lstStyle/>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Utgifter: </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2017 til 2020: Reduksjon i stillinger</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2018 til 2019: Reduserte kjøp – </a:t>
            </a:r>
            <a:r>
              <a:rPr lang="nb-NO" dirty="0" err="1">
                <a:solidFill>
                  <a:prstClr val="black"/>
                </a:solidFill>
                <a:latin typeface="Calibri" panose="020F0502020204030204" pitchFamily="34" charset="0"/>
                <a:cs typeface="Arial" panose="020B0604020202020204" pitchFamily="34" charset="0"/>
              </a:rPr>
              <a:t>ca</a:t>
            </a:r>
            <a:r>
              <a:rPr lang="nb-NO" dirty="0">
                <a:solidFill>
                  <a:prstClr val="black"/>
                </a:solidFill>
                <a:latin typeface="Calibri" panose="020F0502020204030204" pitchFamily="34" charset="0"/>
                <a:cs typeface="Arial" panose="020B0604020202020204" pitchFamily="34" charset="0"/>
              </a:rPr>
              <a:t> 280’</a:t>
            </a:r>
          </a:p>
          <a:p>
            <a:pPr eaLnBrk="0" fontAlgn="base" hangingPunct="0">
              <a:spcBef>
                <a:spcPct val="0"/>
              </a:spcBef>
              <a:spcAft>
                <a:spcPct val="0"/>
              </a:spcAft>
            </a:pPr>
            <a:endParaRPr lang="nb-NO" dirty="0">
              <a:solidFill>
                <a:prstClr val="black"/>
              </a:solidFill>
              <a:latin typeface="Calibri" panose="020F0502020204030204" pitchFamily="34" charset="0"/>
              <a:cs typeface="Arial" panose="020B0604020202020204" pitchFamily="34" charset="0"/>
            </a:endParaRPr>
          </a:p>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Inntekter: </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2019 til 2020: Reduserte øremerkede midler fra Staten – </a:t>
            </a:r>
            <a:r>
              <a:rPr lang="nb-NO" dirty="0" err="1">
                <a:solidFill>
                  <a:prstClr val="black"/>
                </a:solidFill>
                <a:latin typeface="Calibri" panose="020F0502020204030204" pitchFamily="34" charset="0"/>
                <a:cs typeface="Arial" panose="020B0604020202020204" pitchFamily="34" charset="0"/>
              </a:rPr>
              <a:t>ca</a:t>
            </a:r>
            <a:r>
              <a:rPr lang="nb-NO" dirty="0">
                <a:solidFill>
                  <a:prstClr val="black"/>
                </a:solidFill>
                <a:latin typeface="Calibri" panose="020F0502020204030204" pitchFamily="34" charset="0"/>
                <a:cs typeface="Arial" panose="020B0604020202020204" pitchFamily="34" charset="0"/>
              </a:rPr>
              <a:t> 900’</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Fra 2019 til 2020: Reduserte refusjoner fra kommuner  - </a:t>
            </a:r>
            <a:r>
              <a:rPr lang="nb-NO" dirty="0" err="1">
                <a:solidFill>
                  <a:prstClr val="black"/>
                </a:solidFill>
                <a:latin typeface="Calibri" panose="020F0502020204030204" pitchFamily="34" charset="0"/>
                <a:cs typeface="Arial" panose="020B0604020202020204" pitchFamily="34" charset="0"/>
              </a:rPr>
              <a:t>ca</a:t>
            </a:r>
            <a:r>
              <a:rPr lang="nb-NO" dirty="0">
                <a:solidFill>
                  <a:prstClr val="black"/>
                </a:solidFill>
                <a:latin typeface="Calibri" panose="020F0502020204030204" pitchFamily="34" charset="0"/>
                <a:cs typeface="Arial" panose="020B0604020202020204" pitchFamily="34" charset="0"/>
              </a:rPr>
              <a:t> 800’</a:t>
            </a:r>
          </a:p>
        </p:txBody>
      </p:sp>
    </p:spTree>
    <p:extLst>
      <p:ext uri="{BB962C8B-B14F-4D97-AF65-F5344CB8AC3E}">
        <p14:creationId xmlns:p14="http://schemas.microsoft.com/office/powerpoint/2010/main" val="388316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57200"/>
            <a:ext cx="8229600" cy="1143000"/>
          </a:xfrm>
        </p:spPr>
        <p:txBody>
          <a:bodyPr/>
          <a:lstStyle/>
          <a:p>
            <a:r>
              <a:rPr lang="nb-NO" dirty="0" smtClean="0"/>
              <a:t>Kostnadsendring 8-10</a:t>
            </a:r>
            <a:endParaRPr lang="nb-NO" dirty="0"/>
          </a:p>
        </p:txBody>
      </p:sp>
      <p:graphicFrame>
        <p:nvGraphicFramePr>
          <p:cNvPr id="4" name="Plassholder for innhold 3"/>
          <p:cNvGraphicFramePr>
            <a:graphicFrameLocks noGrp="1"/>
          </p:cNvGraphicFramePr>
          <p:nvPr>
            <p:ph idx="1"/>
            <p:extLst/>
          </p:nvPr>
        </p:nvGraphicFramePr>
        <p:xfrm>
          <a:off x="1981200" y="1600200"/>
          <a:ext cx="82296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328598497"/>
                    </a:ext>
                  </a:extLst>
                </a:gridCol>
                <a:gridCol w="1371600">
                  <a:extLst>
                    <a:ext uri="{9D8B030D-6E8A-4147-A177-3AD203B41FA5}">
                      <a16:colId xmlns:a16="http://schemas.microsoft.com/office/drawing/2014/main" val="1235064195"/>
                    </a:ext>
                  </a:extLst>
                </a:gridCol>
                <a:gridCol w="1371600">
                  <a:extLst>
                    <a:ext uri="{9D8B030D-6E8A-4147-A177-3AD203B41FA5}">
                      <a16:colId xmlns:a16="http://schemas.microsoft.com/office/drawing/2014/main" val="1807421752"/>
                    </a:ext>
                  </a:extLst>
                </a:gridCol>
                <a:gridCol w="1371600">
                  <a:extLst>
                    <a:ext uri="{9D8B030D-6E8A-4147-A177-3AD203B41FA5}">
                      <a16:colId xmlns:a16="http://schemas.microsoft.com/office/drawing/2014/main" val="806864134"/>
                    </a:ext>
                  </a:extLst>
                </a:gridCol>
                <a:gridCol w="1371600">
                  <a:extLst>
                    <a:ext uri="{9D8B030D-6E8A-4147-A177-3AD203B41FA5}">
                      <a16:colId xmlns:a16="http://schemas.microsoft.com/office/drawing/2014/main" val="564736807"/>
                    </a:ext>
                  </a:extLst>
                </a:gridCol>
                <a:gridCol w="1371600">
                  <a:extLst>
                    <a:ext uri="{9D8B030D-6E8A-4147-A177-3AD203B41FA5}">
                      <a16:colId xmlns:a16="http://schemas.microsoft.com/office/drawing/2014/main" val="1510748897"/>
                    </a:ext>
                  </a:extLst>
                </a:gridCol>
              </a:tblGrid>
              <a:tr h="370840">
                <a:tc>
                  <a:txBody>
                    <a:bodyPr/>
                    <a:lstStyle/>
                    <a:p>
                      <a:pPr algn="l" fontAlgn="b"/>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2017</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2018</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Prognose 2020</a:t>
                      </a: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Budsjett 2021</a:t>
                      </a:r>
                    </a:p>
                  </a:txBody>
                  <a:tcPr marL="7620" marR="7620" marT="7620" marB="0" anchor="b"/>
                </a:tc>
                <a:extLst>
                  <a:ext uri="{0D108BD9-81ED-4DB2-BD59-A6C34878D82A}">
                    <a16:rowId xmlns:a16="http://schemas.microsoft.com/office/drawing/2014/main" val="1317938810"/>
                  </a:ext>
                </a:extLst>
              </a:tr>
              <a:tr h="370840">
                <a:tc>
                  <a:txBody>
                    <a:bodyPr/>
                    <a:lstStyle/>
                    <a:p>
                      <a:pPr algn="l" fontAlgn="b"/>
                      <a:r>
                        <a:rPr lang="nb-NO" sz="1600" b="0" i="0" u="none" strike="noStrike">
                          <a:solidFill>
                            <a:srgbClr val="000000"/>
                          </a:solidFill>
                          <a:effectLst/>
                          <a:latin typeface="Calibri" panose="020F0502020204030204" pitchFamily="34" charset="0"/>
                        </a:rPr>
                        <a:t>Sum utgifter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14 797 046</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15 991 219</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15 879 435</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16 346 013</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15 910 253</a:t>
                      </a:r>
                    </a:p>
                  </a:txBody>
                  <a:tcPr marL="7620" marR="7620" marT="7620" marB="0" anchor="b"/>
                </a:tc>
                <a:extLst>
                  <a:ext uri="{0D108BD9-81ED-4DB2-BD59-A6C34878D82A}">
                    <a16:rowId xmlns:a16="http://schemas.microsoft.com/office/drawing/2014/main" val="1579807647"/>
                  </a:ext>
                </a:extLst>
              </a:tr>
              <a:tr h="370840">
                <a:tc>
                  <a:txBody>
                    <a:bodyPr/>
                    <a:lstStyle/>
                    <a:p>
                      <a:pPr algn="l" fontAlgn="b"/>
                      <a:r>
                        <a:rPr lang="nb-NO" sz="1600" b="0" i="0" u="none" strike="noStrike" dirty="0">
                          <a:solidFill>
                            <a:srgbClr val="000000"/>
                          </a:solidFill>
                          <a:effectLst/>
                          <a:latin typeface="Calibri" panose="020F0502020204030204" pitchFamily="34" charset="0"/>
                        </a:rPr>
                        <a:t>Sum inntekter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-1 980 615</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-1 632 910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-1 619 513</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-1 887 400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-1 534 400</a:t>
                      </a:r>
                    </a:p>
                  </a:txBody>
                  <a:tcPr marL="7620" marR="7620" marT="7620" marB="0" anchor="b"/>
                </a:tc>
                <a:extLst>
                  <a:ext uri="{0D108BD9-81ED-4DB2-BD59-A6C34878D82A}">
                    <a16:rowId xmlns:a16="http://schemas.microsoft.com/office/drawing/2014/main" val="627680685"/>
                  </a:ext>
                </a:extLst>
              </a:tr>
              <a:tr h="370840">
                <a:tc>
                  <a:txBody>
                    <a:bodyPr/>
                    <a:lstStyle/>
                    <a:p>
                      <a:pPr algn="l" fontAlgn="b"/>
                      <a:r>
                        <a:rPr lang="nb-NO" sz="1600" b="1" i="0" u="none" strike="noStrike">
                          <a:solidFill>
                            <a:srgbClr val="000000"/>
                          </a:solidFill>
                          <a:effectLst/>
                          <a:latin typeface="Calibri" panose="020F0502020204030204" pitchFamily="34" charset="0"/>
                        </a:rPr>
                        <a:t>Netto ramme</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12 816 431</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14 358 309</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14 259 921</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14 458 613</a:t>
                      </a:r>
                    </a:p>
                  </a:txBody>
                  <a:tcPr marL="7620" marR="7620" marT="7620" marB="0" anchor="b"/>
                </a:tc>
                <a:tc>
                  <a:txBody>
                    <a:bodyPr/>
                    <a:lstStyle/>
                    <a:p>
                      <a:pPr algn="r" fontAlgn="b"/>
                      <a:r>
                        <a:rPr lang="nb-NO" sz="1600" b="1" i="0" u="none" strike="noStrike" dirty="0">
                          <a:solidFill>
                            <a:srgbClr val="000000"/>
                          </a:solidFill>
                          <a:effectLst/>
                          <a:latin typeface="Calibri" panose="020F0502020204030204" pitchFamily="34" charset="0"/>
                        </a:rPr>
                        <a:t>14 375 853</a:t>
                      </a:r>
                    </a:p>
                  </a:txBody>
                  <a:tcPr marL="7620" marR="7620" marT="7620" marB="0" anchor="b"/>
                </a:tc>
                <a:extLst>
                  <a:ext uri="{0D108BD9-81ED-4DB2-BD59-A6C34878D82A}">
                    <a16:rowId xmlns:a16="http://schemas.microsoft.com/office/drawing/2014/main" val="62645297"/>
                  </a:ext>
                </a:extLst>
              </a:tr>
            </a:tbl>
          </a:graphicData>
        </a:graphic>
      </p:graphicFrame>
      <p:sp>
        <p:nvSpPr>
          <p:cNvPr id="5" name="TekstSylinder 4"/>
          <p:cNvSpPr txBox="1"/>
          <p:nvPr/>
        </p:nvSpPr>
        <p:spPr>
          <a:xfrm>
            <a:off x="1981200" y="3789040"/>
            <a:ext cx="6768752" cy="369332"/>
          </a:xfrm>
          <a:prstGeom prst="rect">
            <a:avLst/>
          </a:prstGeom>
          <a:noFill/>
        </p:spPr>
        <p:txBody>
          <a:bodyPr wrap="square" rtlCol="0">
            <a:spAutoFit/>
          </a:bodyPr>
          <a:lstStyle/>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Forholdsvis små endringer i både utgifter og inntekter. </a:t>
            </a:r>
          </a:p>
        </p:txBody>
      </p:sp>
    </p:spTree>
    <p:extLst>
      <p:ext uri="{BB962C8B-B14F-4D97-AF65-F5344CB8AC3E}">
        <p14:creationId xmlns:p14="http://schemas.microsoft.com/office/powerpoint/2010/main" val="124430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67840" y="48827"/>
            <a:ext cx="10972800" cy="1143000"/>
          </a:xfrm>
        </p:spPr>
        <p:txBody>
          <a:bodyPr/>
          <a:lstStyle/>
          <a:p>
            <a:r>
              <a:rPr lang="nb-NO" dirty="0" smtClean="0"/>
              <a:t>315 Kommunedirektør og stab</a:t>
            </a:r>
            <a:endParaRPr lang="nb-NO" dirty="0"/>
          </a:p>
        </p:txBody>
      </p:sp>
      <p:sp>
        <p:nvSpPr>
          <p:cNvPr id="3" name="Plassholder for innhold 2"/>
          <p:cNvSpPr>
            <a:spLocks noGrp="1"/>
          </p:cNvSpPr>
          <p:nvPr>
            <p:ph idx="1"/>
          </p:nvPr>
        </p:nvSpPr>
        <p:spPr>
          <a:xfrm>
            <a:off x="609600" y="1191827"/>
            <a:ext cx="10972800" cy="3961447"/>
          </a:xfrm>
        </p:spPr>
        <p:txBody>
          <a:bodyPr/>
          <a:lstStyle/>
          <a:p>
            <a:pPr marL="0" indent="0">
              <a:buNone/>
            </a:pPr>
            <a:endParaRPr lang="nb-NO" dirty="0" smtClean="0"/>
          </a:p>
        </p:txBody>
      </p:sp>
      <p:graphicFrame>
        <p:nvGraphicFramePr>
          <p:cNvPr id="8" name="Tabell 7"/>
          <p:cNvGraphicFramePr>
            <a:graphicFrameLocks noGrp="1"/>
          </p:cNvGraphicFramePr>
          <p:nvPr>
            <p:extLst/>
          </p:nvPr>
        </p:nvGraphicFramePr>
        <p:xfrm>
          <a:off x="679269" y="1252974"/>
          <a:ext cx="9143998" cy="1460402"/>
        </p:xfrm>
        <a:graphic>
          <a:graphicData uri="http://schemas.openxmlformats.org/drawingml/2006/table">
            <a:tbl>
              <a:tblPr>
                <a:tableStyleId>{5C22544A-7EE6-4342-B048-85BDC9FD1C3A}</a:tableStyleId>
              </a:tblPr>
              <a:tblGrid>
                <a:gridCol w="2162128">
                  <a:extLst>
                    <a:ext uri="{9D8B030D-6E8A-4147-A177-3AD203B41FA5}">
                      <a16:colId xmlns:a16="http://schemas.microsoft.com/office/drawing/2014/main" val="1345074309"/>
                    </a:ext>
                  </a:extLst>
                </a:gridCol>
                <a:gridCol w="1396374">
                  <a:extLst>
                    <a:ext uri="{9D8B030D-6E8A-4147-A177-3AD203B41FA5}">
                      <a16:colId xmlns:a16="http://schemas.microsoft.com/office/drawing/2014/main" val="2670200827"/>
                    </a:ext>
                  </a:extLst>
                </a:gridCol>
                <a:gridCol w="1396374">
                  <a:extLst>
                    <a:ext uri="{9D8B030D-6E8A-4147-A177-3AD203B41FA5}">
                      <a16:colId xmlns:a16="http://schemas.microsoft.com/office/drawing/2014/main" val="1834309645"/>
                    </a:ext>
                  </a:extLst>
                </a:gridCol>
                <a:gridCol w="1396374">
                  <a:extLst>
                    <a:ext uri="{9D8B030D-6E8A-4147-A177-3AD203B41FA5}">
                      <a16:colId xmlns:a16="http://schemas.microsoft.com/office/drawing/2014/main" val="2670090942"/>
                    </a:ext>
                  </a:extLst>
                </a:gridCol>
                <a:gridCol w="1396374">
                  <a:extLst>
                    <a:ext uri="{9D8B030D-6E8A-4147-A177-3AD203B41FA5}">
                      <a16:colId xmlns:a16="http://schemas.microsoft.com/office/drawing/2014/main" val="3672742367"/>
                    </a:ext>
                  </a:extLst>
                </a:gridCol>
                <a:gridCol w="1396374">
                  <a:extLst>
                    <a:ext uri="{9D8B030D-6E8A-4147-A177-3AD203B41FA5}">
                      <a16:colId xmlns:a16="http://schemas.microsoft.com/office/drawing/2014/main" val="3291306490"/>
                    </a:ext>
                  </a:extLst>
                </a:gridCol>
              </a:tblGrid>
              <a:tr h="454562">
                <a:tc>
                  <a:txBody>
                    <a:bodyPr/>
                    <a:lstStyle/>
                    <a:p>
                      <a:pPr algn="l" fontAlgn="b"/>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u="none" strike="noStrike" dirty="0">
                          <a:effectLst/>
                        </a:rPr>
                        <a:t>Regnskap 2017</a:t>
                      </a:r>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u="none" strike="noStrike" dirty="0">
                          <a:effectLst/>
                        </a:rPr>
                        <a:t>Regnskap 2018</a:t>
                      </a:r>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u="none" strike="noStrike" dirty="0">
                          <a:effectLst/>
                        </a:rPr>
                        <a:t>Regnskap 2019</a:t>
                      </a:r>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u="none" strike="noStrike">
                          <a:effectLst/>
                        </a:rPr>
                        <a:t>Prognose 2020</a:t>
                      </a:r>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u="none" strike="noStrike" dirty="0">
                          <a:effectLst/>
                        </a:rPr>
                        <a:t>Budsjett 2021</a:t>
                      </a:r>
                      <a:endParaRPr lang="nb-NO"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93966477"/>
                  </a:ext>
                </a:extLst>
              </a:tr>
              <a:tr h="251460">
                <a:tc>
                  <a:txBody>
                    <a:bodyPr/>
                    <a:lstStyle/>
                    <a:p>
                      <a:pPr algn="l" fontAlgn="b"/>
                      <a:r>
                        <a:rPr lang="nb-NO" sz="1600" u="none" strike="noStrike" dirty="0">
                          <a:effectLst/>
                        </a:rPr>
                        <a:t>Sum utgifter</a:t>
                      </a:r>
                      <a:endParaRPr lang="nb-NO"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24 536 481</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27 962 459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30 260 048</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31 199 056</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dirty="0">
                          <a:effectLst/>
                        </a:rPr>
                        <a:t>43 597 572</a:t>
                      </a:r>
                      <a:endParaRPr lang="nb-NO"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12121320"/>
                  </a:ext>
                </a:extLst>
              </a:tr>
              <a:tr h="251460">
                <a:tc>
                  <a:txBody>
                    <a:bodyPr/>
                    <a:lstStyle/>
                    <a:p>
                      <a:pPr algn="l" fontAlgn="b"/>
                      <a:r>
                        <a:rPr lang="nb-NO" sz="1600" u="none" strike="noStrike">
                          <a:effectLst/>
                        </a:rPr>
                        <a:t>Sum inntekter</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-4 483 539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-5 371 455</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-6 008 509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a:effectLst/>
                        </a:rPr>
                        <a:t>-6 444 000</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dirty="0">
                          <a:effectLst/>
                        </a:rPr>
                        <a:t>-17 019 210</a:t>
                      </a:r>
                      <a:endParaRPr lang="nb-NO"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70242476"/>
                  </a:ext>
                </a:extLst>
              </a:tr>
              <a:tr h="251460">
                <a:tc>
                  <a:txBody>
                    <a:bodyPr/>
                    <a:lstStyle/>
                    <a:p>
                      <a:pPr algn="l" fontAlgn="b"/>
                      <a:r>
                        <a:rPr lang="nb-NO" sz="1600" u="none" strike="noStrike">
                          <a:effectLst/>
                        </a:rPr>
                        <a:t>Bruk av bundne fond</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u="none" strike="noStrike" dirty="0">
                          <a:effectLst/>
                        </a:rPr>
                        <a:t>-500 000</a:t>
                      </a:r>
                      <a:endParaRPr lang="nb-NO"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8269982"/>
                  </a:ext>
                </a:extLst>
              </a:tr>
              <a:tr h="251460">
                <a:tc>
                  <a:txBody>
                    <a:bodyPr/>
                    <a:lstStyle/>
                    <a:p>
                      <a:pPr algn="l" fontAlgn="b"/>
                      <a:r>
                        <a:rPr lang="nb-NO" sz="1600" b="1" u="none" strike="noStrike" dirty="0">
                          <a:effectLst/>
                        </a:rPr>
                        <a:t>Netto ramme</a:t>
                      </a:r>
                      <a:endParaRPr lang="nb-NO"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600" b="1" u="none" strike="noStrike">
                          <a:effectLst/>
                        </a:rPr>
                        <a:t>20 052 942</a:t>
                      </a:r>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b="1" u="none" strike="noStrike">
                          <a:effectLst/>
                        </a:rPr>
                        <a:t>22 591 004</a:t>
                      </a:r>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b="1" u="none" strike="noStrike">
                          <a:effectLst/>
                        </a:rPr>
                        <a:t>24 251 539</a:t>
                      </a:r>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b="1" u="none" strike="noStrike">
                          <a:effectLst/>
                        </a:rPr>
                        <a:t>24 755 056</a:t>
                      </a:r>
                      <a:endParaRPr lang="nb-NO"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600" b="1" u="none" strike="noStrike" dirty="0">
                          <a:effectLst/>
                        </a:rPr>
                        <a:t>26 078 362</a:t>
                      </a:r>
                      <a:endParaRPr lang="nb-NO"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36063289"/>
                  </a:ext>
                </a:extLst>
              </a:tr>
            </a:tbl>
          </a:graphicData>
        </a:graphic>
      </p:graphicFrame>
      <p:sp>
        <p:nvSpPr>
          <p:cNvPr id="9" name="TekstSylinder 8"/>
          <p:cNvSpPr txBox="1"/>
          <p:nvPr/>
        </p:nvSpPr>
        <p:spPr>
          <a:xfrm>
            <a:off x="609600" y="2930053"/>
            <a:ext cx="10972799"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prstClr val="black"/>
                </a:solidFill>
                <a:effectLst/>
                <a:uLnTx/>
                <a:uFillTx/>
                <a:latin typeface="Calibri"/>
                <a:ea typeface="+mn-ea"/>
                <a:cs typeface="+mn-cs"/>
              </a:rPr>
              <a:t>Tekniske endringer: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Mva</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-kompensasjon i sin helhet lagt hit = 7,8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mill</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 i økte utgifter og inntekter, netto =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Virksomhet interkommunalt samarbeid – revisjon lagt hit fra 2020 = 1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mill</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 i økte utgifter fra 2019-2020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prstClr val="black"/>
                </a:solidFill>
                <a:effectLst/>
                <a:uLnTx/>
                <a:uFillTx/>
                <a:latin typeface="Calibri"/>
                <a:ea typeface="+mn-ea"/>
                <a:cs typeface="+mn-cs"/>
              </a:rPr>
              <a:t>Kostnadsøkning for øvrig: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Bredbåndsutbygging med 2,5 millioner fra 2019 og til 4,5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milloner</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 i 2021 påvirker både utgifter og inntekter. </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Fra 2020 til 2021 utgjør endringen 7,7 millioner i kostnader og 4,8 millioner i inntekter – netto 2,9 millioner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prstClr val="black"/>
                </a:solidFill>
                <a:effectLst/>
                <a:uLnTx/>
                <a:uFillTx/>
                <a:latin typeface="Calibri"/>
                <a:ea typeface="+mn-ea"/>
                <a:cs typeface="+mn-cs"/>
              </a:rPr>
              <a:t>Oppsummert: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Kostnadsøkning skyldes tekniske endringer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mva</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-komp</a:t>
            </a:r>
            <a:r>
              <a:rPr kumimoji="0" lang="nb-NO" sz="1800" b="0" i="0" u="none" strike="noStrike" kern="1200" cap="none" spc="0" normalizeH="0" baseline="0" noProof="0" dirty="0">
                <a:ln>
                  <a:noFill/>
                </a:ln>
                <a:solidFill>
                  <a:prstClr val="black"/>
                </a:solidFill>
                <a:effectLst/>
                <a:uLnTx/>
                <a:uFillTx/>
                <a:latin typeface="Calibri"/>
                <a:ea typeface="+mn-ea"/>
                <a:cs typeface="+mn-cs"/>
              </a:rPr>
              <a:t> </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og økte kostnader bredbåndsutbygging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Inntektsøkning skyldes tekniske endringer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mva</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-komp og økte inntekter bredbåndsutbygging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Økning i ramme knytter seg til bredbåndsutbygging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For øvrig reduksjon i rammen både i 2020 og 2021</a:t>
            </a:r>
          </a:p>
        </p:txBody>
      </p:sp>
    </p:spTree>
    <p:extLst>
      <p:ext uri="{BB962C8B-B14F-4D97-AF65-F5344CB8AC3E}">
        <p14:creationId xmlns:p14="http://schemas.microsoft.com/office/powerpoint/2010/main" val="3345754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57200"/>
            <a:ext cx="8229600" cy="1143000"/>
          </a:xfrm>
        </p:spPr>
        <p:txBody>
          <a:bodyPr/>
          <a:lstStyle/>
          <a:p>
            <a:r>
              <a:rPr lang="nb-NO" dirty="0" smtClean="0"/>
              <a:t>Kostnadsendring – skole og SFO</a:t>
            </a:r>
            <a:endParaRPr lang="nb-NO" dirty="0"/>
          </a:p>
        </p:txBody>
      </p:sp>
      <p:graphicFrame>
        <p:nvGraphicFramePr>
          <p:cNvPr id="5" name="Plassholder for innhold 4"/>
          <p:cNvGraphicFramePr>
            <a:graphicFrameLocks noGrp="1"/>
          </p:cNvGraphicFramePr>
          <p:nvPr>
            <p:ph idx="1"/>
            <p:extLst/>
          </p:nvPr>
        </p:nvGraphicFramePr>
        <p:xfrm>
          <a:off x="1981200" y="1600200"/>
          <a:ext cx="82296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878853713"/>
                    </a:ext>
                  </a:extLst>
                </a:gridCol>
                <a:gridCol w="1371600">
                  <a:extLst>
                    <a:ext uri="{9D8B030D-6E8A-4147-A177-3AD203B41FA5}">
                      <a16:colId xmlns:a16="http://schemas.microsoft.com/office/drawing/2014/main" val="3310323146"/>
                    </a:ext>
                  </a:extLst>
                </a:gridCol>
                <a:gridCol w="1371600">
                  <a:extLst>
                    <a:ext uri="{9D8B030D-6E8A-4147-A177-3AD203B41FA5}">
                      <a16:colId xmlns:a16="http://schemas.microsoft.com/office/drawing/2014/main" val="1094415341"/>
                    </a:ext>
                  </a:extLst>
                </a:gridCol>
                <a:gridCol w="1371600">
                  <a:extLst>
                    <a:ext uri="{9D8B030D-6E8A-4147-A177-3AD203B41FA5}">
                      <a16:colId xmlns:a16="http://schemas.microsoft.com/office/drawing/2014/main" val="2320468154"/>
                    </a:ext>
                  </a:extLst>
                </a:gridCol>
                <a:gridCol w="1371600">
                  <a:extLst>
                    <a:ext uri="{9D8B030D-6E8A-4147-A177-3AD203B41FA5}">
                      <a16:colId xmlns:a16="http://schemas.microsoft.com/office/drawing/2014/main" val="3105503454"/>
                    </a:ext>
                  </a:extLst>
                </a:gridCol>
                <a:gridCol w="1371600">
                  <a:extLst>
                    <a:ext uri="{9D8B030D-6E8A-4147-A177-3AD203B41FA5}">
                      <a16:colId xmlns:a16="http://schemas.microsoft.com/office/drawing/2014/main" val="349647834"/>
                    </a:ext>
                  </a:extLst>
                </a:gridCol>
              </a:tblGrid>
              <a:tr h="370840">
                <a:tc>
                  <a:txBody>
                    <a:bodyPr/>
                    <a:lstStyle/>
                    <a:p>
                      <a:pPr algn="l" fontAlgn="b"/>
                      <a:endParaRPr lang="nb-NO"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2017</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2018</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Regnskap 2019</a:t>
                      </a:r>
                      <a:endParaRPr lang="nb-NO"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Prognose 2020</a:t>
                      </a:r>
                    </a:p>
                  </a:txBody>
                  <a:tcPr marL="7620" marR="7620" marT="7620" marB="0" anchor="b"/>
                </a:tc>
                <a:tc>
                  <a:txBody>
                    <a:bodyPr/>
                    <a:lstStyle/>
                    <a:p>
                      <a:pPr algn="ctr" fontAlgn="b"/>
                      <a:r>
                        <a:rPr lang="nb-NO" sz="1600" b="1" i="0" u="none" strike="noStrike">
                          <a:solidFill>
                            <a:srgbClr val="000000"/>
                          </a:solidFill>
                          <a:effectLst/>
                          <a:latin typeface="Calibri" panose="020F0502020204030204" pitchFamily="34" charset="0"/>
                        </a:rPr>
                        <a:t>Budsjett 2021</a:t>
                      </a:r>
                    </a:p>
                  </a:txBody>
                  <a:tcPr marL="7620" marR="7620" marT="7620" marB="0" anchor="b"/>
                </a:tc>
                <a:extLst>
                  <a:ext uri="{0D108BD9-81ED-4DB2-BD59-A6C34878D82A}">
                    <a16:rowId xmlns:a16="http://schemas.microsoft.com/office/drawing/2014/main" val="798733626"/>
                  </a:ext>
                </a:extLst>
              </a:tr>
              <a:tr h="370840">
                <a:tc>
                  <a:txBody>
                    <a:bodyPr/>
                    <a:lstStyle/>
                    <a:p>
                      <a:pPr algn="l" fontAlgn="b"/>
                      <a:r>
                        <a:rPr lang="nb-NO" sz="1600" b="0" i="0" u="none" strike="noStrike">
                          <a:solidFill>
                            <a:srgbClr val="000000"/>
                          </a:solidFill>
                          <a:effectLst/>
                          <a:latin typeface="Calibri" panose="020F0502020204030204" pitchFamily="34" charset="0"/>
                        </a:rPr>
                        <a:t>Sum utgifter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46 602 943</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47 114 530</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41 915 044</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40 982 013</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40 427 149</a:t>
                      </a:r>
                    </a:p>
                  </a:txBody>
                  <a:tcPr marL="7620" marR="7620" marT="7620" marB="0" anchor="b"/>
                </a:tc>
                <a:extLst>
                  <a:ext uri="{0D108BD9-81ED-4DB2-BD59-A6C34878D82A}">
                    <a16:rowId xmlns:a16="http://schemas.microsoft.com/office/drawing/2014/main" val="3714191228"/>
                  </a:ext>
                </a:extLst>
              </a:tr>
              <a:tr h="370840">
                <a:tc>
                  <a:txBody>
                    <a:bodyPr/>
                    <a:lstStyle/>
                    <a:p>
                      <a:pPr algn="l" fontAlgn="b"/>
                      <a:r>
                        <a:rPr lang="nb-NO" sz="1600" b="0" i="0" u="none" strike="noStrike">
                          <a:solidFill>
                            <a:srgbClr val="000000"/>
                          </a:solidFill>
                          <a:effectLst/>
                          <a:latin typeface="Calibri" panose="020F0502020204030204" pitchFamily="34" charset="0"/>
                        </a:rPr>
                        <a:t>Sum inntekter</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-8 282 978</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-8 808 809</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-8 148 631</a:t>
                      </a:r>
                    </a:p>
                  </a:txBody>
                  <a:tcPr marL="7620" marR="7620" marT="7620" marB="0" anchor="b"/>
                </a:tc>
                <a:tc>
                  <a:txBody>
                    <a:bodyPr/>
                    <a:lstStyle/>
                    <a:p>
                      <a:pPr algn="r" fontAlgn="b"/>
                      <a:r>
                        <a:rPr lang="nb-NO" sz="1600" b="0" i="0" u="none" strike="noStrike" dirty="0">
                          <a:solidFill>
                            <a:srgbClr val="000000"/>
                          </a:solidFill>
                          <a:effectLst/>
                          <a:latin typeface="Calibri" panose="020F0502020204030204" pitchFamily="34" charset="0"/>
                        </a:rPr>
                        <a:t>-5 812 943</a:t>
                      </a:r>
                    </a:p>
                  </a:txBody>
                  <a:tcPr marL="7620" marR="7620" marT="7620" marB="0" anchor="b"/>
                </a:tc>
                <a:tc>
                  <a:txBody>
                    <a:bodyPr/>
                    <a:lstStyle/>
                    <a:p>
                      <a:pPr algn="r" fontAlgn="b"/>
                      <a:r>
                        <a:rPr lang="nb-NO" sz="1600" b="0" i="0" u="none" strike="noStrike">
                          <a:solidFill>
                            <a:srgbClr val="000000"/>
                          </a:solidFill>
                          <a:effectLst/>
                          <a:latin typeface="Calibri" panose="020F0502020204030204" pitchFamily="34" charset="0"/>
                        </a:rPr>
                        <a:t>-5 857 648</a:t>
                      </a:r>
                    </a:p>
                  </a:txBody>
                  <a:tcPr marL="7620" marR="7620" marT="7620" marB="0" anchor="b"/>
                </a:tc>
                <a:extLst>
                  <a:ext uri="{0D108BD9-81ED-4DB2-BD59-A6C34878D82A}">
                    <a16:rowId xmlns:a16="http://schemas.microsoft.com/office/drawing/2014/main" val="568339878"/>
                  </a:ext>
                </a:extLst>
              </a:tr>
              <a:tr h="370840">
                <a:tc>
                  <a:txBody>
                    <a:bodyPr/>
                    <a:lstStyle/>
                    <a:p>
                      <a:pPr algn="l" fontAlgn="b"/>
                      <a:r>
                        <a:rPr lang="nb-NO" sz="1600" b="1" i="0" u="none" strike="noStrike" dirty="0">
                          <a:solidFill>
                            <a:srgbClr val="000000"/>
                          </a:solidFill>
                          <a:effectLst/>
                          <a:latin typeface="Calibri" panose="020F0502020204030204" pitchFamily="34" charset="0"/>
                        </a:rPr>
                        <a:t>Netto ramme</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38 319 965</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38 305 721</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33 766 413</a:t>
                      </a:r>
                    </a:p>
                  </a:txBody>
                  <a:tcPr marL="7620" marR="7620" marT="7620" marB="0" anchor="b"/>
                </a:tc>
                <a:tc>
                  <a:txBody>
                    <a:bodyPr/>
                    <a:lstStyle/>
                    <a:p>
                      <a:pPr algn="r" fontAlgn="b"/>
                      <a:r>
                        <a:rPr lang="nb-NO" sz="1600" b="1" i="0" u="none" strike="noStrike">
                          <a:solidFill>
                            <a:srgbClr val="000000"/>
                          </a:solidFill>
                          <a:effectLst/>
                          <a:latin typeface="Calibri" panose="020F0502020204030204" pitchFamily="34" charset="0"/>
                        </a:rPr>
                        <a:t>35 169 070</a:t>
                      </a:r>
                    </a:p>
                  </a:txBody>
                  <a:tcPr marL="7620" marR="7620" marT="7620" marB="0" anchor="b"/>
                </a:tc>
                <a:tc>
                  <a:txBody>
                    <a:bodyPr/>
                    <a:lstStyle/>
                    <a:p>
                      <a:pPr algn="r" fontAlgn="b"/>
                      <a:r>
                        <a:rPr lang="nb-NO" sz="1600" b="1" i="0" u="none" strike="noStrike" dirty="0">
                          <a:solidFill>
                            <a:srgbClr val="000000"/>
                          </a:solidFill>
                          <a:effectLst/>
                          <a:latin typeface="Calibri" panose="020F0502020204030204" pitchFamily="34" charset="0"/>
                        </a:rPr>
                        <a:t>34 569 501</a:t>
                      </a:r>
                    </a:p>
                  </a:txBody>
                  <a:tcPr marL="7620" marR="7620" marT="7620" marB="0" anchor="b"/>
                </a:tc>
                <a:extLst>
                  <a:ext uri="{0D108BD9-81ED-4DB2-BD59-A6C34878D82A}">
                    <a16:rowId xmlns:a16="http://schemas.microsoft.com/office/drawing/2014/main" val="774335971"/>
                  </a:ext>
                </a:extLst>
              </a:tr>
            </a:tbl>
          </a:graphicData>
        </a:graphic>
      </p:graphicFrame>
      <p:sp>
        <p:nvSpPr>
          <p:cNvPr id="6" name="TekstSylinder 5"/>
          <p:cNvSpPr txBox="1"/>
          <p:nvPr/>
        </p:nvSpPr>
        <p:spPr>
          <a:xfrm>
            <a:off x="1981200" y="3789040"/>
            <a:ext cx="6768752" cy="369332"/>
          </a:xfrm>
          <a:prstGeom prst="rect">
            <a:avLst/>
          </a:prstGeom>
          <a:noFill/>
        </p:spPr>
        <p:txBody>
          <a:bodyPr wrap="square" rtlCol="0">
            <a:spAutoFit/>
          </a:bodyPr>
          <a:lstStyle/>
          <a:p>
            <a:pPr eaLnBrk="0" fontAlgn="base" hangingPunct="0">
              <a:spcBef>
                <a:spcPct val="0"/>
              </a:spcBef>
              <a:spcAft>
                <a:spcPct val="0"/>
              </a:spcAft>
            </a:pPr>
            <a:r>
              <a:rPr lang="nb-NO" b="1" dirty="0">
                <a:solidFill>
                  <a:prstClr val="black"/>
                </a:solidFill>
                <a:latin typeface="Calibri" panose="020F0502020204030204" pitchFamily="34" charset="0"/>
                <a:cs typeface="Arial" panose="020B0604020202020204" pitchFamily="34" charset="0"/>
              </a:rPr>
              <a:t>Totalt for 1-10 skole og SFO. </a:t>
            </a:r>
          </a:p>
        </p:txBody>
      </p:sp>
    </p:spTree>
    <p:extLst>
      <p:ext uri="{BB962C8B-B14F-4D97-AF65-F5344CB8AC3E}">
        <p14:creationId xmlns:p14="http://schemas.microsoft.com/office/powerpoint/2010/main" val="179410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1028700"/>
            <a:ext cx="8229600" cy="1143000"/>
          </a:xfrm>
        </p:spPr>
        <p:txBody>
          <a:bodyPr>
            <a:normAutofit fontScale="90000"/>
          </a:bodyPr>
          <a:lstStyle/>
          <a:p>
            <a:r>
              <a:rPr lang="nb-NO" dirty="0" smtClean="0"/>
              <a:t>Bemanningen i virksomheten i antall årsverk fordelt på stillingskategorier.</a:t>
            </a:r>
            <a:br>
              <a:rPr lang="nb-NO" dirty="0" smtClean="0"/>
            </a:br>
            <a:endParaRPr lang="nb-NO" dirty="0"/>
          </a:p>
        </p:txBody>
      </p:sp>
      <p:sp>
        <p:nvSpPr>
          <p:cNvPr id="3" name="Plassholder for innhold 2"/>
          <p:cNvSpPr>
            <a:spLocks noGrp="1"/>
          </p:cNvSpPr>
          <p:nvPr>
            <p:ph idx="1"/>
          </p:nvPr>
        </p:nvSpPr>
        <p:spPr>
          <a:xfrm>
            <a:off x="1981200" y="2171701"/>
            <a:ext cx="8229600" cy="4525963"/>
          </a:xfrm>
        </p:spPr>
        <p:txBody>
          <a:bodyPr>
            <a:normAutofit fontScale="92500" lnSpcReduction="20000"/>
          </a:bodyPr>
          <a:lstStyle/>
          <a:p>
            <a:r>
              <a:rPr lang="nb-NO" dirty="0" smtClean="0"/>
              <a:t>Lærere: </a:t>
            </a:r>
          </a:p>
          <a:p>
            <a:pPr lvl="1"/>
            <a:r>
              <a:rPr lang="nb-NO" dirty="0" smtClean="0"/>
              <a:t>1-7: 26,6 		</a:t>
            </a:r>
          </a:p>
          <a:p>
            <a:pPr lvl="1"/>
            <a:r>
              <a:rPr lang="nb-NO" dirty="0" smtClean="0"/>
              <a:t>8-10: 16,9 </a:t>
            </a:r>
          </a:p>
          <a:p>
            <a:r>
              <a:rPr lang="nb-NO" dirty="0" err="1" smtClean="0"/>
              <a:t>Fagarb</a:t>
            </a:r>
            <a:r>
              <a:rPr lang="nb-NO" dirty="0" smtClean="0"/>
              <a:t>./ass./vernepleier:</a:t>
            </a:r>
          </a:p>
          <a:p>
            <a:pPr lvl="1"/>
            <a:r>
              <a:rPr lang="nb-NO" dirty="0" smtClean="0"/>
              <a:t>1-7: 5,1 årsverk</a:t>
            </a:r>
          </a:p>
          <a:p>
            <a:pPr lvl="1"/>
            <a:r>
              <a:rPr lang="nb-NO" dirty="0" smtClean="0"/>
              <a:t>8-10: 3,7</a:t>
            </a:r>
          </a:p>
          <a:p>
            <a:pPr lvl="1"/>
            <a:r>
              <a:rPr lang="nb-NO" dirty="0" smtClean="0"/>
              <a:t>SFO: 3,3</a:t>
            </a:r>
          </a:p>
          <a:p>
            <a:r>
              <a:rPr lang="nb-NO" dirty="0" smtClean="0"/>
              <a:t>Administrasjon</a:t>
            </a:r>
          </a:p>
          <a:p>
            <a:pPr lvl="1"/>
            <a:r>
              <a:rPr lang="nb-NO" dirty="0" smtClean="0"/>
              <a:t>Merkantil: 1,6</a:t>
            </a:r>
          </a:p>
          <a:p>
            <a:pPr lvl="1"/>
            <a:r>
              <a:rPr lang="nb-NO" dirty="0" smtClean="0"/>
              <a:t>Ledelse: 3,4</a:t>
            </a:r>
          </a:p>
        </p:txBody>
      </p:sp>
      <p:sp>
        <p:nvSpPr>
          <p:cNvPr id="4" name="TekstSylinder 3"/>
          <p:cNvSpPr txBox="1"/>
          <p:nvPr/>
        </p:nvSpPr>
        <p:spPr>
          <a:xfrm>
            <a:off x="6816080" y="2564904"/>
            <a:ext cx="2808312" cy="1754326"/>
          </a:xfrm>
          <a:prstGeom prst="rect">
            <a:avLst/>
          </a:prstGeom>
          <a:solidFill>
            <a:srgbClr val="FFC000"/>
          </a:solidFill>
        </p:spPr>
        <p:txBody>
          <a:bodyPr wrap="square" rtlCol="0">
            <a:spAutoFit/>
          </a:bodyPr>
          <a:lstStyle/>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ÅRSVERK: </a:t>
            </a: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Lærere: 43,5</a:t>
            </a:r>
          </a:p>
          <a:p>
            <a:pPr eaLnBrk="0" fontAlgn="base" hangingPunct="0">
              <a:spcBef>
                <a:spcPct val="0"/>
              </a:spcBef>
              <a:spcAft>
                <a:spcPct val="0"/>
              </a:spcAft>
            </a:pPr>
            <a:r>
              <a:rPr lang="nb-NO" dirty="0" err="1">
                <a:solidFill>
                  <a:prstClr val="black"/>
                </a:solidFill>
                <a:latin typeface="Calibri" panose="020F0502020204030204" pitchFamily="34" charset="0"/>
                <a:cs typeface="Arial" panose="020B0604020202020204" pitchFamily="34" charset="0"/>
              </a:rPr>
              <a:t>Fagar</a:t>
            </a:r>
            <a:r>
              <a:rPr lang="nb-NO" dirty="0">
                <a:solidFill>
                  <a:prstClr val="black"/>
                </a:solidFill>
                <a:latin typeface="Calibri" panose="020F0502020204030204" pitchFamily="34" charset="0"/>
                <a:cs typeface="Arial" panose="020B0604020202020204" pitchFamily="34" charset="0"/>
              </a:rPr>
              <a:t>./ass./</a:t>
            </a:r>
            <a:r>
              <a:rPr lang="nb-NO" dirty="0" err="1">
                <a:solidFill>
                  <a:prstClr val="black"/>
                </a:solidFill>
                <a:latin typeface="Calibri" panose="020F0502020204030204" pitchFamily="34" charset="0"/>
                <a:cs typeface="Arial" panose="020B0604020202020204" pitchFamily="34" charset="0"/>
              </a:rPr>
              <a:t>v.pleier</a:t>
            </a:r>
            <a:r>
              <a:rPr lang="nb-NO" dirty="0">
                <a:solidFill>
                  <a:prstClr val="black"/>
                </a:solidFill>
                <a:latin typeface="Calibri" panose="020F0502020204030204" pitchFamily="34" charset="0"/>
                <a:cs typeface="Arial" panose="020B0604020202020204" pitchFamily="34" charset="0"/>
              </a:rPr>
              <a:t>: 12,1</a:t>
            </a:r>
          </a:p>
          <a:p>
            <a:pPr eaLnBrk="0" fontAlgn="base" hangingPunct="0">
              <a:spcBef>
                <a:spcPct val="0"/>
              </a:spcBef>
              <a:spcAft>
                <a:spcPct val="0"/>
              </a:spcAft>
            </a:pPr>
            <a:r>
              <a:rPr lang="nb-NO" dirty="0" err="1">
                <a:solidFill>
                  <a:prstClr val="black"/>
                </a:solidFill>
                <a:latin typeface="Calibri" panose="020F0502020204030204" pitchFamily="34" charset="0"/>
                <a:cs typeface="Arial" panose="020B0604020202020204" pitchFamily="34" charset="0"/>
              </a:rPr>
              <a:t>Adm</a:t>
            </a:r>
            <a:r>
              <a:rPr lang="nb-NO" dirty="0">
                <a:solidFill>
                  <a:prstClr val="black"/>
                </a:solidFill>
                <a:latin typeface="Calibri" panose="020F0502020204030204" pitchFamily="34" charset="0"/>
                <a:cs typeface="Arial" panose="020B0604020202020204" pitchFamily="34" charset="0"/>
              </a:rPr>
              <a:t>: 5</a:t>
            </a:r>
          </a:p>
          <a:p>
            <a:pPr eaLnBrk="0" fontAlgn="base" hangingPunct="0">
              <a:spcBef>
                <a:spcPct val="0"/>
              </a:spcBef>
              <a:spcAft>
                <a:spcPct val="0"/>
              </a:spcAft>
            </a:pPr>
            <a:endParaRPr lang="nb-NO" dirty="0">
              <a:solidFill>
                <a:prstClr val="black"/>
              </a:solidFill>
              <a:latin typeface="Calibri" panose="020F0502020204030204" pitchFamily="34" charset="0"/>
              <a:cs typeface="Arial" panose="020B0604020202020204" pitchFamily="34" charset="0"/>
            </a:endParaRPr>
          </a:p>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TOTALT: 60,6 årsverk</a:t>
            </a:r>
          </a:p>
        </p:txBody>
      </p:sp>
    </p:spTree>
    <p:extLst>
      <p:ext uri="{BB962C8B-B14F-4D97-AF65-F5344CB8AC3E}">
        <p14:creationId xmlns:p14="http://schemas.microsoft.com/office/powerpoint/2010/main" val="147747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692696"/>
            <a:ext cx="8229600" cy="1143000"/>
          </a:xfrm>
        </p:spPr>
        <p:txBody>
          <a:bodyPr>
            <a:normAutofit fontScale="90000"/>
          </a:bodyPr>
          <a:lstStyle/>
          <a:p>
            <a:r>
              <a:rPr lang="nb-NO" dirty="0" smtClean="0"/>
              <a:t>Stillinger ikke tilknyttet lovpålagte tjenester</a:t>
            </a:r>
            <a:endParaRPr lang="nb-NO" dirty="0"/>
          </a:p>
        </p:txBody>
      </p:sp>
      <p:graphicFrame>
        <p:nvGraphicFramePr>
          <p:cNvPr id="6" name="Plassholder for innhold 5"/>
          <p:cNvGraphicFramePr>
            <a:graphicFrameLocks noGrp="1"/>
          </p:cNvGraphicFramePr>
          <p:nvPr>
            <p:ph idx="1"/>
            <p:extLst/>
          </p:nvPr>
        </p:nvGraphicFramePr>
        <p:xfrm>
          <a:off x="1981200" y="1988840"/>
          <a:ext cx="8229600" cy="4272280"/>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4171333981"/>
                    </a:ext>
                  </a:extLst>
                </a:gridCol>
                <a:gridCol w="1152128">
                  <a:extLst>
                    <a:ext uri="{9D8B030D-6E8A-4147-A177-3AD203B41FA5}">
                      <a16:colId xmlns:a16="http://schemas.microsoft.com/office/drawing/2014/main" val="1903779326"/>
                    </a:ext>
                  </a:extLst>
                </a:gridCol>
                <a:gridCol w="1296144">
                  <a:extLst>
                    <a:ext uri="{9D8B030D-6E8A-4147-A177-3AD203B41FA5}">
                      <a16:colId xmlns:a16="http://schemas.microsoft.com/office/drawing/2014/main" val="803870576"/>
                    </a:ext>
                  </a:extLst>
                </a:gridCol>
                <a:gridCol w="4402832">
                  <a:extLst>
                    <a:ext uri="{9D8B030D-6E8A-4147-A177-3AD203B41FA5}">
                      <a16:colId xmlns:a16="http://schemas.microsoft.com/office/drawing/2014/main" val="553936159"/>
                    </a:ext>
                  </a:extLst>
                </a:gridCol>
              </a:tblGrid>
              <a:tr h="370840">
                <a:tc>
                  <a:txBody>
                    <a:bodyPr/>
                    <a:lstStyle/>
                    <a:p>
                      <a:pPr algn="l" fontAlgn="b"/>
                      <a:r>
                        <a:rPr lang="nb-NO" sz="1600" b="1" i="0" u="none" strike="noStrike" dirty="0">
                          <a:solidFill>
                            <a:srgbClr val="000000"/>
                          </a:solidFill>
                          <a:effectLst/>
                          <a:latin typeface="Calibri" panose="020F0502020204030204" pitchFamily="34" charset="0"/>
                        </a:rPr>
                        <a:t>Ikke lovpålagte oppgaver</a:t>
                      </a:r>
                    </a:p>
                  </a:txBody>
                  <a:tcPr marL="0" marR="0" marT="0" marB="0" anchor="b"/>
                </a:tc>
                <a:tc>
                  <a:txBody>
                    <a:bodyPr/>
                    <a:lstStyle/>
                    <a:p>
                      <a:pPr algn="l" fontAlgn="b"/>
                      <a:r>
                        <a:rPr lang="nb-NO" sz="1600" b="1" i="0" u="none" strike="noStrike" dirty="0">
                          <a:solidFill>
                            <a:srgbClr val="000000"/>
                          </a:solidFill>
                          <a:effectLst/>
                          <a:latin typeface="Calibri" panose="020F0502020204030204" pitchFamily="34" charset="0"/>
                        </a:rPr>
                        <a:t>Estimert antall årsverk</a:t>
                      </a:r>
                    </a:p>
                  </a:txBody>
                  <a:tcPr marL="0" marR="0" marT="0" marB="0" anchor="b"/>
                </a:tc>
                <a:tc>
                  <a:txBody>
                    <a:bodyPr/>
                    <a:lstStyle/>
                    <a:p>
                      <a:pPr algn="ctr" fontAlgn="b"/>
                      <a:r>
                        <a:rPr lang="nb-NO" sz="1600" b="1" i="0" u="none" strike="noStrike" dirty="0">
                          <a:solidFill>
                            <a:srgbClr val="000000"/>
                          </a:solidFill>
                          <a:effectLst/>
                          <a:latin typeface="Calibri" panose="020F0502020204030204" pitchFamily="34" charset="0"/>
                        </a:rPr>
                        <a:t>Beløp</a:t>
                      </a:r>
                    </a:p>
                  </a:txBody>
                  <a:tcPr marL="0" marR="0" marT="0" marB="0" anchor="b"/>
                </a:tc>
                <a:tc>
                  <a:txBody>
                    <a:bodyPr/>
                    <a:lstStyle/>
                    <a:p>
                      <a:pPr algn="l" fontAlgn="b"/>
                      <a:r>
                        <a:rPr lang="nb-NO" sz="1600" b="1" i="0" u="none" strike="noStrike">
                          <a:solidFill>
                            <a:srgbClr val="000000"/>
                          </a:solidFill>
                          <a:effectLst/>
                          <a:latin typeface="Calibri" panose="020F0502020204030204" pitchFamily="34" charset="0"/>
                        </a:rPr>
                        <a:t>Konsekvenser</a:t>
                      </a:r>
                    </a:p>
                  </a:txBody>
                  <a:tcPr marL="0" marR="0" marT="0" marB="0" anchor="b"/>
                </a:tc>
                <a:extLst>
                  <a:ext uri="{0D108BD9-81ED-4DB2-BD59-A6C34878D82A}">
                    <a16:rowId xmlns:a16="http://schemas.microsoft.com/office/drawing/2014/main" val="2318326620"/>
                  </a:ext>
                </a:extLst>
              </a:tr>
              <a:tr h="370840">
                <a:tc>
                  <a:txBody>
                    <a:bodyPr/>
                    <a:lstStyle/>
                    <a:p>
                      <a:pPr algn="l" fontAlgn="b"/>
                      <a:r>
                        <a:rPr lang="nb-NO" sz="1600" b="0" i="0" u="none" strike="noStrike">
                          <a:solidFill>
                            <a:srgbClr val="000000"/>
                          </a:solidFill>
                          <a:effectLst/>
                          <a:latin typeface="Calibri" panose="020F0502020204030204" pitchFamily="34" charset="0"/>
                        </a:rPr>
                        <a:t>Miljøarbeider</a:t>
                      </a:r>
                    </a:p>
                  </a:txBody>
                  <a:tcPr marL="0" marR="0" marT="0" marB="0" anchor="b"/>
                </a:tc>
                <a:tc>
                  <a:txBody>
                    <a:bodyPr/>
                    <a:lstStyle/>
                    <a:p>
                      <a:pPr algn="r" fontAlgn="b"/>
                      <a:r>
                        <a:rPr lang="nb-NO" sz="1600" b="0" i="0" u="none" strike="noStrike">
                          <a:solidFill>
                            <a:srgbClr val="000000"/>
                          </a:solidFill>
                          <a:effectLst/>
                          <a:latin typeface="Calibri" panose="020F0502020204030204" pitchFamily="34" charset="0"/>
                        </a:rPr>
                        <a:t>50 %</a:t>
                      </a:r>
                    </a:p>
                  </a:txBody>
                  <a:tcPr marL="0" marR="0" marT="0" marB="0" anchor="b"/>
                </a:tc>
                <a:tc>
                  <a:txBody>
                    <a:bodyPr/>
                    <a:lstStyle/>
                    <a:p>
                      <a:pPr algn="ctr" fontAlgn="b"/>
                      <a:r>
                        <a:rPr lang="nb-NO" sz="1600" b="0" i="0" u="none" strike="noStrike" dirty="0">
                          <a:solidFill>
                            <a:srgbClr val="000000"/>
                          </a:solidFill>
                          <a:effectLst/>
                          <a:latin typeface="Calibri" panose="020F0502020204030204" pitchFamily="34" charset="0"/>
                        </a:rPr>
                        <a:t>360 000</a:t>
                      </a:r>
                    </a:p>
                  </a:txBody>
                  <a:tcPr marL="0" marR="0" marT="0" marB="0" anchor="b"/>
                </a:tc>
                <a:tc>
                  <a:txBody>
                    <a:bodyPr/>
                    <a:lstStyle/>
                    <a:p>
                      <a:pPr algn="l" fontAlgn="b"/>
                      <a:r>
                        <a:rPr lang="nb-NO" sz="1600" b="0" i="0" u="none" strike="noStrike">
                          <a:solidFill>
                            <a:srgbClr val="000000"/>
                          </a:solidFill>
                          <a:effectLst/>
                          <a:latin typeface="Calibri" panose="020F0502020204030204" pitchFamily="34" charset="0"/>
                        </a:rPr>
                        <a:t>Vanskeligere å følge opp elever som har ekstra utfordringer, f.eks. skolevegring. Mindre forebyggende arbeid med tanke på elevenes skolemiljø</a:t>
                      </a:r>
                    </a:p>
                  </a:txBody>
                  <a:tcPr marL="0" marR="0" marT="0" marB="0" anchor="b"/>
                </a:tc>
                <a:extLst>
                  <a:ext uri="{0D108BD9-81ED-4DB2-BD59-A6C34878D82A}">
                    <a16:rowId xmlns:a16="http://schemas.microsoft.com/office/drawing/2014/main" val="202797989"/>
                  </a:ext>
                </a:extLst>
              </a:tr>
              <a:tr h="370840">
                <a:tc>
                  <a:txBody>
                    <a:bodyPr/>
                    <a:lstStyle/>
                    <a:p>
                      <a:pPr algn="l" fontAlgn="b"/>
                      <a:r>
                        <a:rPr lang="nb-NO" sz="1600" b="0" i="0" u="none" strike="noStrike">
                          <a:solidFill>
                            <a:srgbClr val="000000"/>
                          </a:solidFill>
                          <a:effectLst/>
                          <a:latin typeface="Calibri" panose="020F0502020204030204" pitchFamily="34" charset="0"/>
                        </a:rPr>
                        <a:t>Merkantil</a:t>
                      </a:r>
                    </a:p>
                  </a:txBody>
                  <a:tcPr marL="0" marR="0" marT="0" marB="0" anchor="b"/>
                </a:tc>
                <a:tc>
                  <a:txBody>
                    <a:bodyPr/>
                    <a:lstStyle/>
                    <a:p>
                      <a:pPr algn="r" fontAlgn="b"/>
                      <a:r>
                        <a:rPr lang="nb-NO" sz="1600" b="0" i="0" u="none" strike="noStrike">
                          <a:solidFill>
                            <a:srgbClr val="000000"/>
                          </a:solidFill>
                          <a:effectLst/>
                          <a:latin typeface="Calibri" panose="020F0502020204030204" pitchFamily="34" charset="0"/>
                        </a:rPr>
                        <a:t>50 %</a:t>
                      </a:r>
                    </a:p>
                  </a:txBody>
                  <a:tcPr marL="0" marR="0" marT="0" marB="0" anchor="b"/>
                </a:tc>
                <a:tc>
                  <a:txBody>
                    <a:bodyPr/>
                    <a:lstStyle/>
                    <a:p>
                      <a:pPr algn="ctr" fontAlgn="b"/>
                      <a:r>
                        <a:rPr lang="nb-NO" sz="1600" b="0" i="0" u="none" strike="noStrike" dirty="0">
                          <a:solidFill>
                            <a:srgbClr val="000000"/>
                          </a:solidFill>
                          <a:effectLst/>
                          <a:latin typeface="Calibri" panose="020F0502020204030204" pitchFamily="34" charset="0"/>
                        </a:rPr>
                        <a:t>360 000</a:t>
                      </a:r>
                    </a:p>
                  </a:txBody>
                  <a:tcPr marL="0" marR="0" marT="0" marB="0" anchor="b"/>
                </a:tc>
                <a:tc>
                  <a:txBody>
                    <a:bodyPr/>
                    <a:lstStyle/>
                    <a:p>
                      <a:pPr algn="l" fontAlgn="b"/>
                      <a:r>
                        <a:rPr lang="nb-NO" sz="1600" b="0" i="0" u="none" strike="noStrike">
                          <a:solidFill>
                            <a:srgbClr val="000000"/>
                          </a:solidFill>
                          <a:effectLst/>
                          <a:latin typeface="Calibri" panose="020F0502020204030204" pitchFamily="34" charset="0"/>
                        </a:rPr>
                        <a:t>Mindre tid for skoleledelsen til å følge opp rutiner, personal, elevsaker, utviklingsarbeid</a:t>
                      </a:r>
                    </a:p>
                  </a:txBody>
                  <a:tcPr marL="0" marR="0" marT="0" marB="0" anchor="b"/>
                </a:tc>
                <a:extLst>
                  <a:ext uri="{0D108BD9-81ED-4DB2-BD59-A6C34878D82A}">
                    <a16:rowId xmlns:a16="http://schemas.microsoft.com/office/drawing/2014/main" val="1511874016"/>
                  </a:ext>
                </a:extLst>
              </a:tr>
              <a:tr h="370840">
                <a:tc>
                  <a:txBody>
                    <a:bodyPr/>
                    <a:lstStyle/>
                    <a:p>
                      <a:pPr algn="l" fontAlgn="b"/>
                      <a:r>
                        <a:rPr lang="nb-NO" sz="1600" b="0" i="0" u="none" strike="noStrike">
                          <a:solidFill>
                            <a:srgbClr val="000000"/>
                          </a:solidFill>
                          <a:effectLst/>
                          <a:latin typeface="Calibri" panose="020F0502020204030204" pitchFamily="34" charset="0"/>
                        </a:rPr>
                        <a:t>Vikarlærer</a:t>
                      </a:r>
                    </a:p>
                  </a:txBody>
                  <a:tcPr marL="0" marR="0" marT="0" marB="0" anchor="b"/>
                </a:tc>
                <a:tc>
                  <a:txBody>
                    <a:bodyPr/>
                    <a:lstStyle/>
                    <a:p>
                      <a:pPr algn="r" fontAlgn="b"/>
                      <a:r>
                        <a:rPr lang="nb-NO" sz="1600" b="0" i="0" u="none" strike="noStrike">
                          <a:solidFill>
                            <a:srgbClr val="000000"/>
                          </a:solidFill>
                          <a:effectLst/>
                          <a:latin typeface="Calibri" panose="020F0502020204030204" pitchFamily="34" charset="0"/>
                        </a:rPr>
                        <a:t>200 %</a:t>
                      </a:r>
                    </a:p>
                  </a:txBody>
                  <a:tcPr marL="0" marR="0" marT="0" marB="0" anchor="b"/>
                </a:tc>
                <a:tc>
                  <a:txBody>
                    <a:bodyPr/>
                    <a:lstStyle/>
                    <a:p>
                      <a:pPr algn="ctr" fontAlgn="b"/>
                      <a:r>
                        <a:rPr lang="nb-NO" sz="1600" b="0" i="0" u="none" strike="noStrike" dirty="0">
                          <a:solidFill>
                            <a:srgbClr val="000000"/>
                          </a:solidFill>
                          <a:effectLst/>
                          <a:latin typeface="Calibri" panose="020F0502020204030204" pitchFamily="34" charset="0"/>
                        </a:rPr>
                        <a:t>1 440 000</a:t>
                      </a:r>
                    </a:p>
                  </a:txBody>
                  <a:tcPr marL="0" marR="0" marT="0" marB="0" anchor="b"/>
                </a:tc>
                <a:tc>
                  <a:txBody>
                    <a:bodyPr/>
                    <a:lstStyle/>
                    <a:p>
                      <a:pPr algn="l" fontAlgn="b"/>
                      <a:r>
                        <a:rPr lang="nb-NO" sz="1600" b="0" i="0" u="none" strike="noStrike">
                          <a:solidFill>
                            <a:srgbClr val="000000"/>
                          </a:solidFill>
                          <a:effectLst/>
                          <a:latin typeface="Calibri" panose="020F0502020204030204" pitchFamily="34" charset="0"/>
                        </a:rPr>
                        <a:t>Vikarer er ansatt for å ta høyde for antatt sykefravær 2020/2021. Ved ikke å ansaette disse ville skolen vært nødt til å lete etter "tilfeldige" vikarer, som er nærmes håpløst å få tak i etter at skoleåret har startet.</a:t>
                      </a:r>
                    </a:p>
                  </a:txBody>
                  <a:tcPr marL="0" marR="0" marT="0" marB="0" anchor="b"/>
                </a:tc>
                <a:extLst>
                  <a:ext uri="{0D108BD9-81ED-4DB2-BD59-A6C34878D82A}">
                    <a16:rowId xmlns:a16="http://schemas.microsoft.com/office/drawing/2014/main" val="3937390964"/>
                  </a:ext>
                </a:extLst>
              </a:tr>
              <a:tr h="370840">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nb-NO"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4466091"/>
                  </a:ext>
                </a:extLst>
              </a:tr>
              <a:tr h="370840">
                <a:tc>
                  <a:txBody>
                    <a:bodyPr/>
                    <a:lstStyle/>
                    <a:p>
                      <a:pPr algn="l" fontAlgn="b"/>
                      <a:r>
                        <a:rPr lang="nb-NO" sz="1600" b="1" i="0" u="none" strike="noStrike">
                          <a:solidFill>
                            <a:srgbClr val="000000"/>
                          </a:solidFill>
                          <a:effectLst/>
                          <a:latin typeface="Calibri" panose="020F0502020204030204" pitchFamily="34" charset="0"/>
                        </a:rPr>
                        <a:t>Sum ikke lovpålagte oppgaver</a:t>
                      </a:r>
                    </a:p>
                  </a:txBody>
                  <a:tcPr marL="0" marR="0" marT="0" marB="0" anchor="b"/>
                </a:tc>
                <a:tc>
                  <a:txBody>
                    <a:bodyPr/>
                    <a:lstStyle/>
                    <a:p>
                      <a:pPr algn="l" fontAlgn="b"/>
                      <a:endParaRPr lang="nb-NO"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nb-NO" sz="1600" b="1" i="0" u="none" strike="noStrike" dirty="0">
                          <a:solidFill>
                            <a:srgbClr val="000000"/>
                          </a:solidFill>
                          <a:effectLst/>
                          <a:latin typeface="Calibri" panose="020F0502020204030204" pitchFamily="34" charset="0"/>
                        </a:rPr>
                        <a:t>2 160 000</a:t>
                      </a:r>
                    </a:p>
                  </a:txBody>
                  <a:tcPr marL="0" marR="0" marT="0" marB="0" anchor="b"/>
                </a:tc>
                <a:tc>
                  <a:txBody>
                    <a:bodyPr/>
                    <a:lstStyle/>
                    <a:p>
                      <a:pPr algn="l" fontAlgn="b"/>
                      <a:endParaRPr lang="nb-NO"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2328214"/>
                  </a:ext>
                </a:extLst>
              </a:tr>
            </a:tbl>
          </a:graphicData>
        </a:graphic>
      </p:graphicFrame>
    </p:spTree>
    <p:extLst>
      <p:ext uri="{BB962C8B-B14F-4D97-AF65-F5344CB8AC3E}">
        <p14:creationId xmlns:p14="http://schemas.microsoft.com/office/powerpoint/2010/main" val="1879928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nvPr>
        </p:nvGraphicFramePr>
        <p:xfrm>
          <a:off x="1981200" y="1600200"/>
          <a:ext cx="8229600" cy="3180080"/>
        </p:xfrm>
        <a:graphic>
          <a:graphicData uri="http://schemas.openxmlformats.org/drawingml/2006/table">
            <a:tbl>
              <a:tblPr firstRow="1" bandRow="1">
                <a:tableStyleId>{5C22544A-7EE6-4342-B048-85BDC9FD1C3A}</a:tableStyleId>
              </a:tblPr>
              <a:tblGrid>
                <a:gridCol w="1162472">
                  <a:extLst>
                    <a:ext uri="{9D8B030D-6E8A-4147-A177-3AD203B41FA5}">
                      <a16:colId xmlns:a16="http://schemas.microsoft.com/office/drawing/2014/main" val="2889087267"/>
                    </a:ext>
                  </a:extLst>
                </a:gridCol>
                <a:gridCol w="1728192">
                  <a:extLst>
                    <a:ext uri="{9D8B030D-6E8A-4147-A177-3AD203B41FA5}">
                      <a16:colId xmlns:a16="http://schemas.microsoft.com/office/drawing/2014/main" val="1013021238"/>
                    </a:ext>
                  </a:extLst>
                </a:gridCol>
                <a:gridCol w="1440160">
                  <a:extLst>
                    <a:ext uri="{9D8B030D-6E8A-4147-A177-3AD203B41FA5}">
                      <a16:colId xmlns:a16="http://schemas.microsoft.com/office/drawing/2014/main" val="2004466340"/>
                    </a:ext>
                  </a:extLst>
                </a:gridCol>
                <a:gridCol w="3898776">
                  <a:extLst>
                    <a:ext uri="{9D8B030D-6E8A-4147-A177-3AD203B41FA5}">
                      <a16:colId xmlns:a16="http://schemas.microsoft.com/office/drawing/2014/main" val="1419144668"/>
                    </a:ext>
                  </a:extLst>
                </a:gridCol>
              </a:tblGrid>
              <a:tr h="370840">
                <a:tc>
                  <a:txBody>
                    <a:bodyPr/>
                    <a:lstStyle/>
                    <a:p>
                      <a:pPr algn="l" fontAlgn="b"/>
                      <a:r>
                        <a:rPr lang="nb-NO" sz="1600" b="1" i="0" u="none" strike="noStrike" dirty="0">
                          <a:solidFill>
                            <a:srgbClr val="000000"/>
                          </a:solidFill>
                          <a:effectLst/>
                          <a:latin typeface="Calibri" panose="020F0502020204030204" pitchFamily="34" charset="0"/>
                        </a:rPr>
                        <a:t>Endringer i lovpålagte oppgaver</a:t>
                      </a:r>
                    </a:p>
                  </a:txBody>
                  <a:tcPr marL="0" marR="0" marT="0" marB="0" anchor="b"/>
                </a:tc>
                <a:tc>
                  <a:txBody>
                    <a:bodyPr/>
                    <a:lstStyle/>
                    <a:p>
                      <a:pPr algn="l" fontAlgn="b"/>
                      <a:r>
                        <a:rPr lang="nb-NO" sz="1600" b="1" i="0" u="none" strike="noStrike" dirty="0">
                          <a:solidFill>
                            <a:srgbClr val="000000"/>
                          </a:solidFill>
                          <a:effectLst/>
                          <a:latin typeface="Calibri" panose="020F0502020204030204" pitchFamily="34" charset="0"/>
                        </a:rPr>
                        <a:t>Estimert antall årsverk</a:t>
                      </a:r>
                    </a:p>
                  </a:txBody>
                  <a:tcPr marL="0" marR="0" marT="0" marB="0" anchor="b"/>
                </a:tc>
                <a:tc>
                  <a:txBody>
                    <a:bodyPr/>
                    <a:lstStyle/>
                    <a:p>
                      <a:pPr algn="ctr" fontAlgn="b"/>
                      <a:r>
                        <a:rPr lang="nb-NO" sz="1600" b="1" i="0" u="none" strike="noStrike" dirty="0">
                          <a:solidFill>
                            <a:srgbClr val="000000"/>
                          </a:solidFill>
                          <a:effectLst/>
                          <a:latin typeface="Calibri" panose="020F0502020204030204" pitchFamily="34" charset="0"/>
                        </a:rPr>
                        <a:t>Beløp</a:t>
                      </a:r>
                    </a:p>
                  </a:txBody>
                  <a:tcPr marL="0" marR="0" marT="0" marB="0" anchor="b"/>
                </a:tc>
                <a:tc>
                  <a:txBody>
                    <a:bodyPr/>
                    <a:lstStyle/>
                    <a:p>
                      <a:pPr algn="l" fontAlgn="b"/>
                      <a:r>
                        <a:rPr lang="nb-NO" sz="1600" b="1" i="0" u="none" strike="noStrike">
                          <a:solidFill>
                            <a:srgbClr val="000000"/>
                          </a:solidFill>
                          <a:effectLst/>
                          <a:latin typeface="Calibri" panose="020F0502020204030204" pitchFamily="34" charset="0"/>
                        </a:rPr>
                        <a:t>Konsekvenser</a:t>
                      </a:r>
                    </a:p>
                  </a:txBody>
                  <a:tcPr marL="0" marR="0" marT="0" marB="0" anchor="b"/>
                </a:tc>
                <a:extLst>
                  <a:ext uri="{0D108BD9-81ED-4DB2-BD59-A6C34878D82A}">
                    <a16:rowId xmlns:a16="http://schemas.microsoft.com/office/drawing/2014/main" val="1848147627"/>
                  </a:ext>
                </a:extLst>
              </a:tr>
              <a:tr h="370840">
                <a:tc>
                  <a:txBody>
                    <a:bodyPr/>
                    <a:lstStyle/>
                    <a:p>
                      <a:pPr algn="l" fontAlgn="b"/>
                      <a:r>
                        <a:rPr lang="nb-NO" sz="1600" b="0" i="0" u="none" strike="noStrike">
                          <a:solidFill>
                            <a:srgbClr val="000000"/>
                          </a:solidFill>
                          <a:effectLst/>
                          <a:latin typeface="Calibri" panose="020F0502020204030204" pitchFamily="34" charset="0"/>
                        </a:rPr>
                        <a:t>Plikt til intensiv innsats 1-4</a:t>
                      </a:r>
                    </a:p>
                  </a:txBody>
                  <a:tcPr marL="0" marR="0" marT="0" marB="0" anchor="b"/>
                </a:tc>
                <a:tc>
                  <a:txBody>
                    <a:bodyPr/>
                    <a:lstStyle/>
                    <a:p>
                      <a:pPr algn="r" fontAlgn="b"/>
                      <a:r>
                        <a:rPr lang="nb-NO" sz="1600" b="0" i="0" u="none" strike="noStrike" dirty="0">
                          <a:solidFill>
                            <a:srgbClr val="000000"/>
                          </a:solidFill>
                          <a:effectLst/>
                          <a:latin typeface="Calibri" panose="020F0502020204030204" pitchFamily="34" charset="0"/>
                        </a:rPr>
                        <a:t>100 %</a:t>
                      </a:r>
                    </a:p>
                  </a:txBody>
                  <a:tcPr marL="0" marR="0" marT="0" marB="0" anchor="b"/>
                </a:tc>
                <a:tc>
                  <a:txBody>
                    <a:bodyPr/>
                    <a:lstStyle/>
                    <a:p>
                      <a:pPr algn="r" fontAlgn="b"/>
                      <a:r>
                        <a:rPr lang="nb-NO" sz="1600" b="0" i="0" u="none" strike="noStrike" dirty="0">
                          <a:solidFill>
                            <a:srgbClr val="000000"/>
                          </a:solidFill>
                          <a:effectLst/>
                          <a:latin typeface="Calibri" panose="020F0502020204030204" pitchFamily="34" charset="0"/>
                        </a:rPr>
                        <a:t>718 000</a:t>
                      </a:r>
                    </a:p>
                  </a:txBody>
                  <a:tcPr marL="0" marR="0" marT="0" marB="0" anchor="b"/>
                </a:tc>
                <a:tc>
                  <a:txBody>
                    <a:bodyPr/>
                    <a:lstStyle/>
                    <a:p>
                      <a:pPr algn="l" fontAlgn="b"/>
                      <a:r>
                        <a:rPr lang="nb-NO" sz="1600" b="0" i="0" u="none" strike="noStrike">
                          <a:solidFill>
                            <a:srgbClr val="000000"/>
                          </a:solidFill>
                          <a:effectLst/>
                          <a:latin typeface="Calibri" panose="020F0502020204030204" pitchFamily="34" charset="0"/>
                        </a:rPr>
                        <a:t>Elever som står i fare for å henge etter vil ikke få intensiv opplæring for å opprettholde normal progresjon. Flere elever vil da kunne ende opp med behov for spesialundervisning</a:t>
                      </a:r>
                    </a:p>
                  </a:txBody>
                  <a:tcPr marL="0" marR="0" marT="0" marB="0" anchor="b"/>
                </a:tc>
                <a:extLst>
                  <a:ext uri="{0D108BD9-81ED-4DB2-BD59-A6C34878D82A}">
                    <a16:rowId xmlns:a16="http://schemas.microsoft.com/office/drawing/2014/main" val="2744018388"/>
                  </a:ext>
                </a:extLst>
              </a:tr>
              <a:tr h="370840">
                <a:tc>
                  <a:txBody>
                    <a:bodyPr/>
                    <a:lstStyle/>
                    <a:p>
                      <a:pPr algn="l" fontAlgn="b"/>
                      <a:r>
                        <a:rPr lang="nb-NO" sz="16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nb-NO" sz="1600" b="0" i="0" u="none" strike="noStrike" dirty="0">
                          <a:solidFill>
                            <a:srgbClr val="000000"/>
                          </a:solidFill>
                          <a:effectLst/>
                          <a:latin typeface="Calibri" panose="020F0502020204030204" pitchFamily="34" charset="0"/>
                        </a:rPr>
                        <a:t> </a:t>
                      </a:r>
                    </a:p>
                  </a:txBody>
                  <a:tcPr marL="0" marR="0" marT="0" marB="0" anchor="b"/>
                </a:tc>
                <a:tc>
                  <a:txBody>
                    <a:bodyPr/>
                    <a:lstStyle/>
                    <a:p>
                      <a:pPr algn="r" fontAlgn="b"/>
                      <a:r>
                        <a:rPr lang="nb-NO" sz="16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nb-NO" sz="16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2807281188"/>
                  </a:ext>
                </a:extLst>
              </a:tr>
              <a:tr h="370840">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nb-N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b-N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1966102"/>
                  </a:ext>
                </a:extLst>
              </a:tr>
              <a:tr h="370840">
                <a:tc>
                  <a:txBody>
                    <a:bodyPr/>
                    <a:lstStyle/>
                    <a:p>
                      <a:pPr algn="l" fontAlgn="b"/>
                      <a:r>
                        <a:rPr lang="nb-NO" sz="1600" b="1" i="0" u="none" strike="noStrike">
                          <a:solidFill>
                            <a:srgbClr val="000000"/>
                          </a:solidFill>
                          <a:effectLst/>
                          <a:latin typeface="Calibri" panose="020F0502020204030204" pitchFamily="34" charset="0"/>
                        </a:rPr>
                        <a:t>Sum lovpålagte oppgaver</a:t>
                      </a:r>
                    </a:p>
                  </a:txBody>
                  <a:tcPr marL="0" marR="0" marT="0" marB="0" anchor="b"/>
                </a:tc>
                <a:tc>
                  <a:txBody>
                    <a:bodyPr/>
                    <a:lstStyle/>
                    <a:p>
                      <a:pPr algn="l" fontAlgn="b"/>
                      <a:endParaRPr lang="nb-NO" sz="16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b-NO" sz="1600" b="1" i="0" u="none" strike="noStrike" dirty="0">
                          <a:solidFill>
                            <a:srgbClr val="000000"/>
                          </a:solidFill>
                          <a:effectLst/>
                          <a:latin typeface="Calibri" panose="020F0502020204030204" pitchFamily="34" charset="0"/>
                        </a:rPr>
                        <a:t>718 000</a:t>
                      </a:r>
                    </a:p>
                  </a:txBody>
                  <a:tcPr marL="0" marR="0" marT="0" marB="0" anchor="b"/>
                </a:tc>
                <a:tc>
                  <a:txBody>
                    <a:bodyPr/>
                    <a:lstStyle/>
                    <a:p>
                      <a:pPr algn="l" fontAlgn="b"/>
                      <a:endParaRPr lang="nb-NO"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7471198"/>
                  </a:ext>
                </a:extLst>
              </a:tr>
            </a:tbl>
          </a:graphicData>
        </a:graphic>
      </p:graphicFrame>
    </p:spTree>
    <p:extLst>
      <p:ext uri="{BB962C8B-B14F-4D97-AF65-F5344CB8AC3E}">
        <p14:creationId xmlns:p14="http://schemas.microsoft.com/office/powerpoint/2010/main" val="578497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65299"/>
            <a:ext cx="8229600" cy="1143000"/>
          </a:xfrm>
        </p:spPr>
        <p:txBody>
          <a:bodyPr>
            <a:normAutofit fontScale="90000"/>
          </a:bodyPr>
          <a:lstStyle/>
          <a:p>
            <a:r>
              <a:rPr lang="nb-NO" dirty="0" smtClean="0"/>
              <a:t>Lærertetthet i ordinær undervisning</a:t>
            </a:r>
            <a:endParaRPr lang="nb-NO" dirty="0"/>
          </a:p>
        </p:txBody>
      </p:sp>
      <p:graphicFrame>
        <p:nvGraphicFramePr>
          <p:cNvPr id="4" name="Plassholder for innhold 3"/>
          <p:cNvGraphicFramePr>
            <a:graphicFrameLocks noGrp="1"/>
          </p:cNvGraphicFramePr>
          <p:nvPr>
            <p:ph idx="1"/>
            <p:extLst/>
          </p:nvPr>
        </p:nvGraphicFramePr>
        <p:xfrm>
          <a:off x="1981200" y="1652094"/>
          <a:ext cx="8229600" cy="1752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580723154"/>
                    </a:ext>
                  </a:extLst>
                </a:gridCol>
                <a:gridCol w="1645920">
                  <a:extLst>
                    <a:ext uri="{9D8B030D-6E8A-4147-A177-3AD203B41FA5}">
                      <a16:colId xmlns:a16="http://schemas.microsoft.com/office/drawing/2014/main" val="1223562046"/>
                    </a:ext>
                  </a:extLst>
                </a:gridCol>
                <a:gridCol w="1645920">
                  <a:extLst>
                    <a:ext uri="{9D8B030D-6E8A-4147-A177-3AD203B41FA5}">
                      <a16:colId xmlns:a16="http://schemas.microsoft.com/office/drawing/2014/main" val="2636368360"/>
                    </a:ext>
                  </a:extLst>
                </a:gridCol>
                <a:gridCol w="1645920">
                  <a:extLst>
                    <a:ext uri="{9D8B030D-6E8A-4147-A177-3AD203B41FA5}">
                      <a16:colId xmlns:a16="http://schemas.microsoft.com/office/drawing/2014/main" val="2772294800"/>
                    </a:ext>
                  </a:extLst>
                </a:gridCol>
                <a:gridCol w="1645920">
                  <a:extLst>
                    <a:ext uri="{9D8B030D-6E8A-4147-A177-3AD203B41FA5}">
                      <a16:colId xmlns:a16="http://schemas.microsoft.com/office/drawing/2014/main" val="1614700128"/>
                    </a:ext>
                  </a:extLst>
                </a:gridCol>
              </a:tblGrid>
              <a:tr h="370840">
                <a:tc>
                  <a:txBody>
                    <a:bodyPr/>
                    <a:lstStyle/>
                    <a:p>
                      <a:endParaRPr lang="nb-NO" dirty="0"/>
                    </a:p>
                  </a:txBody>
                  <a:tcPr/>
                </a:tc>
                <a:tc>
                  <a:txBody>
                    <a:bodyPr/>
                    <a:lstStyle/>
                    <a:p>
                      <a:r>
                        <a:rPr lang="nb-NO" dirty="0" smtClean="0"/>
                        <a:t>2019/2020</a:t>
                      </a:r>
                    </a:p>
                    <a:p>
                      <a:r>
                        <a:rPr lang="nb-NO" dirty="0" smtClean="0"/>
                        <a:t>Våler</a:t>
                      </a:r>
                      <a:endParaRPr lang="nb-NO" dirty="0"/>
                    </a:p>
                  </a:txBody>
                  <a:tcPr/>
                </a:tc>
                <a:tc>
                  <a:txBody>
                    <a:bodyPr/>
                    <a:lstStyle/>
                    <a:p>
                      <a:r>
                        <a:rPr lang="nb-NO" dirty="0" smtClean="0"/>
                        <a:t>2019/202</a:t>
                      </a:r>
                    </a:p>
                    <a:p>
                      <a:r>
                        <a:rPr lang="nb-NO" dirty="0" smtClean="0"/>
                        <a:t>Hedmark</a:t>
                      </a:r>
                      <a:endParaRPr lang="nb-NO" dirty="0"/>
                    </a:p>
                  </a:txBody>
                  <a:tcPr/>
                </a:tc>
                <a:tc>
                  <a:txBody>
                    <a:bodyPr/>
                    <a:lstStyle/>
                    <a:p>
                      <a:r>
                        <a:rPr lang="nb-NO" dirty="0" smtClean="0"/>
                        <a:t>2019/2020</a:t>
                      </a:r>
                    </a:p>
                    <a:p>
                      <a:r>
                        <a:rPr lang="nb-NO" dirty="0" smtClean="0"/>
                        <a:t>Nasjonalt</a:t>
                      </a:r>
                      <a:endParaRPr lang="nb-NO" dirty="0"/>
                    </a:p>
                  </a:txBody>
                  <a:tcPr/>
                </a:tc>
                <a:tc>
                  <a:txBody>
                    <a:bodyPr/>
                    <a:lstStyle/>
                    <a:p>
                      <a:r>
                        <a:rPr lang="nb-NO" dirty="0" smtClean="0"/>
                        <a:t>Lovkrav</a:t>
                      </a:r>
                      <a:endParaRPr lang="nb-NO" dirty="0"/>
                    </a:p>
                  </a:txBody>
                  <a:tcPr/>
                </a:tc>
                <a:extLst>
                  <a:ext uri="{0D108BD9-81ED-4DB2-BD59-A6C34878D82A}">
                    <a16:rowId xmlns:a16="http://schemas.microsoft.com/office/drawing/2014/main" val="3990697667"/>
                  </a:ext>
                </a:extLst>
              </a:tr>
              <a:tr h="370840">
                <a:tc>
                  <a:txBody>
                    <a:bodyPr/>
                    <a:lstStyle/>
                    <a:p>
                      <a:r>
                        <a:rPr lang="nb-NO" dirty="0" smtClean="0"/>
                        <a:t>1.-4. trinn</a:t>
                      </a:r>
                    </a:p>
                  </a:txBody>
                  <a:tcPr/>
                </a:tc>
                <a:tc>
                  <a:txBody>
                    <a:bodyPr/>
                    <a:lstStyle/>
                    <a:p>
                      <a:r>
                        <a:rPr lang="nb-NO" dirty="0" smtClean="0"/>
                        <a:t>11,7</a:t>
                      </a:r>
                      <a:endParaRPr lang="nb-NO" dirty="0"/>
                    </a:p>
                  </a:txBody>
                  <a:tcPr/>
                </a:tc>
                <a:tc>
                  <a:txBody>
                    <a:bodyPr/>
                    <a:lstStyle/>
                    <a:p>
                      <a:r>
                        <a:rPr lang="nb-NO" dirty="0" smtClean="0"/>
                        <a:t>13,6</a:t>
                      </a:r>
                      <a:endParaRPr lang="nb-NO" dirty="0"/>
                    </a:p>
                  </a:txBody>
                  <a:tcPr/>
                </a:tc>
                <a:tc>
                  <a:txBody>
                    <a:bodyPr/>
                    <a:lstStyle/>
                    <a:p>
                      <a:r>
                        <a:rPr lang="nb-NO" dirty="0" smtClean="0"/>
                        <a:t>14</a:t>
                      </a:r>
                      <a:endParaRPr lang="nb-NO" dirty="0"/>
                    </a:p>
                  </a:txBody>
                  <a:tcPr/>
                </a:tc>
                <a:tc>
                  <a:txBody>
                    <a:bodyPr/>
                    <a:lstStyle/>
                    <a:p>
                      <a:r>
                        <a:rPr lang="nb-NO" dirty="0" smtClean="0"/>
                        <a:t>15</a:t>
                      </a:r>
                      <a:endParaRPr lang="nb-NO" dirty="0"/>
                    </a:p>
                  </a:txBody>
                  <a:tcPr/>
                </a:tc>
                <a:extLst>
                  <a:ext uri="{0D108BD9-81ED-4DB2-BD59-A6C34878D82A}">
                    <a16:rowId xmlns:a16="http://schemas.microsoft.com/office/drawing/2014/main" val="2577896573"/>
                  </a:ext>
                </a:extLst>
              </a:tr>
              <a:tr h="370840">
                <a:tc>
                  <a:txBody>
                    <a:bodyPr/>
                    <a:lstStyle/>
                    <a:p>
                      <a:r>
                        <a:rPr lang="nb-NO" dirty="0" smtClean="0"/>
                        <a:t>5.-7. trinn</a:t>
                      </a:r>
                      <a:endParaRPr lang="nb-NO" dirty="0"/>
                    </a:p>
                  </a:txBody>
                  <a:tcPr/>
                </a:tc>
                <a:tc>
                  <a:txBody>
                    <a:bodyPr/>
                    <a:lstStyle/>
                    <a:p>
                      <a:r>
                        <a:rPr lang="nb-NO" dirty="0" smtClean="0"/>
                        <a:t>12,2</a:t>
                      </a:r>
                      <a:endParaRPr lang="nb-NO" dirty="0"/>
                    </a:p>
                  </a:txBody>
                  <a:tcPr/>
                </a:tc>
                <a:tc>
                  <a:txBody>
                    <a:bodyPr/>
                    <a:lstStyle/>
                    <a:p>
                      <a:r>
                        <a:rPr lang="nb-NO" dirty="0" smtClean="0"/>
                        <a:t>15,6</a:t>
                      </a:r>
                      <a:endParaRPr lang="nb-NO" dirty="0"/>
                    </a:p>
                  </a:txBody>
                  <a:tcPr/>
                </a:tc>
                <a:tc>
                  <a:txBody>
                    <a:bodyPr/>
                    <a:lstStyle/>
                    <a:p>
                      <a:r>
                        <a:rPr lang="nb-NO" dirty="0" smtClean="0"/>
                        <a:t>16,5</a:t>
                      </a:r>
                      <a:endParaRPr lang="nb-NO" dirty="0"/>
                    </a:p>
                  </a:txBody>
                  <a:tcPr/>
                </a:tc>
                <a:tc>
                  <a:txBody>
                    <a:bodyPr/>
                    <a:lstStyle/>
                    <a:p>
                      <a:r>
                        <a:rPr lang="nb-NO" dirty="0" smtClean="0"/>
                        <a:t>20</a:t>
                      </a:r>
                      <a:endParaRPr lang="nb-NO" dirty="0"/>
                    </a:p>
                  </a:txBody>
                  <a:tcPr/>
                </a:tc>
                <a:extLst>
                  <a:ext uri="{0D108BD9-81ED-4DB2-BD59-A6C34878D82A}">
                    <a16:rowId xmlns:a16="http://schemas.microsoft.com/office/drawing/2014/main" val="3643876983"/>
                  </a:ext>
                </a:extLst>
              </a:tr>
              <a:tr h="370840">
                <a:tc>
                  <a:txBody>
                    <a:bodyPr/>
                    <a:lstStyle/>
                    <a:p>
                      <a:r>
                        <a:rPr lang="nb-NO" dirty="0" smtClean="0"/>
                        <a:t>8.-10. trinn</a:t>
                      </a:r>
                      <a:endParaRPr lang="nb-NO" dirty="0"/>
                    </a:p>
                  </a:txBody>
                  <a:tcPr/>
                </a:tc>
                <a:tc>
                  <a:txBody>
                    <a:bodyPr/>
                    <a:lstStyle/>
                    <a:p>
                      <a:r>
                        <a:rPr lang="nb-NO" dirty="0" smtClean="0"/>
                        <a:t>16,9</a:t>
                      </a:r>
                    </a:p>
                  </a:txBody>
                  <a:tcPr/>
                </a:tc>
                <a:tc>
                  <a:txBody>
                    <a:bodyPr/>
                    <a:lstStyle/>
                    <a:p>
                      <a:r>
                        <a:rPr lang="nb-NO" dirty="0" smtClean="0"/>
                        <a:t>17,6</a:t>
                      </a:r>
                    </a:p>
                  </a:txBody>
                  <a:tcPr/>
                </a:tc>
                <a:tc>
                  <a:txBody>
                    <a:bodyPr/>
                    <a:lstStyle/>
                    <a:p>
                      <a:r>
                        <a:rPr lang="nb-NO" dirty="0" smtClean="0"/>
                        <a:t>17,8</a:t>
                      </a:r>
                    </a:p>
                  </a:txBody>
                  <a:tcPr/>
                </a:tc>
                <a:tc>
                  <a:txBody>
                    <a:bodyPr/>
                    <a:lstStyle/>
                    <a:p>
                      <a:r>
                        <a:rPr lang="nb-NO" dirty="0" smtClean="0"/>
                        <a:t>20</a:t>
                      </a:r>
                      <a:endParaRPr lang="nb-NO" dirty="0"/>
                    </a:p>
                  </a:txBody>
                  <a:tcPr/>
                </a:tc>
                <a:extLst>
                  <a:ext uri="{0D108BD9-81ED-4DB2-BD59-A6C34878D82A}">
                    <a16:rowId xmlns:a16="http://schemas.microsoft.com/office/drawing/2014/main" val="3859851964"/>
                  </a:ext>
                </a:extLst>
              </a:tr>
            </a:tbl>
          </a:graphicData>
        </a:graphic>
      </p:graphicFrame>
      <p:sp>
        <p:nvSpPr>
          <p:cNvPr id="5" name="TekstSylinder 4"/>
          <p:cNvSpPr txBox="1"/>
          <p:nvPr/>
        </p:nvSpPr>
        <p:spPr>
          <a:xfrm>
            <a:off x="1981200" y="3619102"/>
            <a:ext cx="6707088" cy="646331"/>
          </a:xfrm>
          <a:prstGeom prst="rect">
            <a:avLst/>
          </a:prstGeom>
          <a:noFill/>
        </p:spPr>
        <p:txBody>
          <a:bodyPr wrap="square" rtlCol="0">
            <a:spAutoFit/>
          </a:bodyPr>
          <a:lstStyle/>
          <a:p>
            <a:pPr eaLnBrk="0" fontAlgn="base" hangingPunct="0">
              <a:spcBef>
                <a:spcPct val="0"/>
              </a:spcBef>
              <a:spcAft>
                <a:spcPct val="0"/>
              </a:spcAft>
            </a:pPr>
            <a:r>
              <a:rPr lang="nb-NO" dirty="0">
                <a:solidFill>
                  <a:prstClr val="black"/>
                </a:solidFill>
                <a:latin typeface="Calibri" panose="020F0502020204030204" pitchFamily="34" charset="0"/>
                <a:cs typeface="Arial" panose="020B0604020202020204" pitchFamily="34" charset="0"/>
              </a:rPr>
              <a:t>Ny finansieringsmodell for skolen tar utgangspunkt i elevtallet. Dette vil påvirke lærertettheten. Innsparing sammenlignet med 2020:</a:t>
            </a:r>
          </a:p>
        </p:txBody>
      </p:sp>
      <p:graphicFrame>
        <p:nvGraphicFramePr>
          <p:cNvPr id="6" name="Tabell 5"/>
          <p:cNvGraphicFramePr>
            <a:graphicFrameLocks noGrp="1"/>
          </p:cNvGraphicFramePr>
          <p:nvPr>
            <p:extLst/>
          </p:nvPr>
        </p:nvGraphicFramePr>
        <p:xfrm>
          <a:off x="2135560" y="4365104"/>
          <a:ext cx="4064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84578356"/>
                    </a:ext>
                  </a:extLst>
                </a:gridCol>
                <a:gridCol w="2032000">
                  <a:extLst>
                    <a:ext uri="{9D8B030D-6E8A-4147-A177-3AD203B41FA5}">
                      <a16:colId xmlns:a16="http://schemas.microsoft.com/office/drawing/2014/main" val="3234858082"/>
                    </a:ext>
                  </a:extLst>
                </a:gridCol>
              </a:tblGrid>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684578207"/>
                  </a:ext>
                </a:extLst>
              </a:tr>
              <a:tr h="370840">
                <a:tc>
                  <a:txBody>
                    <a:bodyPr/>
                    <a:lstStyle/>
                    <a:p>
                      <a:r>
                        <a:rPr lang="nb-NO" dirty="0" smtClean="0"/>
                        <a:t>2021</a:t>
                      </a:r>
                    </a:p>
                  </a:txBody>
                  <a:tcPr/>
                </a:tc>
                <a:tc>
                  <a:txBody>
                    <a:bodyPr/>
                    <a:lstStyle/>
                    <a:p>
                      <a:r>
                        <a:rPr lang="nb-NO" dirty="0" smtClean="0"/>
                        <a:t>0,5 mill</a:t>
                      </a:r>
                      <a:endParaRPr lang="nb-NO" dirty="0"/>
                    </a:p>
                  </a:txBody>
                  <a:tcPr/>
                </a:tc>
                <a:extLst>
                  <a:ext uri="{0D108BD9-81ED-4DB2-BD59-A6C34878D82A}">
                    <a16:rowId xmlns:a16="http://schemas.microsoft.com/office/drawing/2014/main" val="3392301361"/>
                  </a:ext>
                </a:extLst>
              </a:tr>
              <a:tr h="370840">
                <a:tc>
                  <a:txBody>
                    <a:bodyPr/>
                    <a:lstStyle/>
                    <a:p>
                      <a:r>
                        <a:rPr lang="nb-NO" dirty="0" smtClean="0"/>
                        <a:t>2022</a:t>
                      </a:r>
                      <a:endParaRPr lang="nb-NO" dirty="0"/>
                    </a:p>
                  </a:txBody>
                  <a:tcPr/>
                </a:tc>
                <a:tc>
                  <a:txBody>
                    <a:bodyPr/>
                    <a:lstStyle/>
                    <a:p>
                      <a:r>
                        <a:rPr lang="nb-NO" dirty="0" smtClean="0"/>
                        <a:t>3,2 mill</a:t>
                      </a:r>
                      <a:endParaRPr lang="nb-NO" dirty="0"/>
                    </a:p>
                  </a:txBody>
                  <a:tcPr/>
                </a:tc>
                <a:extLst>
                  <a:ext uri="{0D108BD9-81ED-4DB2-BD59-A6C34878D82A}">
                    <a16:rowId xmlns:a16="http://schemas.microsoft.com/office/drawing/2014/main" val="3623387967"/>
                  </a:ext>
                </a:extLst>
              </a:tr>
              <a:tr h="370840">
                <a:tc>
                  <a:txBody>
                    <a:bodyPr/>
                    <a:lstStyle/>
                    <a:p>
                      <a:r>
                        <a:rPr lang="nb-NO" dirty="0" smtClean="0"/>
                        <a:t>2023</a:t>
                      </a:r>
                      <a:endParaRPr lang="nb-NO" dirty="0"/>
                    </a:p>
                  </a:txBody>
                  <a:tcPr/>
                </a:tc>
                <a:tc>
                  <a:txBody>
                    <a:bodyPr/>
                    <a:lstStyle/>
                    <a:p>
                      <a:r>
                        <a:rPr lang="nb-NO" dirty="0" smtClean="0"/>
                        <a:t>3,7 mill</a:t>
                      </a:r>
                      <a:endParaRPr lang="nb-NO" dirty="0"/>
                    </a:p>
                  </a:txBody>
                  <a:tcPr/>
                </a:tc>
                <a:extLst>
                  <a:ext uri="{0D108BD9-81ED-4DB2-BD59-A6C34878D82A}">
                    <a16:rowId xmlns:a16="http://schemas.microsoft.com/office/drawing/2014/main" val="1010830042"/>
                  </a:ext>
                </a:extLst>
              </a:tr>
              <a:tr h="370840">
                <a:tc>
                  <a:txBody>
                    <a:bodyPr/>
                    <a:lstStyle/>
                    <a:p>
                      <a:r>
                        <a:rPr lang="nb-NO" dirty="0" smtClean="0"/>
                        <a:t>2024</a:t>
                      </a:r>
                      <a:endParaRPr lang="nb-NO" dirty="0"/>
                    </a:p>
                  </a:txBody>
                  <a:tcPr/>
                </a:tc>
                <a:tc>
                  <a:txBody>
                    <a:bodyPr/>
                    <a:lstStyle/>
                    <a:p>
                      <a:r>
                        <a:rPr lang="nb-NO" dirty="0" smtClean="0"/>
                        <a:t>3,2</a:t>
                      </a:r>
                      <a:r>
                        <a:rPr lang="nb-NO" baseline="0" dirty="0" smtClean="0"/>
                        <a:t> mill</a:t>
                      </a:r>
                      <a:endParaRPr lang="nb-NO" dirty="0"/>
                    </a:p>
                  </a:txBody>
                  <a:tcPr/>
                </a:tc>
                <a:extLst>
                  <a:ext uri="{0D108BD9-81ED-4DB2-BD59-A6C34878D82A}">
                    <a16:rowId xmlns:a16="http://schemas.microsoft.com/office/drawing/2014/main" val="44056932"/>
                  </a:ext>
                </a:extLst>
              </a:tr>
            </a:tbl>
          </a:graphicData>
        </a:graphic>
      </p:graphicFrame>
    </p:spTree>
    <p:extLst>
      <p:ext uri="{BB962C8B-B14F-4D97-AF65-F5344CB8AC3E}">
        <p14:creationId xmlns:p14="http://schemas.microsoft.com/office/powerpoint/2010/main" val="1471636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1355" y="692696"/>
            <a:ext cx="8229600" cy="1143000"/>
          </a:xfrm>
        </p:spPr>
        <p:txBody>
          <a:bodyPr>
            <a:normAutofit fontScale="90000"/>
          </a:bodyPr>
          <a:lstStyle/>
          <a:p>
            <a:r>
              <a:rPr lang="nb-NO" dirty="0" smtClean="0"/>
              <a:t>Hvilke effektiviseringstiltak er gjennomført i enheten?</a:t>
            </a:r>
            <a:endParaRPr lang="nb-NO" dirty="0"/>
          </a:p>
        </p:txBody>
      </p:sp>
      <p:sp>
        <p:nvSpPr>
          <p:cNvPr id="3" name="Plassholder for innhold 2"/>
          <p:cNvSpPr>
            <a:spLocks noGrp="1"/>
          </p:cNvSpPr>
          <p:nvPr>
            <p:ph idx="1"/>
          </p:nvPr>
        </p:nvSpPr>
        <p:spPr>
          <a:xfrm>
            <a:off x="1981200" y="2204865"/>
            <a:ext cx="8229600" cy="3921299"/>
          </a:xfrm>
        </p:spPr>
        <p:txBody>
          <a:bodyPr/>
          <a:lstStyle/>
          <a:p>
            <a:r>
              <a:rPr lang="nb-NO" dirty="0" smtClean="0"/>
              <a:t>Endret skolestruktur </a:t>
            </a:r>
          </a:p>
          <a:p>
            <a:pPr lvl="1"/>
            <a:r>
              <a:rPr lang="nb-NO" dirty="0" smtClean="0"/>
              <a:t>Nordhagen lagt ned. Helårseffekt i 2019: 4 mill</a:t>
            </a:r>
          </a:p>
          <a:p>
            <a:r>
              <a:rPr lang="nb-NO" dirty="0" smtClean="0"/>
              <a:t>Økte SFO-priser</a:t>
            </a:r>
          </a:p>
          <a:p>
            <a:pPr lvl="1"/>
            <a:r>
              <a:rPr lang="nb-NO" dirty="0" smtClean="0"/>
              <a:t>Fikk ikke ønsket effekt – færre barn i </a:t>
            </a:r>
            <a:r>
              <a:rPr lang="nb-NO" dirty="0" err="1" smtClean="0"/>
              <a:t>sfo</a:t>
            </a:r>
            <a:endParaRPr lang="nb-NO" dirty="0" smtClean="0"/>
          </a:p>
          <a:p>
            <a:endParaRPr lang="nb-NO" dirty="0" smtClean="0"/>
          </a:p>
          <a:p>
            <a:endParaRPr lang="nb-NO" dirty="0" smtClean="0"/>
          </a:p>
          <a:p>
            <a:endParaRPr lang="nb-NO" dirty="0" smtClean="0"/>
          </a:p>
        </p:txBody>
      </p:sp>
    </p:spTree>
    <p:extLst>
      <p:ext uri="{BB962C8B-B14F-4D97-AF65-F5344CB8AC3E}">
        <p14:creationId xmlns:p14="http://schemas.microsoft.com/office/powerpoint/2010/main" val="2237489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5560" y="1052736"/>
            <a:ext cx="8229600" cy="1143000"/>
          </a:xfrm>
        </p:spPr>
        <p:txBody>
          <a:bodyPr>
            <a:normAutofit fontScale="90000"/>
          </a:bodyPr>
          <a:lstStyle/>
          <a:p>
            <a:r>
              <a:rPr lang="nb-NO" dirty="0" smtClean="0"/>
              <a:t>Hvordan kan digitalisering redusere utgiftsbehovet framover?</a:t>
            </a:r>
            <a:br>
              <a:rPr lang="nb-NO" dirty="0" smtClean="0"/>
            </a:br>
            <a:endParaRPr lang="nb-NO" dirty="0"/>
          </a:p>
        </p:txBody>
      </p:sp>
      <p:sp>
        <p:nvSpPr>
          <p:cNvPr id="3" name="Plassholder for innhold 2"/>
          <p:cNvSpPr>
            <a:spLocks noGrp="1"/>
          </p:cNvSpPr>
          <p:nvPr>
            <p:ph idx="1"/>
          </p:nvPr>
        </p:nvSpPr>
        <p:spPr>
          <a:xfrm>
            <a:off x="1991544" y="2348881"/>
            <a:ext cx="8229600" cy="4137323"/>
          </a:xfrm>
        </p:spPr>
        <p:txBody>
          <a:bodyPr/>
          <a:lstStyle/>
          <a:p>
            <a:r>
              <a:rPr lang="nb-NO" dirty="0" smtClean="0"/>
              <a:t>Skolene har tatt i bruk læringsbrett (</a:t>
            </a:r>
            <a:r>
              <a:rPr lang="nb-NO" dirty="0" err="1" smtClean="0"/>
              <a:t>iPad</a:t>
            </a:r>
            <a:r>
              <a:rPr lang="nb-NO" dirty="0" smtClean="0"/>
              <a:t>) i undervisning</a:t>
            </a:r>
          </a:p>
          <a:p>
            <a:r>
              <a:rPr lang="nb-NO" dirty="0" smtClean="0"/>
              <a:t>Ikke direkte kostnadsreduserende, men økt  mulighet for variert og tilpasset undervisning</a:t>
            </a:r>
            <a:endParaRPr lang="nb-NO" dirty="0"/>
          </a:p>
        </p:txBody>
      </p:sp>
    </p:spTree>
    <p:extLst>
      <p:ext uri="{BB962C8B-B14F-4D97-AF65-F5344CB8AC3E}">
        <p14:creationId xmlns:p14="http://schemas.microsoft.com/office/powerpoint/2010/main" val="172899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2351584" y="816827"/>
            <a:ext cx="7772400" cy="1470025"/>
          </a:xfrm>
        </p:spPr>
        <p:txBody>
          <a:bodyPr/>
          <a:lstStyle/>
          <a:p>
            <a:pPr eaLnBrk="1" hangingPunct="1"/>
            <a:r>
              <a:rPr lang="nb-NO" altLang="nb-NO" dirty="0" smtClean="0"/>
              <a:t>Vålbyen barnehage</a:t>
            </a:r>
          </a:p>
        </p:txBody>
      </p:sp>
      <p:sp>
        <p:nvSpPr>
          <p:cNvPr id="3" name="Undertittel 2"/>
          <p:cNvSpPr>
            <a:spLocks noGrp="1"/>
          </p:cNvSpPr>
          <p:nvPr>
            <p:ph type="subTitle" idx="1"/>
          </p:nvPr>
        </p:nvSpPr>
        <p:spPr>
          <a:xfrm>
            <a:off x="3071664" y="5589240"/>
            <a:ext cx="6400800" cy="720080"/>
          </a:xfrm>
        </p:spPr>
        <p:txBody>
          <a:bodyPr rtlCol="0">
            <a:normAutofit/>
          </a:bodyPr>
          <a:lstStyle/>
          <a:p>
            <a:pPr fontAlgn="auto">
              <a:spcAft>
                <a:spcPts val="0"/>
              </a:spcAft>
              <a:defRPr/>
            </a:pPr>
            <a:r>
              <a:rPr lang="nb-NO" sz="1600" dirty="0"/>
              <a:t>Presentasjon kommunestyret 23.11.20</a:t>
            </a:r>
          </a:p>
        </p:txBody>
      </p:sp>
      <p:pic>
        <p:nvPicPr>
          <p:cNvPr id="2" name="Bilde 1"/>
          <p:cNvPicPr>
            <a:picLocks noChangeAspect="1"/>
          </p:cNvPicPr>
          <p:nvPr/>
        </p:nvPicPr>
        <p:blipFill>
          <a:blip r:embed="rId2"/>
          <a:stretch>
            <a:fillRect/>
          </a:stretch>
        </p:blipFill>
        <p:spPr>
          <a:xfrm>
            <a:off x="4151784" y="2158694"/>
            <a:ext cx="4176464" cy="3134170"/>
          </a:xfrm>
          <a:prstGeom prst="rect">
            <a:avLst/>
          </a:prstGeom>
        </p:spPr>
      </p:pic>
    </p:spTree>
    <p:extLst>
      <p:ext uri="{BB962C8B-B14F-4D97-AF65-F5344CB8AC3E}">
        <p14:creationId xmlns:p14="http://schemas.microsoft.com/office/powerpoint/2010/main" val="3849655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p:txBody>
          <a:bodyPr/>
          <a:lstStyle/>
          <a:p>
            <a:pPr eaLnBrk="1" hangingPunct="1"/>
            <a:r>
              <a:rPr lang="nb-NO" altLang="nb-NO" sz="2400" dirty="0"/>
              <a:t>Kostnadsendringer</a:t>
            </a:r>
          </a:p>
        </p:txBody>
      </p:sp>
      <p:pic>
        <p:nvPicPr>
          <p:cNvPr id="4" name="Plassholder for innhold 3"/>
          <p:cNvPicPr>
            <a:picLocks noGrp="1" noChangeAspect="1"/>
          </p:cNvPicPr>
          <p:nvPr>
            <p:ph sz="half" idx="1"/>
          </p:nvPr>
        </p:nvPicPr>
        <p:blipFill>
          <a:blip r:embed="rId2"/>
          <a:stretch>
            <a:fillRect/>
          </a:stretch>
        </p:blipFill>
        <p:spPr>
          <a:xfrm>
            <a:off x="1981200" y="1712620"/>
            <a:ext cx="8229600" cy="2386739"/>
          </a:xfrm>
          <a:prstGeom prst="rect">
            <a:avLst/>
          </a:prstGeom>
        </p:spPr>
      </p:pic>
      <p:pic>
        <p:nvPicPr>
          <p:cNvPr id="7" name="Bilde 6" descr="AhorroCapital: Mejores cuentas remuneradas con capit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4099358"/>
            <a:ext cx="2762250" cy="2057400"/>
          </a:xfrm>
          <a:prstGeom prst="rect">
            <a:avLst/>
          </a:prstGeom>
        </p:spPr>
      </p:pic>
    </p:spTree>
    <p:extLst>
      <p:ext uri="{BB962C8B-B14F-4D97-AF65-F5344CB8AC3E}">
        <p14:creationId xmlns:p14="http://schemas.microsoft.com/office/powerpoint/2010/main" val="2034307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485800"/>
            <a:ext cx="8229600" cy="1143000"/>
          </a:xfrm>
        </p:spPr>
        <p:txBody>
          <a:bodyPr/>
          <a:lstStyle/>
          <a:p>
            <a:r>
              <a:rPr lang="nb-NO" sz="2400" dirty="0"/>
              <a:t>Kommentarer til kostnadsendringer</a:t>
            </a:r>
          </a:p>
        </p:txBody>
      </p:sp>
      <p:sp>
        <p:nvSpPr>
          <p:cNvPr id="3" name="Plassholder for innhold 2"/>
          <p:cNvSpPr>
            <a:spLocks noGrp="1"/>
          </p:cNvSpPr>
          <p:nvPr>
            <p:ph idx="1"/>
          </p:nvPr>
        </p:nvSpPr>
        <p:spPr>
          <a:xfrm>
            <a:off x="1981200" y="1628801"/>
            <a:ext cx="8229600" cy="4497363"/>
          </a:xfrm>
        </p:spPr>
        <p:txBody>
          <a:bodyPr/>
          <a:lstStyle/>
          <a:p>
            <a:pPr marL="0" indent="0">
              <a:buNone/>
            </a:pPr>
            <a:r>
              <a:rPr lang="nb-NO" sz="1600" dirty="0"/>
              <a:t>Fra 2017 til 2020</a:t>
            </a:r>
          </a:p>
          <a:p>
            <a:pPr marL="0" indent="0">
              <a:buNone/>
            </a:pPr>
            <a:r>
              <a:rPr lang="nb-NO" sz="1600" dirty="0"/>
              <a:t>Variasjon i behov for plasser og årsverk gjennom hvert år</a:t>
            </a:r>
          </a:p>
          <a:p>
            <a:pPr marL="0" indent="0">
              <a:buNone/>
            </a:pPr>
            <a:endParaRPr lang="nb-NO" sz="1600" dirty="0"/>
          </a:p>
          <a:p>
            <a:pPr marL="0" indent="0">
              <a:buNone/>
            </a:pPr>
            <a:r>
              <a:rPr lang="nb-NO" sz="1600" dirty="0"/>
              <a:t>Ny syklus:</a:t>
            </a:r>
          </a:p>
          <a:p>
            <a:pPr marL="0" indent="0">
              <a:buNone/>
            </a:pPr>
            <a:r>
              <a:rPr lang="nb-NO" sz="1600" dirty="0"/>
              <a:t>Nyttår – hovedopptak i mars – nytt barnehageår i august – </a:t>
            </a:r>
            <a:r>
              <a:rPr lang="nb-NO" sz="1600" dirty="0" err="1"/>
              <a:t>ca</a:t>
            </a:r>
            <a:r>
              <a:rPr lang="nb-NO" sz="1600" dirty="0"/>
              <a:t> november</a:t>
            </a:r>
          </a:p>
          <a:p>
            <a:pPr marL="0" indent="0">
              <a:buNone/>
            </a:pPr>
            <a:endParaRPr lang="nb-NO" sz="1600" dirty="0"/>
          </a:p>
          <a:p>
            <a:pPr marL="0" indent="0">
              <a:buNone/>
            </a:pPr>
            <a:r>
              <a:rPr lang="nb-NO" sz="1600" dirty="0"/>
              <a:t>Krav til pedagog – og bemanningsnorm </a:t>
            </a:r>
          </a:p>
          <a:p>
            <a:pPr marL="0" indent="0">
              <a:buNone/>
            </a:pPr>
            <a:r>
              <a:rPr lang="nb-NO" sz="1600" dirty="0"/>
              <a:t>F.eks. kan hovedopptak vise redusert behov for ansatte, redusert årsverk fra august, for så plutselig å ha behov i november. I år kom det også tilflyttere og nye søknader i juni.</a:t>
            </a:r>
          </a:p>
          <a:p>
            <a:pPr marL="0" indent="0">
              <a:buNone/>
            </a:pPr>
            <a:endParaRPr lang="nb-NO" sz="1600" dirty="0"/>
          </a:p>
          <a:p>
            <a:pPr marL="0" indent="0">
              <a:buNone/>
            </a:pPr>
            <a:r>
              <a:rPr lang="nb-NO" sz="1600" dirty="0"/>
              <a:t>Årsverkene har endret seg fra flest fagarbeider til flest pedagoger.</a:t>
            </a:r>
          </a:p>
          <a:p>
            <a:pPr marL="0" indent="0">
              <a:buNone/>
            </a:pPr>
            <a:endParaRPr lang="nb-NO" sz="1600" dirty="0"/>
          </a:p>
          <a:p>
            <a:pPr marL="0" indent="0">
              <a:buNone/>
            </a:pPr>
            <a:r>
              <a:rPr lang="nb-NO" sz="1600" dirty="0"/>
              <a:t>2021</a:t>
            </a:r>
          </a:p>
          <a:p>
            <a:pPr marL="0" indent="0">
              <a:buNone/>
            </a:pPr>
            <a:r>
              <a:rPr lang="nb-NO" sz="1600" dirty="0"/>
              <a:t>I januar gjør endring i alderssammensetning at det korrigeres litt igjen</a:t>
            </a:r>
          </a:p>
          <a:p>
            <a:pPr marL="0" indent="0">
              <a:buNone/>
            </a:pPr>
            <a:r>
              <a:rPr lang="nb-NO" sz="1600" dirty="0"/>
              <a:t>Sammenslåing fra høsten er lagt inn med reduksjon hos hver virksomhet</a:t>
            </a:r>
          </a:p>
          <a:p>
            <a:pPr marL="0" indent="0">
              <a:buNone/>
            </a:pPr>
            <a:endParaRPr lang="nb-NO" sz="1600" dirty="0"/>
          </a:p>
          <a:p>
            <a:pPr marL="0" indent="0">
              <a:buNone/>
            </a:pPr>
            <a:endParaRPr lang="nb-NO" sz="1600" dirty="0"/>
          </a:p>
        </p:txBody>
      </p:sp>
    </p:spTree>
    <p:extLst>
      <p:ext uri="{BB962C8B-B14F-4D97-AF65-F5344CB8AC3E}">
        <p14:creationId xmlns:p14="http://schemas.microsoft.com/office/powerpoint/2010/main" val="397558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19200" y="170135"/>
            <a:ext cx="10972800" cy="1143000"/>
          </a:xfrm>
        </p:spPr>
        <p:txBody>
          <a:bodyPr/>
          <a:lstStyle/>
          <a:p>
            <a:r>
              <a:rPr lang="nb-NO" dirty="0" smtClean="0"/>
              <a:t>315 Kommunedirektør og stab</a:t>
            </a:r>
            <a:endParaRPr lang="nb-NO" dirty="0"/>
          </a:p>
        </p:txBody>
      </p:sp>
      <p:graphicFrame>
        <p:nvGraphicFramePr>
          <p:cNvPr id="4" name="Plassholder for innhold 3"/>
          <p:cNvGraphicFramePr>
            <a:graphicFrameLocks noGrp="1"/>
          </p:cNvGraphicFramePr>
          <p:nvPr>
            <p:ph idx="1"/>
            <p:extLst/>
          </p:nvPr>
        </p:nvGraphicFramePr>
        <p:xfrm>
          <a:off x="1113096" y="1179093"/>
          <a:ext cx="9703293" cy="4389120"/>
        </p:xfrm>
        <a:graphic>
          <a:graphicData uri="http://schemas.openxmlformats.org/drawingml/2006/table">
            <a:tbl>
              <a:tblPr firstRow="1" bandRow="1">
                <a:tableStyleId>{5C22544A-7EE6-4342-B048-85BDC9FD1C3A}</a:tableStyleId>
              </a:tblPr>
              <a:tblGrid>
                <a:gridCol w="3234431">
                  <a:extLst>
                    <a:ext uri="{9D8B030D-6E8A-4147-A177-3AD203B41FA5}">
                      <a16:colId xmlns:a16="http://schemas.microsoft.com/office/drawing/2014/main" val="841219595"/>
                    </a:ext>
                  </a:extLst>
                </a:gridCol>
                <a:gridCol w="3234431">
                  <a:extLst>
                    <a:ext uri="{9D8B030D-6E8A-4147-A177-3AD203B41FA5}">
                      <a16:colId xmlns:a16="http://schemas.microsoft.com/office/drawing/2014/main" val="936943541"/>
                    </a:ext>
                  </a:extLst>
                </a:gridCol>
                <a:gridCol w="3234431">
                  <a:extLst>
                    <a:ext uri="{9D8B030D-6E8A-4147-A177-3AD203B41FA5}">
                      <a16:colId xmlns:a16="http://schemas.microsoft.com/office/drawing/2014/main" val="623448418"/>
                    </a:ext>
                  </a:extLst>
                </a:gridCol>
              </a:tblGrid>
              <a:tr h="307808">
                <a:tc>
                  <a:txBody>
                    <a:bodyPr/>
                    <a:lstStyle/>
                    <a:p>
                      <a:r>
                        <a:rPr lang="nb-NO" dirty="0" smtClean="0"/>
                        <a:t>Stillingskategori</a:t>
                      </a:r>
                      <a:endParaRPr lang="nb-NO" dirty="0"/>
                    </a:p>
                  </a:txBody>
                  <a:tcPr/>
                </a:tc>
                <a:tc>
                  <a:txBody>
                    <a:bodyPr/>
                    <a:lstStyle/>
                    <a:p>
                      <a:pPr algn="r"/>
                      <a:r>
                        <a:rPr lang="nb-NO" dirty="0" smtClean="0"/>
                        <a:t>Årsverk 1.1.2020</a:t>
                      </a:r>
                      <a:endParaRPr lang="nb-NO" dirty="0"/>
                    </a:p>
                  </a:txBody>
                  <a:tcPr/>
                </a:tc>
                <a:tc>
                  <a:txBody>
                    <a:bodyPr/>
                    <a:lstStyle/>
                    <a:p>
                      <a:pPr algn="r"/>
                      <a:r>
                        <a:rPr lang="nb-NO" dirty="0" smtClean="0"/>
                        <a:t>Årsverk 1.1.2021</a:t>
                      </a:r>
                      <a:endParaRPr lang="nb-NO" dirty="0"/>
                    </a:p>
                  </a:txBody>
                  <a:tcPr/>
                </a:tc>
                <a:extLst>
                  <a:ext uri="{0D108BD9-81ED-4DB2-BD59-A6C34878D82A}">
                    <a16:rowId xmlns:a16="http://schemas.microsoft.com/office/drawing/2014/main" val="914590572"/>
                  </a:ext>
                </a:extLst>
              </a:tr>
              <a:tr h="307808">
                <a:tc>
                  <a:txBody>
                    <a:bodyPr/>
                    <a:lstStyle/>
                    <a:p>
                      <a:r>
                        <a:rPr lang="nb-NO" dirty="0" smtClean="0"/>
                        <a:t>Hovedverneombud</a:t>
                      </a:r>
                      <a:endParaRPr lang="nb-NO" dirty="0"/>
                    </a:p>
                  </a:txBody>
                  <a:tcPr/>
                </a:tc>
                <a:tc>
                  <a:txBody>
                    <a:bodyPr/>
                    <a:lstStyle/>
                    <a:p>
                      <a:pPr algn="r"/>
                      <a:r>
                        <a:rPr lang="nb-NO" dirty="0" smtClean="0"/>
                        <a:t>0,1 </a:t>
                      </a:r>
                      <a:endParaRPr lang="nb-NO" dirty="0"/>
                    </a:p>
                  </a:txBody>
                  <a:tcPr/>
                </a:tc>
                <a:tc>
                  <a:txBody>
                    <a:bodyPr/>
                    <a:lstStyle/>
                    <a:p>
                      <a:pPr algn="r"/>
                      <a:r>
                        <a:rPr lang="nb-NO" dirty="0" smtClean="0"/>
                        <a:t>0,1</a:t>
                      </a:r>
                      <a:endParaRPr lang="nb-NO" dirty="0"/>
                    </a:p>
                  </a:txBody>
                  <a:tcPr/>
                </a:tc>
                <a:extLst>
                  <a:ext uri="{0D108BD9-81ED-4DB2-BD59-A6C34878D82A}">
                    <a16:rowId xmlns:a16="http://schemas.microsoft.com/office/drawing/2014/main" val="4215799842"/>
                  </a:ext>
                </a:extLst>
              </a:tr>
              <a:tr h="307808">
                <a:tc>
                  <a:txBody>
                    <a:bodyPr/>
                    <a:lstStyle/>
                    <a:p>
                      <a:r>
                        <a:rPr lang="nb-NO" dirty="0" smtClean="0"/>
                        <a:t>Tillitsvalgt</a:t>
                      </a:r>
                    </a:p>
                  </a:txBody>
                  <a:tcPr/>
                </a:tc>
                <a:tc>
                  <a:txBody>
                    <a:bodyPr/>
                    <a:lstStyle/>
                    <a:p>
                      <a:pPr algn="r"/>
                      <a:r>
                        <a:rPr lang="nb-NO" dirty="0" smtClean="0"/>
                        <a:t>1</a:t>
                      </a:r>
                      <a:endParaRPr lang="nb-NO" dirty="0"/>
                    </a:p>
                  </a:txBody>
                  <a:tcPr/>
                </a:tc>
                <a:tc>
                  <a:txBody>
                    <a:bodyPr/>
                    <a:lstStyle/>
                    <a:p>
                      <a:pPr algn="r"/>
                      <a:r>
                        <a:rPr lang="nb-NO" dirty="0" smtClean="0"/>
                        <a:t>1</a:t>
                      </a:r>
                      <a:endParaRPr lang="nb-NO" dirty="0"/>
                    </a:p>
                  </a:txBody>
                  <a:tcPr/>
                </a:tc>
                <a:extLst>
                  <a:ext uri="{0D108BD9-81ED-4DB2-BD59-A6C34878D82A}">
                    <a16:rowId xmlns:a16="http://schemas.microsoft.com/office/drawing/2014/main" val="2707139208"/>
                  </a:ext>
                </a:extLst>
              </a:tr>
              <a:tr h="307808">
                <a:tc>
                  <a:txBody>
                    <a:bodyPr/>
                    <a:lstStyle/>
                    <a:p>
                      <a:r>
                        <a:rPr lang="nb-NO" dirty="0" smtClean="0"/>
                        <a:t>Kommunedirektør</a:t>
                      </a:r>
                    </a:p>
                  </a:txBody>
                  <a:tcPr/>
                </a:tc>
                <a:tc>
                  <a:txBody>
                    <a:bodyPr/>
                    <a:lstStyle/>
                    <a:p>
                      <a:pPr algn="r"/>
                      <a:r>
                        <a:rPr lang="nb-NO" dirty="0" smtClean="0"/>
                        <a:t>1</a:t>
                      </a:r>
                    </a:p>
                  </a:txBody>
                  <a:tcPr/>
                </a:tc>
                <a:tc>
                  <a:txBody>
                    <a:bodyPr/>
                    <a:lstStyle/>
                    <a:p>
                      <a:pPr algn="r"/>
                      <a:r>
                        <a:rPr lang="nb-NO" dirty="0" smtClean="0"/>
                        <a:t>1</a:t>
                      </a:r>
                      <a:endParaRPr lang="nb-NO" dirty="0"/>
                    </a:p>
                  </a:txBody>
                  <a:tcPr/>
                </a:tc>
                <a:extLst>
                  <a:ext uri="{0D108BD9-81ED-4DB2-BD59-A6C34878D82A}">
                    <a16:rowId xmlns:a16="http://schemas.microsoft.com/office/drawing/2014/main" val="3095097729"/>
                  </a:ext>
                </a:extLst>
              </a:tr>
              <a:tr h="307808">
                <a:tc>
                  <a:txBody>
                    <a:bodyPr/>
                    <a:lstStyle/>
                    <a:p>
                      <a:r>
                        <a:rPr lang="nb-NO" dirty="0" smtClean="0"/>
                        <a:t>Assisterende kommunedirektør</a:t>
                      </a:r>
                    </a:p>
                  </a:txBody>
                  <a:tcPr/>
                </a:tc>
                <a:tc>
                  <a:txBody>
                    <a:bodyPr/>
                    <a:lstStyle/>
                    <a:p>
                      <a:pPr algn="r"/>
                      <a:r>
                        <a:rPr lang="nb-NO" dirty="0" smtClean="0"/>
                        <a:t>1</a:t>
                      </a:r>
                      <a:endParaRPr lang="nb-NO" dirty="0"/>
                    </a:p>
                  </a:txBody>
                  <a:tcPr/>
                </a:tc>
                <a:tc>
                  <a:txBody>
                    <a:bodyPr/>
                    <a:lstStyle/>
                    <a:p>
                      <a:pPr algn="r"/>
                      <a:r>
                        <a:rPr lang="nb-NO" dirty="0" smtClean="0"/>
                        <a:t>1</a:t>
                      </a:r>
                      <a:endParaRPr lang="nb-NO" dirty="0"/>
                    </a:p>
                  </a:txBody>
                  <a:tcPr/>
                </a:tc>
                <a:extLst>
                  <a:ext uri="{0D108BD9-81ED-4DB2-BD59-A6C34878D82A}">
                    <a16:rowId xmlns:a16="http://schemas.microsoft.com/office/drawing/2014/main" val="3424049286"/>
                  </a:ext>
                </a:extLst>
              </a:tr>
              <a:tr h="307808">
                <a:tc>
                  <a:txBody>
                    <a:bodyPr/>
                    <a:lstStyle/>
                    <a:p>
                      <a:r>
                        <a:rPr lang="nb-NO" dirty="0" smtClean="0"/>
                        <a:t>Leder</a:t>
                      </a:r>
                    </a:p>
                  </a:txBody>
                  <a:tcPr/>
                </a:tc>
                <a:tc>
                  <a:txBody>
                    <a:bodyPr/>
                    <a:lstStyle/>
                    <a:p>
                      <a:pPr algn="r"/>
                      <a:r>
                        <a:rPr lang="nb-NO" dirty="0" smtClean="0"/>
                        <a:t>1,8</a:t>
                      </a:r>
                      <a:endParaRPr lang="nb-NO" dirty="0"/>
                    </a:p>
                  </a:txBody>
                  <a:tcPr/>
                </a:tc>
                <a:tc>
                  <a:txBody>
                    <a:bodyPr/>
                    <a:lstStyle/>
                    <a:p>
                      <a:pPr algn="r"/>
                      <a:r>
                        <a:rPr lang="nb-NO" dirty="0" smtClean="0"/>
                        <a:t>2</a:t>
                      </a:r>
                      <a:endParaRPr lang="nb-NO" dirty="0"/>
                    </a:p>
                  </a:txBody>
                  <a:tcPr/>
                </a:tc>
                <a:extLst>
                  <a:ext uri="{0D108BD9-81ED-4DB2-BD59-A6C34878D82A}">
                    <a16:rowId xmlns:a16="http://schemas.microsoft.com/office/drawing/2014/main" val="3225964209"/>
                  </a:ext>
                </a:extLst>
              </a:tr>
              <a:tr h="307808">
                <a:tc>
                  <a:txBody>
                    <a:bodyPr/>
                    <a:lstStyle/>
                    <a:p>
                      <a:r>
                        <a:rPr lang="nb-NO" dirty="0" smtClean="0"/>
                        <a:t>Fagleder</a:t>
                      </a:r>
                    </a:p>
                  </a:txBody>
                  <a:tcPr/>
                </a:tc>
                <a:tc>
                  <a:txBody>
                    <a:bodyPr/>
                    <a:lstStyle/>
                    <a:p>
                      <a:pPr algn="r"/>
                      <a:r>
                        <a:rPr lang="nb-NO" dirty="0" smtClean="0"/>
                        <a:t>1</a:t>
                      </a:r>
                      <a:endParaRPr lang="nb-NO" dirty="0"/>
                    </a:p>
                  </a:txBody>
                  <a:tcPr/>
                </a:tc>
                <a:tc>
                  <a:txBody>
                    <a:bodyPr/>
                    <a:lstStyle/>
                    <a:p>
                      <a:pPr algn="r"/>
                      <a:endParaRPr lang="nb-NO" dirty="0"/>
                    </a:p>
                  </a:txBody>
                  <a:tcPr/>
                </a:tc>
                <a:extLst>
                  <a:ext uri="{0D108BD9-81ED-4DB2-BD59-A6C34878D82A}">
                    <a16:rowId xmlns:a16="http://schemas.microsoft.com/office/drawing/2014/main" val="1380796364"/>
                  </a:ext>
                </a:extLst>
              </a:tr>
              <a:tr h="307808">
                <a:tc>
                  <a:txBody>
                    <a:bodyPr/>
                    <a:lstStyle/>
                    <a:p>
                      <a:r>
                        <a:rPr lang="nb-NO" dirty="0" smtClean="0"/>
                        <a:t>Konsulent</a:t>
                      </a:r>
                    </a:p>
                  </a:txBody>
                  <a:tcPr/>
                </a:tc>
                <a:tc>
                  <a:txBody>
                    <a:bodyPr/>
                    <a:lstStyle/>
                    <a:p>
                      <a:pPr algn="r"/>
                      <a:r>
                        <a:rPr lang="nb-NO" dirty="0" smtClean="0"/>
                        <a:t>7,36</a:t>
                      </a:r>
                      <a:endParaRPr lang="nb-NO" dirty="0"/>
                    </a:p>
                  </a:txBody>
                  <a:tcPr/>
                </a:tc>
                <a:tc>
                  <a:txBody>
                    <a:bodyPr/>
                    <a:lstStyle/>
                    <a:p>
                      <a:pPr algn="r"/>
                      <a:r>
                        <a:rPr lang="nb-NO" dirty="0" smtClean="0"/>
                        <a:t>5,36</a:t>
                      </a:r>
                      <a:endParaRPr lang="nb-NO" dirty="0"/>
                    </a:p>
                  </a:txBody>
                  <a:tcPr/>
                </a:tc>
                <a:extLst>
                  <a:ext uri="{0D108BD9-81ED-4DB2-BD59-A6C34878D82A}">
                    <a16:rowId xmlns:a16="http://schemas.microsoft.com/office/drawing/2014/main" val="3936248689"/>
                  </a:ext>
                </a:extLst>
              </a:tr>
              <a:tr h="307808">
                <a:tc>
                  <a:txBody>
                    <a:bodyPr/>
                    <a:lstStyle/>
                    <a:p>
                      <a:r>
                        <a:rPr lang="nb-NO" dirty="0" smtClean="0"/>
                        <a:t>Sekretær</a:t>
                      </a:r>
                    </a:p>
                  </a:txBody>
                  <a:tcPr/>
                </a:tc>
                <a:tc>
                  <a:txBody>
                    <a:bodyPr/>
                    <a:lstStyle/>
                    <a:p>
                      <a:pPr algn="r"/>
                      <a:r>
                        <a:rPr lang="nb-NO" dirty="0" smtClean="0"/>
                        <a:t>1</a:t>
                      </a:r>
                      <a:endParaRPr lang="nb-NO" dirty="0"/>
                    </a:p>
                  </a:txBody>
                  <a:tcPr/>
                </a:tc>
                <a:tc>
                  <a:txBody>
                    <a:bodyPr/>
                    <a:lstStyle/>
                    <a:p>
                      <a:pPr algn="r"/>
                      <a:r>
                        <a:rPr lang="nb-NO" dirty="0" smtClean="0"/>
                        <a:t>1</a:t>
                      </a:r>
                      <a:endParaRPr lang="nb-NO" dirty="0"/>
                    </a:p>
                  </a:txBody>
                  <a:tcPr/>
                </a:tc>
                <a:extLst>
                  <a:ext uri="{0D108BD9-81ED-4DB2-BD59-A6C34878D82A}">
                    <a16:rowId xmlns:a16="http://schemas.microsoft.com/office/drawing/2014/main" val="1083890957"/>
                  </a:ext>
                </a:extLst>
              </a:tr>
              <a:tr h="307808">
                <a:tc>
                  <a:txBody>
                    <a:bodyPr/>
                    <a:lstStyle/>
                    <a:p>
                      <a:r>
                        <a:rPr lang="nb-NO" dirty="0" smtClean="0"/>
                        <a:t>Assistent</a:t>
                      </a:r>
                    </a:p>
                  </a:txBody>
                  <a:tcPr/>
                </a:tc>
                <a:tc>
                  <a:txBody>
                    <a:bodyPr/>
                    <a:lstStyle/>
                    <a:p>
                      <a:pPr algn="r"/>
                      <a:r>
                        <a:rPr lang="nb-NO" dirty="0" smtClean="0"/>
                        <a:t>1</a:t>
                      </a:r>
                      <a:endParaRPr lang="nb-NO" dirty="0"/>
                    </a:p>
                  </a:txBody>
                  <a:tcPr/>
                </a:tc>
                <a:tc>
                  <a:txBody>
                    <a:bodyPr/>
                    <a:lstStyle/>
                    <a:p>
                      <a:pPr algn="r"/>
                      <a:r>
                        <a:rPr lang="nb-NO" dirty="0" smtClean="0"/>
                        <a:t>1</a:t>
                      </a:r>
                      <a:endParaRPr lang="nb-NO" dirty="0"/>
                    </a:p>
                  </a:txBody>
                  <a:tcPr/>
                </a:tc>
                <a:extLst>
                  <a:ext uri="{0D108BD9-81ED-4DB2-BD59-A6C34878D82A}">
                    <a16:rowId xmlns:a16="http://schemas.microsoft.com/office/drawing/2014/main" val="540209878"/>
                  </a:ext>
                </a:extLst>
              </a:tr>
              <a:tr h="307808">
                <a:tc>
                  <a:txBody>
                    <a:bodyPr/>
                    <a:lstStyle/>
                    <a:p>
                      <a:r>
                        <a:rPr lang="nb-NO" dirty="0" smtClean="0"/>
                        <a:t>Rådgiver</a:t>
                      </a:r>
                    </a:p>
                  </a:txBody>
                  <a:tcPr/>
                </a:tc>
                <a:tc>
                  <a:txBody>
                    <a:bodyPr/>
                    <a:lstStyle/>
                    <a:p>
                      <a:pPr algn="r"/>
                      <a:r>
                        <a:rPr lang="nb-NO" dirty="0" smtClean="0"/>
                        <a:t>2</a:t>
                      </a:r>
                      <a:endParaRPr lang="nb-NO" dirty="0"/>
                    </a:p>
                  </a:txBody>
                  <a:tcPr/>
                </a:tc>
                <a:tc>
                  <a:txBody>
                    <a:bodyPr/>
                    <a:lstStyle/>
                    <a:p>
                      <a:pPr algn="r"/>
                      <a:r>
                        <a:rPr lang="nb-NO" dirty="0" smtClean="0"/>
                        <a:t>2</a:t>
                      </a:r>
                      <a:endParaRPr lang="nb-NO" dirty="0"/>
                    </a:p>
                  </a:txBody>
                  <a:tcPr/>
                </a:tc>
                <a:extLst>
                  <a:ext uri="{0D108BD9-81ED-4DB2-BD59-A6C34878D82A}">
                    <a16:rowId xmlns:a16="http://schemas.microsoft.com/office/drawing/2014/main" val="2957876294"/>
                  </a:ext>
                </a:extLst>
              </a:tr>
              <a:tr h="307808">
                <a:tc>
                  <a:txBody>
                    <a:bodyPr/>
                    <a:lstStyle/>
                    <a:p>
                      <a:r>
                        <a:rPr lang="nb-NO" dirty="0" smtClean="0"/>
                        <a:t>Sykepleier</a:t>
                      </a:r>
                    </a:p>
                  </a:txBody>
                  <a:tcPr/>
                </a:tc>
                <a:tc>
                  <a:txBody>
                    <a:bodyPr/>
                    <a:lstStyle/>
                    <a:p>
                      <a:pPr algn="r"/>
                      <a:r>
                        <a:rPr lang="nb-NO" dirty="0" smtClean="0"/>
                        <a:t>0,37</a:t>
                      </a:r>
                      <a:endParaRPr lang="nb-NO" dirty="0"/>
                    </a:p>
                  </a:txBody>
                  <a:tcPr/>
                </a:tc>
                <a:tc>
                  <a:txBody>
                    <a:bodyPr/>
                    <a:lstStyle/>
                    <a:p>
                      <a:pPr algn="r"/>
                      <a:r>
                        <a:rPr lang="nb-NO" dirty="0" smtClean="0"/>
                        <a:t>0,37</a:t>
                      </a:r>
                      <a:endParaRPr lang="nb-NO" dirty="0"/>
                    </a:p>
                  </a:txBody>
                  <a:tcPr/>
                </a:tc>
                <a:extLst>
                  <a:ext uri="{0D108BD9-81ED-4DB2-BD59-A6C34878D82A}">
                    <a16:rowId xmlns:a16="http://schemas.microsoft.com/office/drawing/2014/main" val="2924838874"/>
                  </a:ext>
                </a:extLst>
              </a:tr>
            </a:tbl>
          </a:graphicData>
        </a:graphic>
      </p:graphicFrame>
      <p:sp>
        <p:nvSpPr>
          <p:cNvPr id="5" name="TekstSylinder 4"/>
          <p:cNvSpPr txBox="1"/>
          <p:nvPr/>
        </p:nvSpPr>
        <p:spPr>
          <a:xfrm>
            <a:off x="487454" y="5799221"/>
            <a:ext cx="112553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Kun 2 stillinger er lovpålagte – kommunedirektør og økonomisjef</a:t>
            </a:r>
            <a:endParaRPr kumimoji="0" lang="nb-NO"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325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nvPr>
        </p:nvGraphicFramePr>
        <p:xfrm>
          <a:off x="6456041" y="1801121"/>
          <a:ext cx="3264015" cy="3485494"/>
        </p:xfrm>
        <a:graphic>
          <a:graphicData uri="http://schemas.openxmlformats.org/drawingml/2006/table">
            <a:tbl>
              <a:tblPr firstRow="1" bandRow="1">
                <a:tableStyleId>{5C22544A-7EE6-4342-B048-85BDC9FD1C3A}</a:tableStyleId>
              </a:tblPr>
              <a:tblGrid>
                <a:gridCol w="1944009">
                  <a:extLst>
                    <a:ext uri="{9D8B030D-6E8A-4147-A177-3AD203B41FA5}">
                      <a16:colId xmlns:a16="http://schemas.microsoft.com/office/drawing/2014/main" val="2602641012"/>
                    </a:ext>
                  </a:extLst>
                </a:gridCol>
                <a:gridCol w="1320006">
                  <a:extLst>
                    <a:ext uri="{9D8B030D-6E8A-4147-A177-3AD203B41FA5}">
                      <a16:colId xmlns:a16="http://schemas.microsoft.com/office/drawing/2014/main" val="3732490200"/>
                    </a:ext>
                  </a:extLst>
                </a:gridCol>
              </a:tblGrid>
              <a:tr h="640124">
                <a:tc>
                  <a:txBody>
                    <a:bodyPr/>
                    <a:lstStyle/>
                    <a:p>
                      <a:endParaRPr lang="nb-NO" sz="1800" dirty="0"/>
                    </a:p>
                  </a:txBody>
                  <a:tcPr marL="91430" marR="91430" marT="45723" marB="45723"/>
                </a:tc>
                <a:tc>
                  <a:txBody>
                    <a:bodyPr/>
                    <a:lstStyle/>
                    <a:p>
                      <a:r>
                        <a:rPr lang="nb-NO" sz="1800" dirty="0" smtClean="0"/>
                        <a:t>2020</a:t>
                      </a:r>
                    </a:p>
                    <a:p>
                      <a:r>
                        <a:rPr lang="nb-NO" sz="1800" dirty="0" smtClean="0"/>
                        <a:t>November</a:t>
                      </a:r>
                    </a:p>
                  </a:txBody>
                  <a:tcPr marL="91430" marR="91430" marT="45723" marB="45723"/>
                </a:tc>
                <a:extLst>
                  <a:ext uri="{0D108BD9-81ED-4DB2-BD59-A6C34878D82A}">
                    <a16:rowId xmlns:a16="http://schemas.microsoft.com/office/drawing/2014/main" val="3564167547"/>
                  </a:ext>
                </a:extLst>
              </a:tr>
              <a:tr h="569074">
                <a:tc>
                  <a:txBody>
                    <a:bodyPr/>
                    <a:lstStyle/>
                    <a:p>
                      <a:r>
                        <a:rPr lang="nb-NO" sz="1800" dirty="0" smtClean="0"/>
                        <a:t>Grunnbemanning</a:t>
                      </a:r>
                      <a:endParaRPr lang="nb-NO" sz="1800" dirty="0"/>
                    </a:p>
                  </a:txBody>
                  <a:tcPr marL="91430" marR="91430" marT="45723" marB="45723"/>
                </a:tc>
                <a:tc>
                  <a:txBody>
                    <a:bodyPr/>
                    <a:lstStyle/>
                    <a:p>
                      <a:r>
                        <a:rPr lang="nb-NO" sz="1800" dirty="0" smtClean="0"/>
                        <a:t>7,4</a:t>
                      </a:r>
                      <a:endParaRPr lang="nb-NO" sz="1800" dirty="0"/>
                    </a:p>
                  </a:txBody>
                  <a:tcPr marL="91430" marR="91430" marT="45723" marB="45723"/>
                </a:tc>
                <a:extLst>
                  <a:ext uri="{0D108BD9-81ED-4DB2-BD59-A6C34878D82A}">
                    <a16:rowId xmlns:a16="http://schemas.microsoft.com/office/drawing/2014/main" val="1216779708"/>
                  </a:ext>
                </a:extLst>
              </a:tr>
              <a:tr h="569074">
                <a:tc>
                  <a:txBody>
                    <a:bodyPr/>
                    <a:lstStyle/>
                    <a:p>
                      <a:r>
                        <a:rPr lang="nb-NO" sz="1800" dirty="0" smtClean="0"/>
                        <a:t>+Styrkingstiltak</a:t>
                      </a:r>
                      <a:endParaRPr lang="nb-NO" sz="1800" dirty="0"/>
                    </a:p>
                  </a:txBody>
                  <a:tcPr marL="91430" marR="91430" marT="45723" marB="45723"/>
                </a:tc>
                <a:tc>
                  <a:txBody>
                    <a:bodyPr/>
                    <a:lstStyle/>
                    <a:p>
                      <a:r>
                        <a:rPr lang="nb-NO" sz="1800" dirty="0" smtClean="0"/>
                        <a:t>0,8</a:t>
                      </a:r>
                      <a:endParaRPr lang="nb-NO" sz="1800" dirty="0"/>
                    </a:p>
                  </a:txBody>
                  <a:tcPr marL="91430" marR="91430" marT="45723" marB="45723"/>
                </a:tc>
                <a:extLst>
                  <a:ext uri="{0D108BD9-81ED-4DB2-BD59-A6C34878D82A}">
                    <a16:rowId xmlns:a16="http://schemas.microsoft.com/office/drawing/2014/main" val="4224464456"/>
                  </a:ext>
                </a:extLst>
              </a:tr>
              <a:tr h="569074">
                <a:tc>
                  <a:txBody>
                    <a:bodyPr/>
                    <a:lstStyle/>
                    <a:p>
                      <a:r>
                        <a:rPr lang="nb-NO" sz="1800" dirty="0" smtClean="0"/>
                        <a:t>=Totalt årsverk</a:t>
                      </a:r>
                      <a:endParaRPr lang="nb-NO" sz="1800" dirty="0"/>
                    </a:p>
                  </a:txBody>
                  <a:tcPr marL="91430" marR="91430" marT="45723" marB="45723"/>
                </a:tc>
                <a:tc>
                  <a:txBody>
                    <a:bodyPr/>
                    <a:lstStyle/>
                    <a:p>
                      <a:r>
                        <a:rPr lang="nb-NO" sz="1800" dirty="0" smtClean="0"/>
                        <a:t>8,2</a:t>
                      </a:r>
                      <a:endParaRPr lang="nb-NO" sz="1800" dirty="0"/>
                    </a:p>
                  </a:txBody>
                  <a:tcPr marL="91430" marR="91430" marT="45723" marB="45723"/>
                </a:tc>
                <a:extLst>
                  <a:ext uri="{0D108BD9-81ED-4DB2-BD59-A6C34878D82A}">
                    <a16:rowId xmlns:a16="http://schemas.microsoft.com/office/drawing/2014/main" val="4143073247"/>
                  </a:ext>
                </a:extLst>
              </a:tr>
              <a:tr h="569074">
                <a:tc>
                  <a:txBody>
                    <a:bodyPr/>
                    <a:lstStyle/>
                    <a:p>
                      <a:r>
                        <a:rPr lang="nb-NO" sz="1800" dirty="0" smtClean="0"/>
                        <a:t>Antall plasser</a:t>
                      </a:r>
                      <a:endParaRPr lang="nb-NO" sz="1800" dirty="0"/>
                    </a:p>
                  </a:txBody>
                  <a:tcPr marL="91430" marR="91430" marT="45723" marB="45723"/>
                </a:tc>
                <a:tc>
                  <a:txBody>
                    <a:bodyPr/>
                    <a:lstStyle/>
                    <a:p>
                      <a:r>
                        <a:rPr lang="nb-NO" sz="1800" dirty="0" smtClean="0"/>
                        <a:t>42</a:t>
                      </a:r>
                      <a:endParaRPr lang="nb-NO" sz="1800" dirty="0"/>
                    </a:p>
                  </a:txBody>
                  <a:tcPr marL="91430" marR="91430" marT="45723" marB="45723"/>
                </a:tc>
                <a:extLst>
                  <a:ext uri="{0D108BD9-81ED-4DB2-BD59-A6C34878D82A}">
                    <a16:rowId xmlns:a16="http://schemas.microsoft.com/office/drawing/2014/main" val="2642927118"/>
                  </a:ext>
                </a:extLst>
              </a:tr>
              <a:tr h="569074">
                <a:tc>
                  <a:txBody>
                    <a:bodyPr/>
                    <a:lstStyle/>
                    <a:p>
                      <a:r>
                        <a:rPr lang="nb-NO" sz="1800" dirty="0" smtClean="0"/>
                        <a:t>Minoritetsspråk</a:t>
                      </a:r>
                      <a:endParaRPr lang="nb-NO" sz="1800" dirty="0"/>
                    </a:p>
                  </a:txBody>
                  <a:tcPr marL="91430" marR="91430" marT="45723" marB="45723"/>
                </a:tc>
                <a:tc>
                  <a:txBody>
                    <a:bodyPr/>
                    <a:lstStyle/>
                    <a:p>
                      <a:r>
                        <a:rPr lang="nb-NO" sz="1800" dirty="0" smtClean="0"/>
                        <a:t>5</a:t>
                      </a:r>
                      <a:endParaRPr lang="nb-NO" sz="1800" dirty="0"/>
                    </a:p>
                  </a:txBody>
                  <a:tcPr marL="91430" marR="91430" marT="45723" marB="45723"/>
                </a:tc>
                <a:extLst>
                  <a:ext uri="{0D108BD9-81ED-4DB2-BD59-A6C34878D82A}">
                    <a16:rowId xmlns:a16="http://schemas.microsoft.com/office/drawing/2014/main" val="1108191911"/>
                  </a:ext>
                </a:extLst>
              </a:tr>
            </a:tbl>
          </a:graphicData>
        </a:graphic>
      </p:graphicFrame>
      <p:sp>
        <p:nvSpPr>
          <p:cNvPr id="6218" name="Tittel 3"/>
          <p:cNvSpPr>
            <a:spLocks noGrp="1"/>
          </p:cNvSpPr>
          <p:nvPr>
            <p:ph type="title"/>
          </p:nvPr>
        </p:nvSpPr>
        <p:spPr>
          <a:xfrm>
            <a:off x="1991544" y="548680"/>
            <a:ext cx="8229600" cy="1143000"/>
          </a:xfrm>
        </p:spPr>
        <p:txBody>
          <a:bodyPr/>
          <a:lstStyle/>
          <a:p>
            <a:pPr eaLnBrk="1" hangingPunct="1"/>
            <a:r>
              <a:rPr lang="nb-NO" altLang="nb-NO" dirty="0" smtClean="0"/>
              <a:t>Årsverk og barn</a:t>
            </a:r>
          </a:p>
        </p:txBody>
      </p:sp>
      <p:pic>
        <p:nvPicPr>
          <p:cNvPr id="2" name="Bilde 1"/>
          <p:cNvPicPr>
            <a:picLocks noChangeAspect="1"/>
          </p:cNvPicPr>
          <p:nvPr/>
        </p:nvPicPr>
        <p:blipFill>
          <a:blip r:embed="rId2"/>
          <a:stretch>
            <a:fillRect/>
          </a:stretch>
        </p:blipFill>
        <p:spPr>
          <a:xfrm>
            <a:off x="2783633" y="1801122"/>
            <a:ext cx="2378583" cy="3362927"/>
          </a:xfrm>
          <a:prstGeom prst="rect">
            <a:avLst/>
          </a:prstGeom>
        </p:spPr>
      </p:pic>
    </p:spTree>
    <p:extLst>
      <p:ext uri="{BB962C8B-B14F-4D97-AF65-F5344CB8AC3E}">
        <p14:creationId xmlns:p14="http://schemas.microsoft.com/office/powerpoint/2010/main" val="1980725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2"/>
          <p:cNvSpPr>
            <a:spLocks noGrp="1"/>
          </p:cNvSpPr>
          <p:nvPr>
            <p:ph type="title"/>
          </p:nvPr>
        </p:nvSpPr>
        <p:spPr/>
        <p:txBody>
          <a:bodyPr/>
          <a:lstStyle/>
          <a:p>
            <a:pPr eaLnBrk="1" hangingPunct="1"/>
            <a:endParaRPr lang="nb-NO" altLang="nb-NO" sz="2400" dirty="0"/>
          </a:p>
        </p:txBody>
      </p:sp>
      <p:sp>
        <p:nvSpPr>
          <p:cNvPr id="7171" name="Plassholder for innhold 3"/>
          <p:cNvSpPr>
            <a:spLocks noGrp="1"/>
          </p:cNvSpPr>
          <p:nvPr>
            <p:ph idx="1"/>
          </p:nvPr>
        </p:nvSpPr>
        <p:spPr/>
        <p:txBody>
          <a:bodyPr/>
          <a:lstStyle/>
          <a:p>
            <a:pPr marL="0" indent="0">
              <a:buNone/>
            </a:pPr>
            <a:r>
              <a:rPr lang="nb-NO" altLang="nb-NO" sz="1600" b="1" dirty="0"/>
              <a:t>Hvor mange stillinger er lovpålagte?</a:t>
            </a:r>
          </a:p>
          <a:p>
            <a:pPr marL="0" indent="0">
              <a:buNone/>
            </a:pPr>
            <a:r>
              <a:rPr lang="nb-NO" altLang="nb-NO" sz="1600" dirty="0"/>
              <a:t>Alle </a:t>
            </a:r>
          </a:p>
          <a:p>
            <a:pPr marL="0" indent="0">
              <a:buNone/>
            </a:pPr>
            <a:r>
              <a:rPr lang="nb-NO" altLang="nb-NO" sz="1600" dirty="0"/>
              <a:t>Jfr. bemanningskalkulator hos UDIR, og vedtak om styrking til barn</a:t>
            </a:r>
          </a:p>
          <a:p>
            <a:pPr marL="0" indent="0">
              <a:buNone/>
            </a:pPr>
            <a:endParaRPr lang="nb-NO" altLang="nb-NO" sz="1600" dirty="0"/>
          </a:p>
          <a:p>
            <a:pPr marL="0" indent="0">
              <a:buNone/>
            </a:pPr>
            <a:r>
              <a:rPr lang="nb-NO" altLang="nb-NO" sz="1600" b="1" dirty="0"/>
              <a:t>Hvilke effektiviseringstiltak er gjennomført?</a:t>
            </a:r>
          </a:p>
          <a:p>
            <a:pPr marL="0" indent="0">
              <a:buNone/>
            </a:pPr>
            <a:r>
              <a:rPr lang="nb-NO" altLang="nb-NO" sz="1600" dirty="0"/>
              <a:t>Kutt som ble lagt inn i  budsjettrammen for 2020</a:t>
            </a:r>
          </a:p>
          <a:p>
            <a:pPr marL="0" indent="0">
              <a:buNone/>
            </a:pPr>
            <a:r>
              <a:rPr lang="nb-NO" altLang="nb-NO" sz="1600" dirty="0"/>
              <a:t>Barnehagen finansierer økte behov fra høst 2020 innenfor rammen</a:t>
            </a:r>
          </a:p>
          <a:p>
            <a:pPr marL="0" indent="0">
              <a:buNone/>
            </a:pPr>
            <a:endParaRPr lang="nb-NO" altLang="nb-NO" sz="1600" dirty="0"/>
          </a:p>
          <a:p>
            <a:pPr marL="0" indent="0">
              <a:buNone/>
            </a:pPr>
            <a:r>
              <a:rPr lang="nb-NO" altLang="nb-NO" sz="1600" b="1" dirty="0"/>
              <a:t>Kan digitalisering redusere kostnader?</a:t>
            </a:r>
          </a:p>
          <a:p>
            <a:pPr marL="0" indent="0">
              <a:buNone/>
            </a:pPr>
            <a:r>
              <a:rPr lang="nb-NO" altLang="nb-NO" sz="1600" dirty="0"/>
              <a:t>Hovedoppgaven – pedagogisk arbeid med barn - kan ikke digitaliseres</a:t>
            </a:r>
          </a:p>
          <a:p>
            <a:pPr marL="0" indent="0">
              <a:buNone/>
            </a:pPr>
            <a:r>
              <a:rPr lang="nb-NO" altLang="nb-NO" sz="1600" dirty="0"/>
              <a:t>Antall barn over og under tre år avgjør behov </a:t>
            </a:r>
            <a:r>
              <a:rPr lang="nb-NO" altLang="nb-NO" sz="1600"/>
              <a:t>i fht </a:t>
            </a:r>
            <a:r>
              <a:rPr lang="nb-NO" altLang="nb-NO" sz="1600" dirty="0"/>
              <a:t>pedagog- og bemanningsnorm</a:t>
            </a:r>
          </a:p>
          <a:p>
            <a:pPr marL="0" indent="0">
              <a:buNone/>
            </a:pPr>
            <a:endParaRPr lang="nb-NO" altLang="nb-NO" sz="1600" dirty="0"/>
          </a:p>
          <a:p>
            <a:pPr marL="0" indent="0">
              <a:buNone/>
            </a:pPr>
            <a:r>
              <a:rPr lang="nb-NO" altLang="nb-NO" sz="1600" dirty="0"/>
              <a:t>Digitalisering vil kunne lette hverdagen i fht oppgaver, samt gi effektiv informasjonsflyt til og fra foresatte.</a:t>
            </a:r>
          </a:p>
          <a:p>
            <a:pPr marL="0" indent="0">
              <a:buNone/>
            </a:pPr>
            <a:endParaRPr lang="nb-NO" altLang="nb-NO" sz="1600" dirty="0"/>
          </a:p>
        </p:txBody>
      </p:sp>
    </p:spTree>
    <p:extLst>
      <p:ext uri="{BB962C8B-B14F-4D97-AF65-F5344CB8AC3E}">
        <p14:creationId xmlns:p14="http://schemas.microsoft.com/office/powerpoint/2010/main" val="2759069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5800" y="2764800"/>
            <a:ext cx="10110625"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b-NO" sz="7200" noProof="0" dirty="0" smtClean="0">
                <a:solidFill>
                  <a:prstClr val="black"/>
                </a:solidFill>
                <a:latin typeface="Calibri"/>
              </a:rPr>
              <a:t>NORDHAGEN BARNEHAGE</a:t>
            </a:r>
            <a:endParaRPr kumimoji="0" lang="nb-NO" sz="7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250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692696"/>
            <a:ext cx="8229600" cy="5472608"/>
          </a:xfrm>
          <a:ln>
            <a:noFill/>
          </a:ln>
        </p:spPr>
        <p:txBody>
          <a:bodyPr/>
          <a:lstStyle/>
          <a:p>
            <a:endParaRPr lang="nb-NO" sz="1600" dirty="0"/>
          </a:p>
        </p:txBody>
      </p:sp>
      <p:pic>
        <p:nvPicPr>
          <p:cNvPr id="3" name="Bilde 2" descr="Forsikring, Familie, Beskyttelse, Folk, Beskytte"/>
          <p:cNvPicPr/>
          <p:nvPr/>
        </p:nvPicPr>
        <p:blipFill>
          <a:blip r:embed="rId2">
            <a:extLst>
              <a:ext uri="{28A0092B-C50C-407E-A947-70E740481C1C}">
                <a14:useLocalDpi xmlns:a14="http://schemas.microsoft.com/office/drawing/2010/main" val="0"/>
              </a:ext>
            </a:extLst>
          </a:blip>
          <a:srcRect/>
          <a:stretch>
            <a:fillRect/>
          </a:stretch>
        </p:blipFill>
        <p:spPr bwMode="auto">
          <a:xfrm>
            <a:off x="3215640" y="1844824"/>
            <a:ext cx="5760720" cy="3744416"/>
          </a:xfrm>
          <a:prstGeom prst="rect">
            <a:avLst/>
          </a:prstGeom>
          <a:noFill/>
          <a:ln>
            <a:noFill/>
          </a:ln>
        </p:spPr>
      </p:pic>
      <p:sp>
        <p:nvSpPr>
          <p:cNvPr id="4" name="TekstSylinder 3"/>
          <p:cNvSpPr txBox="1"/>
          <p:nvPr/>
        </p:nvSpPr>
        <p:spPr>
          <a:xfrm>
            <a:off x="2927648" y="1124744"/>
            <a:ext cx="6336704" cy="707886"/>
          </a:xfrm>
          <a:prstGeom prst="rect">
            <a:avLst/>
          </a:prstGeom>
          <a:noFill/>
        </p:spPr>
        <p:txBody>
          <a:bodyPr wrap="square" rtlCol="0">
            <a:spAutoFit/>
          </a:bodyPr>
          <a:lstStyle/>
          <a:p>
            <a:pPr algn="ctr" defTabSz="457200"/>
            <a:r>
              <a:rPr lang="nb-NO" sz="2000" b="1" dirty="0">
                <a:solidFill>
                  <a:prstClr val="black"/>
                </a:solidFill>
                <a:latin typeface="Tw Cen MT" panose="020B0602020104020603"/>
              </a:rPr>
              <a:t>TIDLIG INNSATS I BARNEHAGEN FOREBYGGER UTFORDRINGER I SKOLEN</a:t>
            </a:r>
          </a:p>
        </p:txBody>
      </p:sp>
    </p:spTree>
    <p:extLst>
      <p:ext uri="{BB962C8B-B14F-4D97-AF65-F5344CB8AC3E}">
        <p14:creationId xmlns:p14="http://schemas.microsoft.com/office/powerpoint/2010/main" val="1539086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1124744"/>
            <a:ext cx="8229600" cy="1143000"/>
          </a:xfrm>
        </p:spPr>
        <p:txBody>
          <a:bodyPr/>
          <a:lstStyle/>
          <a:p>
            <a:r>
              <a:rPr lang="nb-NO" dirty="0" smtClean="0"/>
              <a:t>Nordhagen barnehage</a:t>
            </a:r>
            <a:endParaRPr lang="nb-NO" dirty="0"/>
          </a:p>
        </p:txBody>
      </p:sp>
      <p:sp>
        <p:nvSpPr>
          <p:cNvPr id="3" name="Plassholder for innhold 2"/>
          <p:cNvSpPr>
            <a:spLocks noGrp="1"/>
          </p:cNvSpPr>
          <p:nvPr>
            <p:ph idx="1"/>
          </p:nvPr>
        </p:nvSpPr>
        <p:spPr>
          <a:xfrm>
            <a:off x="1981200" y="2338569"/>
            <a:ext cx="8229600" cy="4042760"/>
          </a:xfrm>
        </p:spPr>
        <p:txBody>
          <a:bodyPr/>
          <a:lstStyle/>
          <a:p>
            <a:pPr marL="0" indent="0">
              <a:buNone/>
            </a:pPr>
            <a:endParaRPr lang="nb-NO" sz="2400" dirty="0"/>
          </a:p>
          <a:p>
            <a:pPr marL="0" indent="0">
              <a:buNone/>
            </a:pPr>
            <a:endParaRPr lang="nb-NO" sz="2400" dirty="0"/>
          </a:p>
          <a:p>
            <a:pPr marL="0" indent="0">
              <a:buNone/>
            </a:pPr>
            <a:endParaRPr lang="nb-NO" sz="2400" dirty="0"/>
          </a:p>
        </p:txBody>
      </p:sp>
      <p:graphicFrame>
        <p:nvGraphicFramePr>
          <p:cNvPr id="5" name="Tabell 4"/>
          <p:cNvGraphicFramePr>
            <a:graphicFrameLocks noGrp="1"/>
          </p:cNvGraphicFramePr>
          <p:nvPr>
            <p:extLst/>
          </p:nvPr>
        </p:nvGraphicFramePr>
        <p:xfrm>
          <a:off x="2063554" y="2564905"/>
          <a:ext cx="8208911" cy="2376262"/>
        </p:xfrm>
        <a:graphic>
          <a:graphicData uri="http://schemas.openxmlformats.org/drawingml/2006/table">
            <a:tbl>
              <a:tblPr>
                <a:tableStyleId>{5C22544A-7EE6-4342-B048-85BDC9FD1C3A}</a:tableStyleId>
              </a:tblPr>
              <a:tblGrid>
                <a:gridCol w="1815036">
                  <a:extLst>
                    <a:ext uri="{9D8B030D-6E8A-4147-A177-3AD203B41FA5}">
                      <a16:colId xmlns:a16="http://schemas.microsoft.com/office/drawing/2014/main" val="1092083663"/>
                    </a:ext>
                  </a:extLst>
                </a:gridCol>
                <a:gridCol w="1278775">
                  <a:extLst>
                    <a:ext uri="{9D8B030D-6E8A-4147-A177-3AD203B41FA5}">
                      <a16:colId xmlns:a16="http://schemas.microsoft.com/office/drawing/2014/main" val="3733949967"/>
                    </a:ext>
                  </a:extLst>
                </a:gridCol>
                <a:gridCol w="1278775">
                  <a:extLst>
                    <a:ext uri="{9D8B030D-6E8A-4147-A177-3AD203B41FA5}">
                      <a16:colId xmlns:a16="http://schemas.microsoft.com/office/drawing/2014/main" val="3697212772"/>
                    </a:ext>
                  </a:extLst>
                </a:gridCol>
                <a:gridCol w="1278775">
                  <a:extLst>
                    <a:ext uri="{9D8B030D-6E8A-4147-A177-3AD203B41FA5}">
                      <a16:colId xmlns:a16="http://schemas.microsoft.com/office/drawing/2014/main" val="1166541619"/>
                    </a:ext>
                  </a:extLst>
                </a:gridCol>
                <a:gridCol w="1278775">
                  <a:extLst>
                    <a:ext uri="{9D8B030D-6E8A-4147-A177-3AD203B41FA5}">
                      <a16:colId xmlns:a16="http://schemas.microsoft.com/office/drawing/2014/main" val="2218652996"/>
                    </a:ext>
                  </a:extLst>
                </a:gridCol>
                <a:gridCol w="1278775">
                  <a:extLst>
                    <a:ext uri="{9D8B030D-6E8A-4147-A177-3AD203B41FA5}">
                      <a16:colId xmlns:a16="http://schemas.microsoft.com/office/drawing/2014/main" val="1825505907"/>
                    </a:ext>
                  </a:extLst>
                </a:gridCol>
              </a:tblGrid>
              <a:tr h="950506">
                <a:tc>
                  <a:txBody>
                    <a:bodyPr/>
                    <a:lstStyle/>
                    <a:p>
                      <a:pPr algn="l" fontAlgn="b"/>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2000" u="none" strike="noStrike" dirty="0">
                          <a:effectLst/>
                        </a:rPr>
                        <a:t>Regnskap 2017</a:t>
                      </a:r>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2000" u="none" strike="noStrike" dirty="0">
                          <a:effectLst/>
                        </a:rPr>
                        <a:t>Regnskap 2018</a:t>
                      </a:r>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2000" u="none" strike="noStrike" dirty="0">
                          <a:effectLst/>
                        </a:rPr>
                        <a:t>Regnskap 2019</a:t>
                      </a:r>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2000" u="none" strike="noStrike" dirty="0">
                          <a:effectLst/>
                        </a:rPr>
                        <a:t>Prognose 2020</a:t>
                      </a:r>
                      <a:endParaRPr lang="nb-NO"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nb-NO" sz="2000" u="none" strike="noStrike" dirty="0">
                          <a:effectLst/>
                        </a:rPr>
                        <a:t>Budsjett 2021</a:t>
                      </a:r>
                      <a:endParaRPr lang="nb-NO"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0755582"/>
                  </a:ext>
                </a:extLst>
              </a:tr>
              <a:tr h="475252">
                <a:tc>
                  <a:txBody>
                    <a:bodyPr/>
                    <a:lstStyle/>
                    <a:p>
                      <a:pPr algn="l" fontAlgn="b"/>
                      <a:r>
                        <a:rPr lang="nb-NO" sz="2000" u="none" strike="noStrike">
                          <a:effectLst/>
                        </a:rPr>
                        <a:t>Sum utgifter</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6 185 387</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6 658 615</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7 335 928</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6 891 000</a:t>
                      </a:r>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6 279 689</a:t>
                      </a:r>
                      <a:endParaRPr lang="nb-NO"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0185123"/>
                  </a:ext>
                </a:extLst>
              </a:tr>
              <a:tr h="475252">
                <a:tc>
                  <a:txBody>
                    <a:bodyPr/>
                    <a:lstStyle/>
                    <a:p>
                      <a:pPr algn="l" fontAlgn="b"/>
                      <a:r>
                        <a:rPr lang="nb-NO" sz="2000" u="none" strike="noStrike">
                          <a:effectLst/>
                        </a:rPr>
                        <a:t>Sum inntekter</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-1 525 973</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-1 284 225</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-1 322 859</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-1 443 000</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-1 475 423</a:t>
                      </a:r>
                      <a:endParaRPr lang="nb-NO"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32685431"/>
                  </a:ext>
                </a:extLst>
              </a:tr>
              <a:tr h="475252">
                <a:tc>
                  <a:txBody>
                    <a:bodyPr/>
                    <a:lstStyle/>
                    <a:p>
                      <a:pPr algn="l" fontAlgn="b"/>
                      <a:r>
                        <a:rPr lang="nb-NO" sz="2000" u="none" strike="noStrike">
                          <a:effectLst/>
                        </a:rPr>
                        <a:t>Netto ramme</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4 659 414</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5 374 390</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6 013 069</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5 448 000</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4 804 266</a:t>
                      </a:r>
                      <a:endParaRPr lang="nb-NO"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7348293"/>
                  </a:ext>
                </a:extLst>
              </a:tr>
            </a:tbl>
          </a:graphicData>
        </a:graphic>
      </p:graphicFrame>
    </p:spTree>
    <p:extLst>
      <p:ext uri="{BB962C8B-B14F-4D97-AF65-F5344CB8AC3E}">
        <p14:creationId xmlns:p14="http://schemas.microsoft.com/office/powerpoint/2010/main" val="2970240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5095" y="692696"/>
            <a:ext cx="8229600" cy="360040"/>
          </a:xfrm>
        </p:spPr>
        <p:txBody>
          <a:bodyPr>
            <a:normAutofit fontScale="90000"/>
          </a:bodyPr>
          <a:lstStyle/>
          <a:p>
            <a:r>
              <a:rPr lang="nb-NO" dirty="0" smtClean="0"/>
              <a:t>Nordhagen barnehage</a:t>
            </a:r>
            <a:endParaRPr lang="nb-NO" dirty="0"/>
          </a:p>
        </p:txBody>
      </p:sp>
      <p:sp>
        <p:nvSpPr>
          <p:cNvPr id="3" name="Plassholder for innhold 2"/>
          <p:cNvSpPr>
            <a:spLocks noGrp="1"/>
          </p:cNvSpPr>
          <p:nvPr>
            <p:ph idx="1"/>
          </p:nvPr>
        </p:nvSpPr>
        <p:spPr>
          <a:xfrm>
            <a:off x="2000954" y="1700808"/>
            <a:ext cx="8229600" cy="4176464"/>
          </a:xfrm>
        </p:spPr>
        <p:txBody>
          <a:bodyPr>
            <a:normAutofit fontScale="92500" lnSpcReduction="20000"/>
          </a:bodyPr>
          <a:lstStyle/>
          <a:p>
            <a:pPr>
              <a:buFont typeface="Wingdings" panose="05000000000000000000" pitchFamily="2" charset="2"/>
              <a:buChar char="Ø"/>
            </a:pPr>
            <a:r>
              <a:rPr lang="nb-NO" sz="2400" dirty="0"/>
              <a:t>Forklaring på økningen av utgifter fra 2017-2019  skyldes overflytting av personal fra </a:t>
            </a:r>
            <a:r>
              <a:rPr lang="nb-NO" sz="2400" dirty="0" err="1"/>
              <a:t>Vålbyen</a:t>
            </a:r>
            <a:r>
              <a:rPr lang="nb-NO" sz="2400" dirty="0"/>
              <a:t> barnehage til Nordhagen barnehage august 2018 og august 2019. i samme periode har det vært variasjon i antall lærlinger</a:t>
            </a:r>
          </a:p>
          <a:p>
            <a:pPr>
              <a:buFont typeface="Wingdings" panose="05000000000000000000" pitchFamily="2" charset="2"/>
              <a:buChar char="Ø"/>
            </a:pPr>
            <a:r>
              <a:rPr lang="nb-NO" sz="2400" dirty="0"/>
              <a:t> I tillegg ble det behov for 20%  utvidelse av Spesialpedagogstillingen i perioden 2019/2020  </a:t>
            </a:r>
          </a:p>
          <a:p>
            <a:pPr>
              <a:buFont typeface="Wingdings" panose="05000000000000000000" pitchFamily="2" charset="2"/>
              <a:buChar char="Ø"/>
            </a:pPr>
            <a:r>
              <a:rPr lang="nb-NO" sz="2400" dirty="0"/>
              <a:t> 2020 ble lønn til spesialpedagog overført fra Nordhagen barnehage til Fellestjenester barnehage.    </a:t>
            </a:r>
          </a:p>
          <a:p>
            <a:pPr>
              <a:buFont typeface="Wingdings" panose="05000000000000000000" pitchFamily="2" charset="2"/>
              <a:buChar char="Ø"/>
            </a:pPr>
            <a:r>
              <a:rPr lang="nb-NO" sz="2400" dirty="0"/>
              <a:t>Fra 1.8. 2021 er det lagt inn innsparing  på en styrer – det er fordelt mellom </a:t>
            </a:r>
            <a:r>
              <a:rPr lang="nb-NO" sz="2400" dirty="0" err="1"/>
              <a:t>Vålbyen</a:t>
            </a:r>
            <a:r>
              <a:rPr lang="nb-NO" sz="2400" dirty="0"/>
              <a:t> og Nordhagen med 196.000,- på hver av barnehagene.</a:t>
            </a:r>
          </a:p>
          <a:p>
            <a:pPr marL="0" indent="0">
              <a:buNone/>
            </a:pPr>
            <a:endParaRPr lang="nb-NO" sz="2400" dirty="0"/>
          </a:p>
        </p:txBody>
      </p:sp>
    </p:spTree>
    <p:extLst>
      <p:ext uri="{BB962C8B-B14F-4D97-AF65-F5344CB8AC3E}">
        <p14:creationId xmlns:p14="http://schemas.microsoft.com/office/powerpoint/2010/main" val="1763876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63552" y="548680"/>
            <a:ext cx="8229600" cy="504056"/>
          </a:xfrm>
        </p:spPr>
        <p:txBody>
          <a:bodyPr>
            <a:normAutofit fontScale="90000"/>
          </a:bodyPr>
          <a:lstStyle/>
          <a:p>
            <a:r>
              <a:rPr lang="nb-NO" dirty="0" smtClean="0"/>
              <a:t>Nordhagen barnehage</a:t>
            </a:r>
            <a:endParaRPr lang="nb-NO" dirty="0"/>
          </a:p>
        </p:txBody>
      </p:sp>
      <p:sp>
        <p:nvSpPr>
          <p:cNvPr id="3" name="Plassholder for innhold 2"/>
          <p:cNvSpPr>
            <a:spLocks noGrp="1"/>
          </p:cNvSpPr>
          <p:nvPr>
            <p:ph idx="1"/>
          </p:nvPr>
        </p:nvSpPr>
        <p:spPr>
          <a:xfrm>
            <a:off x="2067131" y="1844824"/>
            <a:ext cx="8229600" cy="5400600"/>
          </a:xfrm>
        </p:spPr>
        <p:txBody>
          <a:bodyPr>
            <a:normAutofit fontScale="85000" lnSpcReduction="10000"/>
          </a:bodyPr>
          <a:lstStyle/>
          <a:p>
            <a:pPr>
              <a:buFont typeface="Wingdings" panose="05000000000000000000" pitchFamily="2" charset="2"/>
              <a:buChar char="Ø"/>
            </a:pPr>
            <a:r>
              <a:rPr lang="nb-NO" sz="2400" dirty="0"/>
              <a:t>Når det gjelder kjøp av varer og tjenester skyldes reduksjonen i 2019  tiltak som ble vedtatt som en generell innsparing. </a:t>
            </a:r>
          </a:p>
          <a:p>
            <a:pPr>
              <a:buFont typeface="Wingdings" panose="05000000000000000000" pitchFamily="2" charset="2"/>
              <a:buChar char="Ø"/>
            </a:pPr>
            <a:r>
              <a:rPr lang="nb-NO" sz="2400" dirty="0"/>
              <a:t>I 2020 ble dette tiltaket videreført ved en feil med kr 250.000,-. Årsaken til at det likevel ser ut til å gå bra i 2020 er langt lavere aktivitet i 2020 enn normalt </a:t>
            </a:r>
            <a:r>
              <a:rPr lang="nb-NO" sz="2400" dirty="0" err="1"/>
              <a:t>pga</a:t>
            </a:r>
            <a:r>
              <a:rPr lang="nb-NO" sz="2400" dirty="0"/>
              <a:t> korona. </a:t>
            </a:r>
          </a:p>
          <a:p>
            <a:pPr>
              <a:buFont typeface="Wingdings" panose="05000000000000000000" pitchFamily="2" charset="2"/>
              <a:buChar char="Ø"/>
            </a:pPr>
            <a:r>
              <a:rPr lang="nb-NO" sz="2400" dirty="0"/>
              <a:t>Salgsinntektene har økt jevnt og henger sammen med prisøkning, færre som har krav på nedsatt foreldrebetaling og søskenmoderasjon.</a:t>
            </a:r>
          </a:p>
          <a:p>
            <a:pPr>
              <a:buFont typeface="Wingdings" panose="05000000000000000000" pitchFamily="2" charset="2"/>
              <a:buChar char="Ø"/>
            </a:pPr>
            <a:r>
              <a:rPr lang="nb-NO" sz="2400" dirty="0"/>
              <a:t>Reduksjonen i overføringsutgifter i 2021 henger sammen med at </a:t>
            </a:r>
            <a:r>
              <a:rPr lang="nb-NO" sz="2400" dirty="0" err="1"/>
              <a:t>mva</a:t>
            </a:r>
            <a:r>
              <a:rPr lang="nb-NO" sz="2400" dirty="0"/>
              <a:t>-komp er tatt ut av rammen fra 2021.  I tillegg varierer overføringsinntekter som følge av sykepengerefusjon.</a:t>
            </a:r>
          </a:p>
          <a:p>
            <a:pPr>
              <a:buFont typeface="Wingdings" panose="05000000000000000000" pitchFamily="2" charset="2"/>
              <a:buChar char="Ø"/>
            </a:pPr>
            <a:endParaRPr lang="nb-NO" sz="1200" dirty="0"/>
          </a:p>
          <a:p>
            <a:pPr marL="0" indent="0">
              <a:buNone/>
            </a:pPr>
            <a:r>
              <a:rPr lang="nb-NO" sz="1200" dirty="0"/>
              <a:t> </a:t>
            </a:r>
          </a:p>
          <a:p>
            <a:pPr marL="0" indent="0">
              <a:buNone/>
            </a:pPr>
            <a:r>
              <a:rPr lang="nb-NO" sz="1200" dirty="0"/>
              <a:t> </a:t>
            </a:r>
          </a:p>
          <a:p>
            <a:pPr marL="0" indent="0">
              <a:buNone/>
            </a:pPr>
            <a:r>
              <a:rPr lang="nb-NO" sz="1200" dirty="0"/>
              <a:t> </a:t>
            </a:r>
          </a:p>
          <a:p>
            <a:pPr marL="0" indent="0">
              <a:buNone/>
            </a:pPr>
            <a:endParaRPr lang="nb-NO" sz="2400" dirty="0"/>
          </a:p>
        </p:txBody>
      </p:sp>
    </p:spTree>
    <p:extLst>
      <p:ext uri="{BB962C8B-B14F-4D97-AF65-F5344CB8AC3E}">
        <p14:creationId xmlns:p14="http://schemas.microsoft.com/office/powerpoint/2010/main" val="54185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23592" y="908721"/>
            <a:ext cx="7772400" cy="1008112"/>
          </a:xfrm>
        </p:spPr>
        <p:txBody>
          <a:bodyPr/>
          <a:lstStyle/>
          <a:p>
            <a:r>
              <a:rPr lang="nb-NO" dirty="0" smtClean="0"/>
              <a:t>Nordhagen barnehage</a:t>
            </a:r>
            <a:endParaRPr lang="nb-NO" dirty="0"/>
          </a:p>
        </p:txBody>
      </p:sp>
      <p:sp>
        <p:nvSpPr>
          <p:cNvPr id="4" name="Undertittel 3"/>
          <p:cNvSpPr>
            <a:spLocks noGrp="1"/>
          </p:cNvSpPr>
          <p:nvPr>
            <p:ph type="subTitle" idx="1"/>
          </p:nvPr>
        </p:nvSpPr>
        <p:spPr>
          <a:xfrm>
            <a:off x="2895600" y="2204864"/>
            <a:ext cx="6400800" cy="3888432"/>
          </a:xfrm>
        </p:spPr>
        <p:txBody>
          <a:bodyPr>
            <a:normAutofit fontScale="77500" lnSpcReduction="20000"/>
          </a:bodyPr>
          <a:lstStyle/>
          <a:p>
            <a:r>
              <a:rPr lang="nb-NO" sz="2900" b="1" dirty="0"/>
              <a:t>Bemanning fordelt på stillingskategorier</a:t>
            </a:r>
          </a:p>
          <a:p>
            <a:pPr algn="l"/>
            <a:endParaRPr lang="nb-NO" sz="2400" dirty="0"/>
          </a:p>
          <a:p>
            <a:pPr marL="342900" indent="-342900" algn="l">
              <a:buFont typeface="Wingdings" panose="05000000000000000000" pitchFamily="2" charset="2"/>
              <a:buChar char="Ø"/>
            </a:pPr>
            <a:r>
              <a:rPr lang="nb-NO" sz="2400" dirty="0"/>
              <a:t>Leder					1,0</a:t>
            </a:r>
          </a:p>
          <a:p>
            <a:pPr marL="342900" indent="-342900" algn="l">
              <a:buFont typeface="Wingdings" panose="05000000000000000000" pitchFamily="2" charset="2"/>
              <a:buChar char="Ø"/>
            </a:pPr>
            <a:r>
              <a:rPr lang="nb-NO" sz="2400" dirty="0"/>
              <a:t>Barnehagelærere/pedagoger		3,9</a:t>
            </a:r>
          </a:p>
          <a:p>
            <a:pPr marL="342900" indent="-342900" algn="l">
              <a:buFont typeface="Wingdings" panose="05000000000000000000" pitchFamily="2" charset="2"/>
              <a:buChar char="Ø"/>
            </a:pPr>
            <a:r>
              <a:rPr lang="nb-NO" sz="2400" dirty="0"/>
              <a:t>Fagarbeidere					2,9</a:t>
            </a:r>
          </a:p>
          <a:p>
            <a:pPr marL="342900" indent="-342900" algn="l">
              <a:buFont typeface="Wingdings" panose="05000000000000000000" pitchFamily="2" charset="2"/>
              <a:buChar char="Ø"/>
            </a:pPr>
            <a:r>
              <a:rPr lang="nb-NO" sz="2400" dirty="0"/>
              <a:t>Assistent					0,8</a:t>
            </a:r>
          </a:p>
          <a:p>
            <a:pPr algn="l"/>
            <a:endParaRPr lang="nb-NO" sz="2400" dirty="0"/>
          </a:p>
          <a:p>
            <a:pPr marL="342900" indent="-342900" algn="l">
              <a:buFont typeface="Wingdings" panose="05000000000000000000" pitchFamily="2" charset="2"/>
              <a:buChar char="Ø"/>
            </a:pPr>
            <a:r>
              <a:rPr lang="nb-NO" sz="2400" dirty="0"/>
              <a:t>Lærling   - 100% tilstede- lønnet	  0,5							</a:t>
            </a:r>
          </a:p>
        </p:txBody>
      </p:sp>
    </p:spTree>
    <p:extLst>
      <p:ext uri="{BB962C8B-B14F-4D97-AF65-F5344CB8AC3E}">
        <p14:creationId xmlns:p14="http://schemas.microsoft.com/office/powerpoint/2010/main" val="1843537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1856" y="548680"/>
            <a:ext cx="8229600" cy="1143000"/>
          </a:xfrm>
        </p:spPr>
        <p:txBody>
          <a:bodyPr/>
          <a:lstStyle/>
          <a:p>
            <a:r>
              <a:rPr lang="nb-NO" dirty="0" smtClean="0"/>
              <a:t>Nordhagen barnehage</a:t>
            </a:r>
            <a:endParaRPr lang="nb-NO" dirty="0"/>
          </a:p>
        </p:txBody>
      </p:sp>
      <p:sp>
        <p:nvSpPr>
          <p:cNvPr id="3" name="Plassholder for innhold 2"/>
          <p:cNvSpPr>
            <a:spLocks noGrp="1"/>
          </p:cNvSpPr>
          <p:nvPr>
            <p:ph idx="1"/>
          </p:nvPr>
        </p:nvSpPr>
        <p:spPr>
          <a:xfrm>
            <a:off x="1991856" y="2332038"/>
            <a:ext cx="8229600" cy="3977283"/>
          </a:xfrm>
        </p:spPr>
        <p:txBody>
          <a:bodyPr>
            <a:normAutofit fontScale="70000" lnSpcReduction="20000"/>
          </a:bodyPr>
          <a:lstStyle/>
          <a:p>
            <a:pPr marL="0" indent="0" algn="ctr">
              <a:buNone/>
            </a:pPr>
            <a:r>
              <a:rPr lang="nb-NO" sz="2400" b="1" dirty="0"/>
              <a:t>Hvor mange er tilknyttet ikke lovpålagte tjenester</a:t>
            </a:r>
          </a:p>
          <a:p>
            <a:pPr>
              <a:buFont typeface="Wingdings" panose="05000000000000000000" pitchFamily="2" charset="2"/>
              <a:buChar char="Ø"/>
            </a:pPr>
            <a:endParaRPr lang="nb-NO" sz="2400" dirty="0"/>
          </a:p>
          <a:p>
            <a:pPr>
              <a:buFont typeface="Wingdings" panose="05000000000000000000" pitchFamily="2" charset="2"/>
              <a:buChar char="Ø"/>
            </a:pPr>
            <a:r>
              <a:rPr lang="nb-NO" sz="2400" dirty="0"/>
              <a:t>Lærling  - 100% tilstede – 50% lønnet			0,5</a:t>
            </a:r>
          </a:p>
          <a:p>
            <a:pPr>
              <a:buFont typeface="Wingdings" panose="05000000000000000000" pitchFamily="2" charset="2"/>
              <a:buChar char="Ø"/>
            </a:pPr>
            <a:endParaRPr lang="nb-NO" sz="2400" dirty="0"/>
          </a:p>
          <a:p>
            <a:pPr marL="0" indent="0" algn="ctr">
              <a:buNone/>
            </a:pPr>
            <a:r>
              <a:rPr lang="nb-NO" sz="2400" b="1" dirty="0"/>
              <a:t>Hvilke effektiviseringstiltak er gjennomført i enheten</a:t>
            </a:r>
          </a:p>
          <a:p>
            <a:pPr marL="0" indent="0">
              <a:buNone/>
            </a:pPr>
            <a:endParaRPr lang="nb-NO" sz="2400" dirty="0"/>
          </a:p>
          <a:p>
            <a:pPr>
              <a:buFont typeface="Wingdings" panose="05000000000000000000" pitchFamily="2" charset="2"/>
              <a:buChar char="Ø"/>
            </a:pPr>
            <a:r>
              <a:rPr lang="nb-NO" sz="2400" dirty="0"/>
              <a:t>Lærling dekker opp deltidsstillinger  30%			0,3</a:t>
            </a:r>
          </a:p>
          <a:p>
            <a:pPr>
              <a:buFont typeface="Wingdings" panose="05000000000000000000" pitchFamily="2" charset="2"/>
              <a:buChar char="Ø"/>
            </a:pPr>
            <a:r>
              <a:rPr lang="nb-NO" sz="2400" dirty="0"/>
              <a:t>Lærling blir satt inn i vakt ved sykdom</a:t>
            </a:r>
          </a:p>
          <a:p>
            <a:pPr>
              <a:buFont typeface="Wingdings" panose="05000000000000000000" pitchFamily="2" charset="2"/>
              <a:buChar char="Ø"/>
            </a:pPr>
            <a:r>
              <a:rPr lang="nb-NO" sz="2400" dirty="0"/>
              <a:t>1 barnehage – høsten 2021</a:t>
            </a:r>
            <a:endParaRPr lang="nb-NO" sz="1200" dirty="0"/>
          </a:p>
          <a:p>
            <a:pPr marL="457200" lvl="1" indent="0">
              <a:buNone/>
            </a:pPr>
            <a:r>
              <a:rPr lang="nb-NO" sz="2000" dirty="0"/>
              <a:t>	</a:t>
            </a:r>
          </a:p>
        </p:txBody>
      </p:sp>
    </p:spTree>
    <p:extLst>
      <p:ext uri="{BB962C8B-B14F-4D97-AF65-F5344CB8AC3E}">
        <p14:creationId xmlns:p14="http://schemas.microsoft.com/office/powerpoint/2010/main" val="3389015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6495" y="764704"/>
            <a:ext cx="8229600" cy="864096"/>
          </a:xfrm>
        </p:spPr>
        <p:txBody>
          <a:bodyPr/>
          <a:lstStyle/>
          <a:p>
            <a:r>
              <a:rPr lang="nb-NO" dirty="0" smtClean="0"/>
              <a:t>Nordhagen barnehage</a:t>
            </a:r>
            <a:endParaRPr lang="nb-NO" dirty="0"/>
          </a:p>
        </p:txBody>
      </p:sp>
      <p:sp>
        <p:nvSpPr>
          <p:cNvPr id="3" name="Plassholder for innhold 2"/>
          <p:cNvSpPr>
            <a:spLocks noGrp="1"/>
          </p:cNvSpPr>
          <p:nvPr>
            <p:ph idx="1"/>
          </p:nvPr>
        </p:nvSpPr>
        <p:spPr>
          <a:xfrm>
            <a:off x="1956495" y="2338569"/>
            <a:ext cx="8229600" cy="3970752"/>
          </a:xfrm>
        </p:spPr>
        <p:txBody>
          <a:bodyPr/>
          <a:lstStyle/>
          <a:p>
            <a:pPr marL="0" indent="0">
              <a:buNone/>
            </a:pPr>
            <a:r>
              <a:rPr lang="nb-NO" b="1" dirty="0" smtClean="0"/>
              <a:t>Hvordan kan digitalisering redusere utgiftsbehovet fremover</a:t>
            </a:r>
          </a:p>
          <a:p>
            <a:pPr marL="0" indent="0">
              <a:buNone/>
            </a:pPr>
            <a:endParaRPr lang="nb-NO" sz="2400" b="1" dirty="0"/>
          </a:p>
          <a:p>
            <a:pPr marL="0" indent="0">
              <a:buNone/>
            </a:pPr>
            <a:r>
              <a:rPr lang="nb-NO" sz="2400" b="1" dirty="0"/>
              <a:t>Visma Flyt Barnehage </a:t>
            </a:r>
            <a:r>
              <a:rPr lang="nb-NO" sz="2400" dirty="0"/>
              <a:t>– er ett system som gjør at vi kan kommunisere lettere med foresatte, gjennomføre opptak på en enklere måte og ha bedre oversikt over barn og planarbeid</a:t>
            </a:r>
          </a:p>
          <a:p>
            <a:pPr marL="0" indent="0">
              <a:buNone/>
            </a:pPr>
            <a:r>
              <a:rPr lang="nb-NO" sz="2400" dirty="0"/>
              <a:t>Effektivisering </a:t>
            </a:r>
          </a:p>
        </p:txBody>
      </p:sp>
    </p:spTree>
    <p:extLst>
      <p:ext uri="{BB962C8B-B14F-4D97-AF65-F5344CB8AC3E}">
        <p14:creationId xmlns:p14="http://schemas.microsoft.com/office/powerpoint/2010/main" val="335027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347" y="117337"/>
            <a:ext cx="10972800" cy="1143000"/>
          </a:xfrm>
        </p:spPr>
        <p:txBody>
          <a:bodyPr/>
          <a:lstStyle/>
          <a:p>
            <a:r>
              <a:rPr lang="nb-NO" dirty="0" smtClean="0"/>
              <a:t>315 Kommunedirektør og stab</a:t>
            </a:r>
            <a:endParaRPr lang="nb-NO" dirty="0"/>
          </a:p>
        </p:txBody>
      </p:sp>
      <p:sp>
        <p:nvSpPr>
          <p:cNvPr id="3" name="Plassholder for innhold 2"/>
          <p:cNvSpPr>
            <a:spLocks noGrp="1"/>
          </p:cNvSpPr>
          <p:nvPr>
            <p:ph idx="1"/>
          </p:nvPr>
        </p:nvSpPr>
        <p:spPr>
          <a:xfrm>
            <a:off x="1006642" y="1260337"/>
            <a:ext cx="10972800" cy="4525963"/>
          </a:xfrm>
        </p:spPr>
        <p:txBody>
          <a:bodyPr/>
          <a:lstStyle/>
          <a:p>
            <a:pPr marL="0" indent="0">
              <a:buNone/>
            </a:pPr>
            <a:r>
              <a:rPr lang="nb-NO" b="1" dirty="0" smtClean="0"/>
              <a:t>Effektiviseringstiltak 2018-2020 (helårsvirkning):</a:t>
            </a:r>
          </a:p>
          <a:p>
            <a:pPr lvl="1"/>
            <a:r>
              <a:rPr lang="nb-NO" dirty="0" smtClean="0"/>
              <a:t>Avvikle lærlingeordningen – kr. 170.000,-</a:t>
            </a:r>
          </a:p>
          <a:p>
            <a:pPr lvl="1"/>
            <a:r>
              <a:rPr lang="nb-NO" dirty="0" smtClean="0"/>
              <a:t>Redusere bemanning innen administrasjon – kr. 240.000,-</a:t>
            </a:r>
          </a:p>
          <a:p>
            <a:pPr lvl="1"/>
            <a:r>
              <a:rPr lang="nb-NO" dirty="0" smtClean="0"/>
              <a:t>Redusere lisenskostnader – kr. 40.000,-</a:t>
            </a:r>
          </a:p>
          <a:p>
            <a:pPr lvl="1"/>
            <a:r>
              <a:rPr lang="nb-NO" dirty="0" smtClean="0"/>
              <a:t>Sentralisering av arbeidsgiverkontrollen – kr. 330.000,-</a:t>
            </a:r>
          </a:p>
          <a:p>
            <a:pPr lvl="1"/>
            <a:r>
              <a:rPr lang="nb-NO" dirty="0" smtClean="0"/>
              <a:t>Redusere samarbeid om næringsutvikling – kr. 760.000,-</a:t>
            </a:r>
          </a:p>
          <a:p>
            <a:pPr lvl="1"/>
            <a:r>
              <a:rPr lang="nb-NO" dirty="0" smtClean="0"/>
              <a:t>Redusere bemanning økonomi – kr. 226.000,-</a:t>
            </a:r>
          </a:p>
          <a:p>
            <a:pPr marL="0" indent="0">
              <a:buNone/>
            </a:pPr>
            <a:r>
              <a:rPr lang="nb-NO" dirty="0" smtClean="0"/>
              <a:t>Totalt kr. 1.766.000,-.</a:t>
            </a:r>
          </a:p>
        </p:txBody>
      </p:sp>
    </p:spTree>
    <p:extLst>
      <p:ext uri="{BB962C8B-B14F-4D97-AF65-F5344CB8AC3E}">
        <p14:creationId xmlns:p14="http://schemas.microsoft.com/office/powerpoint/2010/main" val="699310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736800" y="2764800"/>
            <a:ext cx="43460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7200" b="0" i="0" u="none" strike="noStrike" kern="1200" cap="none" spc="0" normalizeH="0" baseline="0" noProof="0" dirty="0" smtClean="0">
                <a:ln>
                  <a:noFill/>
                </a:ln>
                <a:solidFill>
                  <a:prstClr val="black"/>
                </a:solidFill>
                <a:effectLst/>
                <a:uLnTx/>
                <a:uFillTx/>
                <a:latin typeface="Calibri"/>
                <a:ea typeface="+mn-ea"/>
                <a:cs typeface="+mn-cs"/>
              </a:rPr>
              <a:t>LANDBRUK</a:t>
            </a:r>
            <a:endParaRPr kumimoji="0" lang="nb-NO" sz="7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1995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normAutofit fontScale="62500" lnSpcReduction="20000"/>
          </a:bodyPr>
          <a:lstStyle/>
          <a:p>
            <a:r>
              <a:rPr lang="nb-NO" dirty="0" smtClean="0"/>
              <a:t>Våler </a:t>
            </a:r>
            <a:r>
              <a:rPr lang="nb-NO" dirty="0"/>
              <a:t>og Åsnes har interkommunalt </a:t>
            </a:r>
            <a:r>
              <a:rPr lang="nb-NO" dirty="0" smtClean="0"/>
              <a:t>landbrukskontor. Våler er </a:t>
            </a:r>
            <a:r>
              <a:rPr lang="nb-NO" dirty="0"/>
              <a:t>vertskommune. </a:t>
            </a:r>
            <a:r>
              <a:rPr lang="nb-NO" dirty="0" smtClean="0"/>
              <a:t>Kostnadsfordeling: Våler 1/3 – Åsnes 2/3</a:t>
            </a:r>
          </a:p>
          <a:p>
            <a:endParaRPr lang="nb-NO" dirty="0" smtClean="0"/>
          </a:p>
          <a:p>
            <a:r>
              <a:rPr lang="nb-NO" dirty="0" smtClean="0"/>
              <a:t>Kontoret har pr 1. jan 2021 8 årsverk: Jord- skog, </a:t>
            </a:r>
            <a:r>
              <a:rPr lang="nb-NO" dirty="0"/>
              <a:t>vilt- og utmarksforvaltning. </a:t>
            </a:r>
            <a:endParaRPr lang="nb-NO" dirty="0" smtClean="0"/>
          </a:p>
          <a:p>
            <a:endParaRPr lang="nb-NO" dirty="0" smtClean="0"/>
          </a:p>
          <a:p>
            <a:r>
              <a:rPr lang="nb-NO" dirty="0"/>
              <a:t>Saksbehandling i henhold til omfattende lovverk og forskrifter. Jordlov, skogbrukslov, konsesjonslov og viltlov, forvaltning av produksjonstilskudd, miljøvirkemidler i jord- og skogbruk, bygdeutviklingsmidler, skogfond og viltfondsmidler er sentrale oppgaver</a:t>
            </a:r>
            <a:r>
              <a:rPr lang="nb-NO" dirty="0" smtClean="0"/>
              <a:t>. Ca. 75-80 </a:t>
            </a:r>
            <a:r>
              <a:rPr lang="nb-NO" dirty="0" err="1" smtClean="0"/>
              <a:t>mill</a:t>
            </a:r>
            <a:r>
              <a:rPr lang="nb-NO" dirty="0" smtClean="0"/>
              <a:t> </a:t>
            </a:r>
            <a:r>
              <a:rPr lang="nb-NO" dirty="0" err="1" smtClean="0"/>
              <a:t>tilskuddskroner</a:t>
            </a:r>
            <a:r>
              <a:rPr lang="nb-NO" dirty="0" smtClean="0"/>
              <a:t> håndteres av kontoret pr år.</a:t>
            </a:r>
          </a:p>
          <a:p>
            <a:endParaRPr lang="nb-NO" dirty="0"/>
          </a:p>
          <a:p>
            <a:r>
              <a:rPr lang="nb-NO" dirty="0"/>
              <a:t>Sammenlignet med andre landbrukskontor med tilsvarende omfang jord, skog og utmark, eks. Hedmarken, så er ressursbruken på samme nivå</a:t>
            </a:r>
            <a:r>
              <a:rPr lang="nb-NO" dirty="0" smtClean="0"/>
              <a:t>.</a:t>
            </a:r>
          </a:p>
          <a:p>
            <a:endParaRPr lang="nb-NO" dirty="0" smtClean="0"/>
          </a:p>
          <a:p>
            <a:r>
              <a:rPr lang="nb-NO" dirty="0" smtClean="0"/>
              <a:t>Primærnæringen </a:t>
            </a:r>
            <a:r>
              <a:rPr lang="nb-NO" dirty="0"/>
              <a:t>betyr mye for Solør-regionen og vi er av de aller største i Norge på </a:t>
            </a:r>
            <a:r>
              <a:rPr lang="nb-NO" dirty="0" smtClean="0"/>
              <a:t>produksjon av korn, potet og skog. Totalt 145 </a:t>
            </a:r>
            <a:r>
              <a:rPr lang="nb-NO" dirty="0"/>
              <a:t>000 dekar dyrka mark og 1,3 millioner dekar produktiv skog. I tillegg kommer verdifulle utmarksområder</a:t>
            </a:r>
            <a:r>
              <a:rPr lang="nb-NO" dirty="0" smtClean="0"/>
              <a:t>.</a:t>
            </a:r>
          </a:p>
          <a:p>
            <a:endParaRPr lang="nb-NO" dirty="0"/>
          </a:p>
          <a:p>
            <a:endParaRPr lang="nb-NO" dirty="0"/>
          </a:p>
        </p:txBody>
      </p:sp>
      <p:sp>
        <p:nvSpPr>
          <p:cNvPr id="4" name="Plassholder for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52F373-48EC-4791-9D4A-F692F61EC331}" type="datetime1">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24.11.2020</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Bilde 5">
            <a:hlinkClick r:id="rId2"/>
          </p:cNvPr>
          <p:cNvPicPr/>
          <p:nvPr/>
        </p:nvPicPr>
        <p:blipFill>
          <a:blip r:embed="rId3" cstate="print"/>
          <a:srcRect/>
          <a:stretch>
            <a:fillRect/>
          </a:stretch>
        </p:blipFill>
        <p:spPr bwMode="auto">
          <a:xfrm>
            <a:off x="4439817" y="476672"/>
            <a:ext cx="2766923" cy="761206"/>
          </a:xfrm>
          <a:prstGeom prst="rect">
            <a:avLst/>
          </a:prstGeom>
          <a:noFill/>
          <a:ln w="9525">
            <a:noFill/>
            <a:miter lim="800000"/>
            <a:headEnd/>
            <a:tailEnd/>
          </a:ln>
        </p:spPr>
      </p:pic>
    </p:spTree>
    <p:extLst>
      <p:ext uri="{BB962C8B-B14F-4D97-AF65-F5344CB8AC3E}">
        <p14:creationId xmlns:p14="http://schemas.microsoft.com/office/powerpoint/2010/main" val="275864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www.klimapartnere.no/admin/wp-content/uploads/2012/03/600-green-economy-21.jpg">
            <a:hlinkClick r:id="rId2"/>
          </p:cNvPr>
          <p:cNvPicPr/>
          <p:nvPr/>
        </p:nvPicPr>
        <p:blipFill>
          <a:blip r:embed="rId3" cstate="print"/>
          <a:srcRect/>
          <a:stretch>
            <a:fillRect/>
          </a:stretch>
        </p:blipFill>
        <p:spPr bwMode="auto">
          <a:xfrm>
            <a:off x="7248128" y="140219"/>
            <a:ext cx="1715052" cy="1144542"/>
          </a:xfrm>
          <a:prstGeom prst="rect">
            <a:avLst/>
          </a:prstGeom>
          <a:noFill/>
          <a:ln w="9525">
            <a:noFill/>
            <a:miter lim="800000"/>
            <a:headEnd/>
            <a:tailEnd/>
          </a:ln>
        </p:spPr>
      </p:pic>
      <p:sp>
        <p:nvSpPr>
          <p:cNvPr id="2" name="Tittel 1"/>
          <p:cNvSpPr>
            <a:spLocks noGrp="1"/>
          </p:cNvSpPr>
          <p:nvPr>
            <p:ph type="title"/>
          </p:nvPr>
        </p:nvSpPr>
        <p:spPr>
          <a:xfrm>
            <a:off x="1991544" y="188640"/>
            <a:ext cx="8229600" cy="1143000"/>
          </a:xfrm>
        </p:spPr>
        <p:txBody>
          <a:bodyPr>
            <a:normAutofit/>
          </a:bodyPr>
          <a:lstStyle/>
          <a:p>
            <a:r>
              <a:rPr lang="nb-NO" sz="3200" b="1" dirty="0"/>
              <a:t>Kostnader</a:t>
            </a:r>
          </a:p>
        </p:txBody>
      </p:sp>
      <p:sp>
        <p:nvSpPr>
          <p:cNvPr id="3" name="Plassholder for innhold 2"/>
          <p:cNvSpPr>
            <a:spLocks noGrp="1"/>
          </p:cNvSpPr>
          <p:nvPr>
            <p:ph idx="1"/>
          </p:nvPr>
        </p:nvSpPr>
        <p:spPr>
          <a:xfrm>
            <a:off x="1930400" y="1196752"/>
            <a:ext cx="8486080" cy="3456384"/>
          </a:xfrm>
        </p:spPr>
        <p:txBody>
          <a:bodyPr>
            <a:normAutofit fontScale="70000" lnSpcReduction="20000"/>
          </a:bodyPr>
          <a:lstStyle/>
          <a:p>
            <a:pPr marL="0" indent="0">
              <a:buNone/>
            </a:pPr>
            <a:r>
              <a:rPr lang="nb-NO" sz="3600" dirty="0">
                <a:solidFill>
                  <a:schemeClr val="dk1"/>
                </a:solidFill>
              </a:rPr>
              <a:t>Kostnadsendringer i 2018 , 19, 20 og 21:</a:t>
            </a:r>
          </a:p>
          <a:p>
            <a:r>
              <a:rPr lang="nb-NO" dirty="0">
                <a:solidFill>
                  <a:schemeClr val="dk1"/>
                </a:solidFill>
              </a:rPr>
              <a:t>Ved oppstart av felles landbrukskontor for Våler og Åsnes  januar 2014 var antall årsverk  9,35. </a:t>
            </a:r>
          </a:p>
          <a:p>
            <a:r>
              <a:rPr lang="nb-NO" dirty="0">
                <a:solidFill>
                  <a:schemeClr val="dk1"/>
                </a:solidFill>
              </a:rPr>
              <a:t>Pr 01.01.21 er antall årsverk 8.</a:t>
            </a:r>
          </a:p>
          <a:p>
            <a:r>
              <a:rPr lang="nb-NO" dirty="0">
                <a:solidFill>
                  <a:schemeClr val="dk1"/>
                </a:solidFill>
              </a:rPr>
              <a:t>På tross av at flere oppgaver er overført fra fylkesmannen til </a:t>
            </a:r>
            <a:r>
              <a:rPr lang="nb-NO" dirty="0" smtClean="0">
                <a:solidFill>
                  <a:schemeClr val="dk1"/>
                </a:solidFill>
              </a:rPr>
              <a:t>kommunene </a:t>
            </a:r>
            <a:r>
              <a:rPr lang="nb-NO" dirty="0">
                <a:solidFill>
                  <a:schemeClr val="dk1"/>
                </a:solidFill>
              </a:rPr>
              <a:t>samt </a:t>
            </a:r>
            <a:r>
              <a:rPr lang="nb-NO" dirty="0" smtClean="0">
                <a:solidFill>
                  <a:schemeClr val="dk1"/>
                </a:solidFill>
              </a:rPr>
              <a:t>stor </a:t>
            </a:r>
            <a:r>
              <a:rPr lang="nb-NO" dirty="0">
                <a:solidFill>
                  <a:schemeClr val="dk1"/>
                </a:solidFill>
              </a:rPr>
              <a:t>økning i arbeidsomfang (lovsaker, nydyrkingssaker, nye </a:t>
            </a:r>
            <a:r>
              <a:rPr lang="nb-NO" dirty="0" smtClean="0">
                <a:solidFill>
                  <a:schemeClr val="dk1"/>
                </a:solidFill>
              </a:rPr>
              <a:t>lovpålagte oppgaver) </a:t>
            </a:r>
            <a:r>
              <a:rPr lang="nb-NO" dirty="0">
                <a:solidFill>
                  <a:schemeClr val="dk1"/>
                </a:solidFill>
              </a:rPr>
              <a:t>så er antall årsverk redusert. Kontoret har klart å opprettholde </a:t>
            </a:r>
            <a:r>
              <a:rPr lang="nb-NO" dirty="0" smtClean="0">
                <a:solidFill>
                  <a:schemeClr val="dk1"/>
                </a:solidFill>
              </a:rPr>
              <a:t>høg </a:t>
            </a:r>
            <a:r>
              <a:rPr lang="nb-NO" dirty="0">
                <a:solidFill>
                  <a:schemeClr val="dk1"/>
                </a:solidFill>
              </a:rPr>
              <a:t>aktivitet  hva gjelder tilbud om kurs, møter og utviklingsprosjekt. Kostnader til dette </a:t>
            </a:r>
            <a:r>
              <a:rPr lang="nb-NO" dirty="0" smtClean="0">
                <a:solidFill>
                  <a:schemeClr val="dk1"/>
                </a:solidFill>
              </a:rPr>
              <a:t>er eksternt finansiert. Kommunens </a:t>
            </a:r>
            <a:r>
              <a:rPr lang="nb-NO" dirty="0">
                <a:solidFill>
                  <a:schemeClr val="dk1"/>
                </a:solidFill>
              </a:rPr>
              <a:t>arbeidsinnsats tildeles ikke tilskudd</a:t>
            </a:r>
            <a:r>
              <a:rPr lang="nb-NO" dirty="0" smtClean="0">
                <a:solidFill>
                  <a:schemeClr val="dk1"/>
                </a:solidFill>
              </a:rPr>
              <a:t>.</a:t>
            </a:r>
          </a:p>
          <a:p>
            <a:endParaRPr lang="nb-NO" dirty="0">
              <a:solidFill>
                <a:schemeClr val="dk1"/>
              </a:solidFill>
            </a:endParaRPr>
          </a:p>
          <a:p>
            <a:endParaRPr lang="nb-NO" dirty="0" smtClean="0"/>
          </a:p>
        </p:txBody>
      </p:sp>
      <p:sp>
        <p:nvSpPr>
          <p:cNvPr id="1026" name="AutoShape 2" descr="data:image/jpeg;base64,/9j/4AAQSkZJRgABAQAAAQABAAD/2wCEAAkGBhQQERUUEhQWFRQVFxcXGBgWGBcdGRoYFyAWFhQYGhcXGyYeGB0jGhgYIC8gIycpLiwsGh4xNTAqNSgrLCkBCQoKDgwOGg8PGi4kHyQtLDQuLC8sLCwqLCwsKiwsLCwsLCwsLCksLiwsKSwsLC0sLCwsLCwsLCwsLCwsLCwsLP/AABEIAOYA2wMBIgACEQEDEQH/xAAcAAABBAMBAAAAAAAAAAAAAAAABAUGBwECAwj/xABLEAACAgAEAwUEBQcJBwMFAAABAgMRAAQSIQUxQQYHEyJRMmFxgRQjQlKRYnKCkqHB0QgVFyQzU7Gy0xY0Q3Oi0vDC4fFjg5Ojs//EABsBAAEFAQEAAAAAAAAAAAAAAAABAgMEBQYH/8QANREAAgEDAwIDBgQFBQAAAAAAAAECAwQREiExQVEFEyIUcYGRofAyYbHRBiNCwfEVM1Jy4f/aAAwDAQACEQMRAD8AunBgwY5smDBgwYADBgwYADBgwYADBgwYADBgwYADBgw3cWzR2iRtLvVkc0Te2HoTWlffv9k06EHN4QG+b4xHG2jzPJV6IwWYA8i1bID6sQOeOI4+qi5UkhX7zhSg97PEzqg97EDGsMCoCFAAJLH3sebEndmPUmycb4vq2gluLgcg17jcYzhgy0ggmjEdCJy0bKD5UkALoQBshPmUjayU683/ABSq09DwIGDBgxGAYMGDAAYMGDAAYMGDAAYMGDAAYMGDAAYMGDAAYMGDAAYMGDAAYMGDAAYMGDAAnz2eWFdTXuQoAFszMaVQOp/9ydgcR9LdgHIM7PHLKF3EYQhlSxtQrSOreZq3OHDPNqzSqw2SIunvZiUlP6K6B/8AePqMZzGbWNbdgq+rGh8r5n3DGjb08Rz1YqOmDEezHahi9RINA+1JqBY9aTYqPe3P0HXP+0r/AHF/FsaMbeo1nBG60FtkWZjJy26IBocmVXveOUFZFBX7amQarBFWR6U/5LNiRegYUHW70tQJUn4EG+oIPXENn7UzLusMcg9NbIQOp1EMD8KHxw9dmuIJPLMyhlfTFqVhvVPpbbY76lsH7HuxTu7eUYapLgVTjLhkgwYMGMkcGDBgwAGDBgwAGDBgwAGDBgwAGDBgwAGDBgwAGDBgwAGDBgwAGDBgwAGDBgwAIeMcPMsZ0MUlWzG4rZqqiCCCp5EEcvQgEVtlc6JpGaiWrzOxJIOwKW24ptS0NvIduWLRzWbWMWx58gN2Y+ijmTiFRcAIEkspECFpZmVaZlDlpXtt1FA9A3LY42fDauhPVx0IasHLgbwMYLjlYv44e8twaxqEKAdBmGkZyOhYDyRH3AMR13sByyuRj0hvAjRiNxoSweoJA3+PXGlK9XREatn1ZEi49RiR9howRPIKJMip8kRWA/GRvxOO2a4Z4jUdCRj7qRl2PvLoQijlQBJ52BseOS4AkTuQKDaWDp9XJfJgzRBQ6+VCL94INDFW6refT0cEkKGh5ySnBhnUyr7Muoekig/9SaSD8b+GOicXdf7SI/nRHWP1aD/gp+OMaVvNcbkw6YMJcpxSKXZHUnqvJh8UNMvzGFWIHFxeGBhmABJ2A3OI3D2qdpEJRVheQRiy2unbRFIeg1MV8lWA4sggjCrtXJ9UidJZVU/mqGlcH3FYyp9QcMedyvirp1MvmRrXnaOsgo9N159MZt3e+zzhDvu/dnH7luhQ8yLfyJHxPtDHDaqDLKBfhpz35amPljv8ojHDhHaXxn0SwtAx9jUyMHoFmAMZIBAHI0TuRYBw0RxhQFUAACgByGFnBIPEn1fZhv5uwqh+ajG/zx6GorbxCdxW0Rh6fr7+30H1LaNOGW9yTYMGDGsUQwYMGAAwYMGAAwYS57PiIDYsznSiLzZvQXsB6kkAYR8QzJy0L5jNziGONSWEYUqo6eZkLO3ICgtk8jielbzqLKEbwO2DFTcI7/cqZzFMJRD9idlXV1/tI472/KUfojFp5POJMgeNldGFhlIIPzGG1KM6f4kCeTtgwYMRCmk0wRSzEBQLJPIAcycNGW48cyrNlxSXSSOG833mWPYlegJIsg7VueOY4Pm5aL5hF3J0rGSu9AA23mAAsbA31ry4Uf7NhlCyTTuACNpGS7rm0dOara2J35nFqCpRXqeWAmeeKBrkkHiEAFnNudRpQABsC2wVQATyBN4a8x21jWeKBY5C80pijLKURmUjUdZBoAG+V0QQKIOO/aiQZOERZYCLWsjsVvUQnhxga/asmRPNdgLtiGHLCPMQk2zrqmLoiB9UQ0IaRQHJeVa16jsbNFrtwqxeCRQlJZROs9xrwc3l8o2gTZlHZBqLBSgLeYkKSCRQoXsdvTHHMvnIU8QSwBdSKVETlvO6oKYy1fm9Bywkk4xI7xSzQ5ZpYtWhiGLLqGlqf7BI51qHvOOue4pJma1hURSCEUlrYcmZiBddFAA6mzWmV1KaWwip1MrKOXZ+PM5pyszzqgjDCaPwlRmLujxhTESrLp++x67XhJxThoaYLFNmPBWyx+kSWznrG4OoKbIY2OQC0CbzE4LMnibnzNGpIHoSyg+Y7i7/ACdup6z5kIBfU0ABZJ9AP38h1rEU62VhIkjS3y2JuAZSNc2UZp/OCArZmcgUC6svn5MFcEesR+JlC9l41WklzC73f0iVq3vYSMwr5YjGVzLJOJaUsBSq17e19pTzpmHIgX16zLhPFRmFbbSyHS6k3RIDAg9VINg/EbEECrUnPmLG1abg8tDZmOx4dR/WcxqF0XZHG97FHQqR8KPvwZbg2biPlzKEbUGjcja7BDSsaO3sstV15YkODEXnzawyLBDe8bj65SOAlWkmMhZYox5mVY5Flaz7KqHsseW3vpr7P8fGbVwY3hlibTJFJ7aki1PvUjketHEl4rmokzBZYUknEYjZ2OkLGxLCPVpY7ncgDlV9MRrLIuXZ3kRULKaZWZx4UWpkjsqGJVWNbbjrtWMTxSNGccJetL48544xz+fHQv2muPuOXF+2eUysqxTTKrsRY56QeRevZH7evLDgMkEaPwVCyeKjLoHmNuDKSRuVKl9RO1E3hrHZ2F2fxMpGyTF2kDyfXMzVvrCNpoAgKrgC+YrebdlcrCmWTwFIAURkuB4hMVxkSMPaYFSLsjbbbDLS0otRqU5tNP1LPPbjZde+w6tWksqS54HnBgwY2DODBgwYADCKfNs7mKGi4rWx3WMHcX95yNwvpuaBFp87xZvFWCIedw41ndEZQjeYc28rg17wOpp0yOTWCMKCSBZLMd2J3ZmPUk7n9wxftrXV6p8fqNcgyeQWK6ss3tO27MfUn/ACgOgGPOPfx2pbM8RbLhvqcrSgDkZCA0jH3iwvu0n1OPScE6yKGQhlIsEcjjyP3m5NouLZ1X5md3/Rk+sT/pYY1SMjGJJ2L7e5nhUmqBgUYjxIm3R6/arflDf4jbEbwYRpNYYHrfsR28y/FYdcJ0yLXiRMfOh/9Snow5+42MSTHmLuT4RNPxRGhcxiJXeRh92tKqRY1BnKgjba9wRePRvBOMpmotcZB0u8bVda42KPVgEixYPoRjIubfy/VHgkTyOGDATiO8XDZ/LsMv7NqyuzFUk0sLWl3KMuoWdr0kA1itCGp77LuK2K+N8M8fS0ZUvHqGknZlatak71yUg1zUXtiD8PQZZ5RMyLIoUaFdT9kSNoXarLAUBXlXfmcJU4YpLBhTqdLKoEelhzBEZs8+rMD78PWTDgLI0eiOYLpdVRVdq8p0KbBZADuoFq3qoxrVLN0YZUsr7/ADChW1S0nHhs/jh2ahUhWgwYLQQgahsTRs+hJHSyseZY6DEAnkOp+AG5+WNYsv8ASJGWJWeRKDFHZAt7qHkVh8a8xG+3TG3E+EJl3VGMWpgG0aGLMhaOFyZD6PLHzsnc9Diuqbe6RcdXHpyJJo1Y34FkCrfSgrn66qu+a9cYjzRUUiRUDyiZ23+EcJ3wrTJRjkifqr/DHPi05jglYGisbFTQPmAOnY7e1Qr34ZnoOwcZI5JBsgQ/ZbUQVPKypjv5HYjD72fBGZPvhon4MNP+ZsI/48v3Yb+xHadMxnswqXUZEF9GNPKGA6bpKPeNHLfCYcovHYjqvEdywycRyPtaZt8uiPHZGppKJ+SI2n4EgjqByw5cbgmeMLAQCT5rYqdNHZWCnSSaF86uiDREKbUUBVI9N6Aupivt6NakKLBu9wLrnRvGPdVakFFU1u3jO3y55EoU4yy5D92JAkGtxTkFyD/eOS0hHrTEjkKrkKw7cUkn8ZwUiOVEBYMxOo5jVSqQOSaeo3s4hHG3l4bmI1RYxqDOCjOgZQafyUQGBZTd76uu+GfinHZs2ymSRl8J9SKpICuvJjftnfqNNHl1NijcO1hOlUhu23vhp574+8fIuw8PqXTVSm/T+xbfCNa5aIzhFk8NTII/YD0C+n8m7xFuFcb8OTMaYZCGkBApVUHSgO7EE7aRsDyrEPm7V5gR+croAJKqHRjtsARI4BuvZF+hHPEmz/Cny4QaVDSAkBJHADKATqJFMN+ZBvriO5uq1WHmU6aSinnfZcf9e3QjnZ+RLRVe74+9yT8H4z9I1VGyhdtVqUJsgqGB3II3225Xe2HLEIyQC5uCwF1lgXTYlwpOhvVWAPOzt0rE3wW9Xzqan3KdWGiTiGOGdn0ISOewX85iFQfrEY74ZOM59vGihStZBfcWBV6SR1ApyBt5lXcAE4uUYa5qJC3hDhmss8GUlGXGuYRyMmr7cxDMC1+r/LpsMeR5MxnM1mWRmmkzEjMrLbF2Y2GUr+IIx6s4fbTBGZ7VTI1uTqIJQXVLQYSbAAezttjtmOHRie4YokmcXJMI01hBsPNVlmIoXY8rHfTR3yI6dlOEDKZLLwaVQxxIGCezroGQj1tyxvrd4iHed3RpxX66FhFmgAupr0SKLpXA3BF7MAdtiDtUsyGYfwkRLMh1ElyToXU1FurcqAveuexOFMirl0aR2Z6XcsefoAopRZ2FDrgA8tcS7puKQNTZOR/fFUgP6hJ/EDDj2e7kOI5ph4kX0aM83mIsDrUYOon3Gh7xj0fw+RI41oX4vnuNGZCWAqiikBaoA+gBwtfOorrGXUO4JVSRqYL7RA5msADL2L7DZfhUJjy4JZqMkjbs7AVZ9BzpRsLPqcNnBuzkfBTKwmc5aeUuVko+HI9aaKiyGPl33vQBuTfcPNHM7IxY+PIoDOxDjT46gqSVQACSMFaIKoTY1AuXH8p9NywSP2ZAHDcqCjWhF8jqCft9MMnBTi4sEN3CuMfzhJICjDLrstlfrSGdJNQBvTakBTzAN7EDDnxrigy0QIALE6UXkLoneuQCgk/DGvZ3JJHl4/DUKGUNtW2oAkX13/HnvjHGeALmihZ5EKagNGijq03YdGH2RuKPP1xkZp+alL8K+/qSPONuSDcZlfNLUzL1BYIoPm2AFC1qwBuTvW53xM+B8OGYyUCzlyVjEciE0NaeSQMq0DTqR6bY5y5DKZCNppSAEol5DqNj2dIOwJPIKBucR3s53nxqwy00LwyszP8AWPGATKxkUkkjSW1kjp0DHa9qFSNZfyoYiiBLT+J7lhZTJpEgSNVRRyVQAN9zsPfike33aOT/AGkjhBpfCTLVtuZxrBN//UaM/oDFyNxNhzy83xHhkfskvFZZ7uUkz+dlzuYzTQmSTWkcagyIooRAyFtKuFA9kEA8icA8eI0llYeEbLgMEMdkA8zqDppH53Xb3Y4cW4fPE6rMUJvWnMp5aF6RpNqaPm1USCDyp84ohyQlljWUmIeKWZvq2W18cMiBV2RmYUOasdusezfFmnk1MrChpCiNkRBzNB6O53J3uh6DCW9rFv1LI6tcSxtsIe03E81lIFzDxJ9HpyzAm3Ok+DHp3Kq8mkFrur5czCe5jjpTM5kuQPKuZdjQoRvpmO2wAinlavyRi0H4t4mWfKzxrLE6lAb8yg8rBBDaehBB2G214g3Zzstl8q7ZiJpE/wCF5nBA2EMyta04aXWBqFezhK0I0YvKwmFNyrPGS0OPdpirtDGiPSjWXsr5xYTSPa8tE7gUw53szOUbLwSRI6MJxG6CSRl+q1MQoY7jSgZdr5DnthshJLMxPPSK8MR1pGn2QADe24AG3LDv2d4tA8LwzxkKkszGTkB5pCrkqQ8flBXXypDvjDqaEum3Ge/+S66eiK+pJpIYM+xDaZovCRl50CzSDUpG6t5CLFEUcR6bu8WSciGUpEmlWDDW90GbSxPUFfaBrnvyx04rw8ZZVfLTsHk3jAolzQILMCAyAUSzhzR6kgHpl87mE1VMCXIZi0ak2FVNiNIApR9nBceIWiwrlb/P/wB+g63dxDLoSaX38Bz4B2Zy8MszKgLJJpVmJYqCkTECz5d2O43rDFqebMx5cMF8FGhutVFQGbaxvpEW5PIj7xxvlcrLmJWjkzUqajrHh6VLqFRHBKgAEUOYOxBBu6k3DeCRQWVBLmyXY2xLUWN9LIF0BdDDqtxRr0VGmvS/0/yQyc1Nym8yOeT4CiFWZmdlNi6Avp5UABrpd8/hTngwYqxhGCxFYX5DHJyeWYJrEZcH6UkrbCeFlQ37NsgT8bX5vXvw98XY+EQpouVjB6gyEJY94u/ljlxLKLOoiRL0bBrAVKFFbIOrbYqAfipo41LKGzkRSY2vxPwnLtSadaPZAoPTrRbyk6wdF0GDnewVwl4R2rSB3OelERZIwkkymLxNOrUQHAH2h7O2/LqXjK8FDqozDJI0ZGpU1FSUOuHWXLSOV2I1Gid6usVr244NxXjCSEZHLQwqreH4wVs0UG4APm8NmI9kafaonrjRQwknCO9ThqSZpXnMbITI2sqykbArC8ZPijUSwHPzmhQoKezveVkuMTfR4opn0/WEyRqI10HyMfOftVQrnXpY8vZzIvExVxyJFggqSpptLrasAeoJGJTw3u54tpWSDLzBZFVlZHC2rAMpsMOhHPlhQPVGezZjFhS2xqrO46UoLE1Z2HTptccg465lYMtzCMOgeN00AmnJDNQCht69N3AZcNvdnkeMQro4lJE0YFKGbXmB6W6+Ur8Sx94xLeLcLhmoSeVmsIykq90bojnsLo2PKDW2ABoRly7DWdRW5CBu7OfKAB1YmQ7dWlHIVhp7a9tf5j4bECA+ZddEandQwALsxBFqt9OZrldh/n4O8OmVScwY9yrhQzbU7qUCgyciA1r5aGjmKw/lFZN5ocnmY7eABwSBsDJ4bIT6BgpG/p78IgJr3XdqPpnDEmlYBkMiymgqgqS2wGwUIy/DEk+lSu+mOEheskjBR+igJdjfRgnuOK67guCSHhztMPqJJmeND9vyrG7MPtLa0B6gk9MWceHlCWiYrsfISTGT02N6N/u17wcVFaRcnKXcdqK67xezeaidM4shzMULLK8MnsqVILEINtBA3O5UXdgmoZ2x7XNxOSN3iSIRoygKxcnXpLamKrfsihW2+5vF+xSLNHuLVgVZWAPqrqw5HqCMUT297JfzdmQqX4EoLRk8xRAaO+umxXWiOZBON6xlByUZLdcGddxmotxez5Jv3ad4HjBcpmSTKBUch/4gAvSx++Be/wBoD152PjzBBmWidZEYqyEMpHMEbgj+HXli/uxPaxeIZcOdKyr5ZUB5N0YA76WG4v3iyQcNvbby3qjwxbS48xaZcofczl1kRkYWrKVI9Qwoj8Divm7DywaVGp4wVXWjEkIBu5hJottVKG3N1W2LFwYpRm48FxxT5K+4twuNApy5mdrCujJIWog+YeQEEECxyomgMMT8NECpJIrxKZJ9XiaAgmZg6tYJ0kozDzEeYPsG52pxLOiGMuRe6gWaFsQq2x9kWRZ/x5YaOESrKphljDI2srrCtqKsfFVjurkMbDDmG9VbDKuakNLH035ctSIPl5S41VSkAr6kEXZHTny3/dhHJG8cjSx2GANVyYAK2gj0JVh6gsCN8SvjnZYZPLh42Z1j9vWUsRAHcezqK0vqSL5nnXPEe2pseAqleRMgbc9KAYEDarPUjb1zY2NWq3BRyvoX53dGMdUpYJ5wXLnMhvCKq8ErjwnaqjlSJtQ0g6QXQlaFHzcjsMxNK0iquhrlaLSCa8mvUwcizRRhuAOnvLDw+ZZUEsbEMwALJanarRlsgjb2WsdR0OOzz6YfDkZ4gt6Zcv5faJGnSL0MQxXfUCTdg4w720g3HMG8YT5zhZXHv+JNTckm4vZ7ola+Hlpw2YkiQKp0251eagXI2CoACCTtv0rddJ2mBH1SM24ov5AR97cFq+Ki+m2+IxlsizhWnFsQNSklrO2zuxJejflvSNtjQOFGdzRUUg1SGtK79TWo1yUHcn+Ixlu+VNKjbx46vf7/AEH+z6nrqMkvBeLmcyKyhWjKglSSpDAMNyBRHUfA9cOmIt2d4qkKlZlZJJJGJarjNkLENa2F8gRfNW9+ouU42qctUE8p7LLXGcbmfUjpk1jA3cXsmFFbSXkYA1dERTOrV1plU17sNn0HNh1iGYUgbsIk0aQSbLSNr3O5o2zGz5eYcON5rwjCwXUwd9Ipj5vClI2UE9DZo0Lw4cJCeErIwcP5i4+2Tzb5/sFDkMbtn/tIhbwztlsosYpR7ySSSSAFtmO7GgBZJO2NtauCLBHI0R8Dyw3y8RlSYx+CWDWyMrKBpULq16jYOpugOxHvwlRCp0rkSoJslHhUb8z5WBOLYwYu1ndLlc9Jk6VYocsWDxxjSGjPnCAKKW3sk7bM3Ugiv+9DvldJGyfDWEccXkeZKskbFIiNkVeWobmtqHO1u1HFnyuUmZIJifDkOtXjIjIQkOxkkFAH0vly9aNj/k+8SavNl6Nb+KSKPXZN/lgAh3+3GfvV9OzWqqvx5br0vVyxcHdX3ivxRWyOce8wFLwT0NRKijdV51BJDAgkatwRZhWc7hOJxvGqrFIHNFkkGlPe+sA1W/lB5eu2Dsx2Xm4X2gymXZ43lDoX8IsQquG1qSyjfw7J9xGAC7spwrOI2h84yfdOkSK/zltgfySb9CwvDxmOFxrlxl2RZlclQkiqykkl90rTpXnVUAoA6Ycc3CHQggna6Bo2N1o9CCAQehrDb2czpzEfiPs66oipqwUNPYHIsRe21aa23IK3kX8O4dHl4liiRUjQUqqAAOp2G25s/E4U4MGAQQofDnK/ZlUsPc6UH/WDKf0WxFu9zhAmyBk+1l3WQeuknQ4/Bgf0RiRZ2U/SIRWwagfe0eYLA/JE/HDf3jzqnDMzq+0mgfnOQq/tOJKTammu4yok4NPsUCDeHDgfaCbIy+LA1HbUu5VwL8rKOY3NVuLNdcN6nG2OonFTWJHORm4Syi7+Ad6mUzAAlb6PJtYlICE/kyeyfnpPuxKP51h/vY/11/jjzPWOTZVTuVU+8gE/CyMZs/DYt+mRoR8Qf9SPTU/EoNLB5ItNHUGdK09bs1VYrfP96UULFI1EoicGLwwqRaAWXSre0VEJA2X2+Vrirky4BuhfrQG3QY6AYKfh0VvN5Cd+/wClEg7S9vc1n7V28OE/8JPZI/LPNzy57fk9cR7TjbBjQhTjTWIrBQnVlN5kxbwvi75drXdSfMh5N0sH7LUOfwuxVT3g8yZlldDaKA59dRJCAjoQVY16hTitTh14J2mbJJIERSXYMWYnYKApGkDc7He/ljnfH/DJ3FFytl/Mez4Wz5fyNjwvxDyn5dV+n72LRklCjcgbX8hz2xiOm82kg7gagNWk0T71BIGx9BYwi4ZlCT40hYuVpdVWiGiRQ2VmNagPRRvVlXJm1U1dt91d2/AcvnQx49Onok4R3fdcfD9zsk87s04lHqjKDnIVj/8Ayssd/LVeJyMQHMzOhMteSMRyBSdyY2Er7DYHSCvM7gYn2Og8KSVF775/sjNvHmaEediDSQX0kY//AKpl/wAGONoo5MsqqoMsSiuniKBy9BIAKH3tvtE4bO2nE3ymTkzMaB3y9S6SSAVHlkFjl9Wz74ae7jvWi4wXjMZhnQatBbUGS6LK1DkSLBHUc+nXWbzSM6XJIc1xWCRoal0v4uleh1DUjoyPRIJBTlsxHLBPxbMxkr9FabnTROigjoSJWGn4AthNxaArUZUnVPG0TD7JeRWlB9CBrcXsR7xiRDFsaNs/D2zKaZwFQ841N3tydiN6O9ADcDcjbFTp3rZjgcxyHEIDMkI0wzIQrvELETEHyv5aFiqKkGzeLlzOvy6NPtDVqv2etV15c/2YbO0nZLKcRVVzcSyhDqWyykE7HdGBr3XWACpuK/ylPLWWyfm+9M9ivzEAP/VhR3O9lps1mpOM54kOxYxWNIYuCryV0UKdK+u/oLk+d7qOG5cxyxZYLokBdtcr6UIZdWl3KmmKncECiTYBBlC8DhkzGvSSEXq7lCzUfYLaTS1W32vdgATdpe2KZXKyZhRrjjALSfY3IUBK3kYkgCtt92GKb7H99mY+loksaFZpSpKg6gJXYqKGz6XkJ6EgkXyq3O9Xg8ma4TmoogS+lXCjct4TpKVA6khDXvrHmrsJkHkz0RUf2TCQn7pUjQT+np268sI3hZFSy8HqXIdq4ndo3IR1YoCT5HINeRvjYo0b5Xzw+YqnwxWmtqqjuK5Ub57Y3zPaSfKQMY5mAjjIRCFcbbIPMpdiTQ9o3inTuk3iSLc7VpZTJ7FNqlUmqJlce5Y9MXP9K/nipu8/tuuecQQNcER1Fx9p6K2D6AMQPWyeVYzJm89m0ZJX8GFkSLw41UuVSqUs16d7JJPUgj7I55TsnElHRZBbzMxJ32Y6eXwsbc9vZxfhdUaEsy9TXbj5/tkpytatZYWy/Pn5fvgiUGWeT+zR3/NViN/eBX7cE+XdDToy715lI351Z610xPvHFEDyopq6O5J5KOZ3PIbnpQq9W4YkseiRDoqgCx1Vzs6dget7kdTzw9eO1NWXBY+oz/RqenaTz9CBQxs/sKzVz0qzV8dINY1VrxNpu0UGXHhM3nUAaEXntYZQKUA8+fqOmIfnM0ZZXkIrW2qh02AAvqaAs9TeNWxvatzJtwxHozMvLOlbxWJ5l2OWDBgxpmWGDBgwABOMEXgOEphDOdRPuAJG1A9D7/2YR9u4+Czv2JRwrtNOX0SSSSCTyrqY7MeRYiiynqNzyrnRmnCo1y8ZWNJJWdixWJGYajpB8yjQooDmaHTFU5eIxusiFg6MHQ6jsykMux5iwMek+E8QGYgimUUJUVwPTUAa+V1jg/H/AAqkpRcY6YPlRwstfA6bw69k4OLeWurGPhvAJZQDmQqLqVvDU2TpJYB35cwthedc6NYk+DBjHp0oUo6YLCLU5ym8yOObyqyxvG4tXVlYeoYEH9hx507vez2ZyPaKODQS0TvrNbeCVYeJfQFWBHvIHPbHpHDVxFEy8hzdopEYjfWVXUgYlAJD7JDMaB2OqttiNC0q6JaXwyKSFXEaE0TPsirJTE+VXbQq36WpcAnb51eRmd6HOgaIINHkaOE44/4kepIiyEc3Ircbhgmsrz3DAYT8PzSh2QhF8TzRojE3VCUBSq6SNmKgb7nffGoq0Nfl5Wrt1FhlLLWw5/STjRpLxv4FmgQefL3c8azARjU5oDcmjQ5Dc8gN+Z9/ocSkuqCNVzipZZgoUWxN6VHPzNyXb1Iw3cO4+kcNIC41uIwuwCWTHZagBpIG1naquxiPcb7QwZvMLGjBo4rBsqsckhKMKLe2q6QLUHUWYcgQzgAevPHOeK+LytZ+XTjv3f8AZEtOh5nqkKch2tMkmqSWGKFdVimLMRY9skBVU8yVBNbbbls7VPEJkjhK+YNmZAoHN7jjfUPvapTzPInbrvk5fHm0aHYIwNAjQ+kqfPICdKqbtKs0AdjpKTj2QaLMW7anljDs1VbKzBgBZpQrRqBZoDmSSTZt7mpUts1dm+N8vHd42+AxQiqqSGyeYggKLZrr0AFamPwsCupI5bkaR5IWWJOpvaO18qUAjkAL2HU30x3Kbg+gI/HSf/T+04yTiPPYv46s0mmWNSzEKqjc9AOX/gxHcv2tjQupRygZihUAkgksQVJFeYmj6VdHm39ouO+OQif2asTf3yNg3w50Pn6Uz46Wy8HjOnqr5y+F2OevPFZQqaaOMLr3Jrmu1sCraP4jHkq+u+zH7NVuDv7t8RnifHZswCrMFQ1aIKBHoSfMfxr3YaohpJX57nne/wDH8MdhjQtfC6FH1NZf5lC58SrVdk8L8jm8Xlr5dP8A49/yGMwvqAOOhxyy5sE+pJ/wH7savUzuY7nXBgwYCMMGDBgAw2OTqbBHuB+F+/5/j7sdsYIwPfYcng5pmAdro+h2Pzxe/doSeGZe/SSvzfEk0f8ATWKNSJnIVRbMQqj1ZiAo/EjHo3g/DFysEUCXpiRUBPM6RVn3nnjm/wCIJpU4QfOc/fzNbw2O8pIWYMGDHJGwGOeYk0ozaS1AnStWa3oX1OOmDAtgInxDLaVkzUkFMEDtpZUCqm92ttIQt7sLOmgo5YTpMrrLroRqsZDjXRVgzF1kBt9gCpRVPXrtI+0Y/qeZ/wCRL/kbEO7HdmhkckYnZpGePKv52sJ49RSKgrZRTD3ihyGL8aFO7TlNbrh9V7u3wEU3Dgd/5hc/XPNmk1gBV8WyNtiwe6P5IPxYk4bs32ekTS2kZnU1KTq8Qe+pCygDa2DgbjYYlOezHiRxNsNQJ2NjeuRoX+A+Aw65R7RSPQfwxrpaYrAlOvOEsr9CCRcClzB0SARLqI0ubLtGQ/htpJCKyi7BYkDl698zwUZWIZrNtEscKM80aoxVqG4C6whYtVErf2d7xJ+OALGHAFrLC18ubojb/mEjDX3gcH+nZWTKjdpI5XUerRr9XfT+0aP8PditUt6dWaqTWWuCSpcVKj3ZBu6btnJPnMzFml8N51jzGXWgAIQKWNOmkIVIA/LJ3vEy7bZQlI5hyiLB/cjgW3wVlQn0Go9MRXtH2GkzWRyGayR0ZzKwQmOqXxF0IdBbajzqzW7DrYkHZPvIhzREGY/qudU6ZIJfKdQ3JQt7QPMDn8eZz6q1PzI/FDIS0sY8ujSmolaQn7gsfN/YHzIx17UdmXj4fmZJiNQj2RCaFkAlm21EA8qAFfa2qRZzvI4bC7I+chDJsQCWo+nlBFj0w45xEz+TdUPkzETBWKsNnBCtTAGtweXLDabcJxk1tlEtWtKcWkeesBxvPA0bMkgKupKsp5hhzGNMejZT3RxjTTwzlLHe45jl+/8A89wxjxq5gj8SK9bGO1YxWDHVDtW2GcWOrb/wV1vlfoPn0x2VawVjOAHLOwYMF4xeFGGcGNGauZxteAXBnGLxrI4A3NfH+HXEw7Ld2GYzKq8reDEaIZt5GB3tVBoCuRY/I9a9e5pW8dVR4JqVCdX8KNu6/gBzGcExH1eXOok8jIQfDX4i9fupfUYurCThfC48tEsUShUUACgLNACyRzY1ueuFeODv7x3dZz6cL3HRW9FUYaQwYMGKJOGDBgwAIO0A/quYvl4Mv+VsRvtf2my+RmggzWpY83EIxIp/smiYFWbrVyA2OWncUbEj48paB0Gxk0x36eIyx38tV4r7vD7FZjjfEoUVdGTyw0ySsw3ZiryrGoNkhdK3QF36Y1bFeh+8ZIniZXNwQlUMM5UeQFfCsfdCraihsOXywmyPGs1JL4QhjQquttWtaUlgtD7RJU8uW5vkDJhhuVf62T6wr+x2/ji+MOUfCZHYnMTeImpWWNVCqCu9Eg3ILAO9ct7x0ojOG+RhGn4hzr/zJiJ96HeRLwk5dIcv4zzE+1q00tDSuncub+VcjeJJFmmdspK8ZieRGVkY2ULospQnqQY6+WADHZj/AHLLf8iH/IuGjvB7DxcSysg8NDmAh8GQjzBhuo1CjRO1GxvdbYfOCn6lVoDQWjoG68NmSvlpwuxgOThUbXRkvKPFE0TIxVgVZSQQdiCNiCOhBw8cP7b56A3Fm513uvEYqT71YlT8xi9u8Hubi4hJ9IgIjnJBkW6SUbXZAOh6+0AQeo64Ycz/ACcwsmrL55ko2uqO2BBsedHXcbbgDGqrmlJbsZpZxyKTceWN2ykuXzCqA+YKHwJ6BA1HylGsDdVehYOwGGLi3AMxlGqeJk9Gq0PwceU/jfuxdnZPg+byyMubzn0v2dBMQRlAu7YMS92Nz6YXdoOKDK5aWZt/DQkA9TyRfmxA+eJbbxWrRkqUEpR6L9mVa9pCp6nszzqpxnGAfXc9fj1xnHZnPMMGDBhBDRgbFEV1BH78YZqsmqAvn+PTHTCbMm6X5n02I038T+wHCSeFkkhu8HWKQnpR9L/9h/4Ma+GxO7UPQD953xiIjn+/f/zlfvBx11j1H4jAt1uK/S9jbLZAyOsa+1Iyxgn1kIRbJ6Wwx6Vy8IRFUclAUfAChihOw2V8XiOWXnUms/CNWkH7VGL/AMcl/EE/5kILos/P/Bs+HR9Dk+rDBgwY5w0gwYMGAAwYwTWPPPen3vSZp2y+SkZMsLV3XZpTZBpgb8OqobXvfQYmo0ZVXhCN4Lc4x25yKZiGN83ApR2eQFxQ0qwVSQdm1spr8k+mFnZjtPlpA6RzJJc0hVkIYMJGaQbryI1UQaIq+RBPkS8W1/JwyxOfnejpXLlSels6aR+Ct+GNmlTVOOlEbeT0RhAT/Wh74T+xhf8AiPxwvw3v/va/8l/80eJRBwrDRnpPEzMEYDDw2eYkggEKvh0pPtbzKdthR67YdicQ7tr2qihTVl8zllzSK4RZZVUNqUivfThDRoWtEjAA9JIsU8qsQviVKtmgaCpJV7bEKTX3764XRyBgCCCDyI3H448d8fzuankMmbaV3Y+1Jdfo3tXuXbGOBdp8zkXD5aZ4jdkKfKfzkPlb5jFGtaa5OSY5Swex8GIF3a96cXFFEUnkzarbLVK9c2j3N1sSDuL6jks7b96OU4X5HJknIsRR0SLFqXJICA7e+jdYznQnr0Y3H5RMcV72qk+lyyxu7mFWCqqsVW0A1Hy1qIk1DzXRT3Ypnj3e5xLNk3mDEh+xD5AB6ah5z82OI/lO02aiNpmJRuT7bEEnckgkg2SeeNayo+RPXLchqetYRbs/YuI+w8in3lWH7VB/bhNJ2INeWej6mO/2BxiPcA71yLGcXV6PEov9JSwH4ViwuH8QjzEayRMHRuRH7QRzBHocb8Lhy4bKMqMVzFfIjH+xMg/46H4xsv8AgzYwexkv34/xf/sxMMGJVWmupE6FN9CHN2NlAJMkQA3JtzQHP7Aw8cE4EiQr4sSGQ2WLIpO5NCyLFLW3reHGc6mVBy9pvzRekfNwPkrYUYbKpKXLHRpxhukcBkI/7tP1F/hjb6In3E/VX+GOuGzi/H0y7Iml5JpTUcUQ1Ox6bdBe1/40cRtpLLJEs8CtchHri0xoG8aAAhVBFyx6iCBY8urcYtPFQQd3OfzLCTiWbTKQbMIoJNLg8wCxGmwa31N7sSFO6PLmP6jP54OOTrmbF9LAWq+GMa9pe0STTxguUloW5PsGKS4lxfjPZ543zcwzmUd9JYksfUjU1OjFQSASV2+OLa7OdooeIZdMxl21I3rsysPaVh0YenwO4IOMetbypbvgnTyOeDBgxXFID309p/ofDXRf7TMkwrz2UgmQ7fk2Piwx5liiZ2CqCzE0ABZJ9ABj0J39dnczm4cr9GiebQ8mpY1LEaguk0BdeUi/eMUdnYzlV8IgrMwPi37SqeUXusbt+cB6jGzZpKmsEcuTlJDFCKb6yXUCQrfVBd9SsV3duW6sAK5m9nTs/wB4Ga4eW+iFIg9agq2G03V6iSdifxxGsGLY0v3u578zmZRBn/DQsSEdVIBJrSrWxrr8bHpvarb5lWvy+C+/T2kPPHi3F0dl+3cx4NJ5yZYYcyoY3qrVl9FferWb9AV9cACLva72Jpcw+WykhSGM6WZbDMwvVvfLkPlipnkLGySSep5/jgdiSSdydzjXAAoyufeK9DEA8xzU/nKfKw9xGFMsCSxmSNdLqSZEB8uk0AyXZoHZgSasEbXTdhXwvMCOZGPs6gGHQo3lcH3FSR88AG/A+LS5TMRzwGpI2DL1s8qI6ggkEdQTjbjsWYWeT6WsizsxZ/FBDknckgjr+GHHgDLkM/BNmY3aGKYMaX2tBsFdVBt6PPGO3faZuIZ6acuzoXYRattMIJMa6elA/iSeuEx1Aj+DBgwoBiTdhe1Jyc4Dt9RIQJBzr0cehHX3X7sRnBhYycXlCNZWD0H/AD3l/wC/h9f7RP8AuxrLx7LL7WYhF8rlj/7sefsGLPtL7EXkruWae9SOOWYeEZFLnSyvVqvlQ7g7UL6bk+uOjd8EXTLSfORf+zFXYMR+dPuO8uJZkne+teXLtfvcfuXDPwfvGfLz5nNhFOblVUhZhqSFTs5AJ9rSFA59b5kGF4MMlUlLkcopcCzinGJs1IZJ5Xlc82ckn5XyHuG2NMjxKWBg8MjxOPtRsVP4qRhNgwwcSLtL2+znEY4o81LrWK6FAamO2p9OzNW1+l+pu1P5N+dJhzkVbI8T3/zA6n/+Y/HFFAY9P9znZM5DhymRdM058WS+YHKJT6Uu9dCzYq3ckqTT6jo8k7wYMGMUkMOtgj1xTvaPuEjbXLHmH1sbpwKJbmSwB69K/DGMGJ6NWUH6RGskUn7jMwpoZiI+W9w439OR/H9mO0fcPMQCczED+a3v63jGDFz2iY3CHLhv8n/U+mXM7eqL+zSf44svh3djkoct4AQlTWo2QSa0tdcww2IN3td0KMGIatxU7ipIbm7keGH/AIT/AA11/gLGNf6C+F3fhSV6eK/8bwYMQ+0Vf+QuEKct3M8LQ/7tq9zu5/feHbK933D4vYycPzQE/i1nBgw116j/AKmGEM/el2HXPcPEcelHy5VorvSBsjISASAVPpzVcUv/AEQZv+8g/Xk/08GDFijXnGOBGjH9EGb/ALyD9eT/AE8H9EGb/vIP15P9PBgxN7RMTCD+iDN/3kH68n+nhz7OdyssuZjTMSxiIk6/DZi9AE0uqMDcgCzy9+DBhJXE8BpQtfuPOtlEopWYBi+5AJCkr4WxIqxZ+OND3GsZBGJlFg+ckmqBP9n4Y1XVe2Ku96omDCK5mLhDG3c/mwf7SD9aT/TxO+7ruRiH12eKzEMQsS34e1eZiQC/5tAbb30MGG1LienkEkR/tt3RytnpzljBHCWBRLddIKqSNKoQBd8jhj/ogzf95B+vJ/p4MGHRuJ4QmEZHdBm/7zL/AK8n+ng/ogzf95B+vJ/p4MGHe0TDCJp3Xd0IjzJnzhSTwdDRohYrrsnU+pR7NCh1J35b3bgwYpVqkpy3HJYDBgwYhFP/2Q=="/>
          <p:cNvSpPr>
            <a:spLocks noChangeAspect="1" noChangeArrowheads="1"/>
          </p:cNvSpPr>
          <p:nvPr/>
        </p:nvSpPr>
        <p:spPr bwMode="auto">
          <a:xfrm>
            <a:off x="1625600"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Bilde 10">
            <a:hlinkClick r:id="rId4"/>
          </p:cNvPr>
          <p:cNvPicPr/>
          <p:nvPr/>
        </p:nvPicPr>
        <p:blipFill>
          <a:blip r:embed="rId5" cstate="print"/>
          <a:srcRect/>
          <a:stretch>
            <a:fillRect/>
          </a:stretch>
        </p:blipFill>
        <p:spPr bwMode="auto">
          <a:xfrm>
            <a:off x="1847529" y="6021289"/>
            <a:ext cx="2181225" cy="600075"/>
          </a:xfrm>
          <a:prstGeom prst="rect">
            <a:avLst/>
          </a:prstGeom>
          <a:noFill/>
          <a:ln w="9525">
            <a:noFill/>
            <a:miter lim="800000"/>
            <a:headEnd/>
            <a:tailEnd/>
          </a:ln>
        </p:spPr>
      </p:pic>
      <p:graphicFrame>
        <p:nvGraphicFramePr>
          <p:cNvPr id="4" name="Tabell 3"/>
          <p:cNvGraphicFramePr>
            <a:graphicFrameLocks noGrp="1"/>
          </p:cNvGraphicFramePr>
          <p:nvPr>
            <p:extLst/>
          </p:nvPr>
        </p:nvGraphicFramePr>
        <p:xfrm>
          <a:off x="2135561" y="4365104"/>
          <a:ext cx="8060649" cy="1296144"/>
        </p:xfrm>
        <a:graphic>
          <a:graphicData uri="http://schemas.openxmlformats.org/drawingml/2006/table">
            <a:tbl>
              <a:tblPr>
                <a:tableStyleId>{5C22544A-7EE6-4342-B048-85BDC9FD1C3A}</a:tableStyleId>
              </a:tblPr>
              <a:tblGrid>
                <a:gridCol w="2100497">
                  <a:extLst>
                    <a:ext uri="{9D8B030D-6E8A-4147-A177-3AD203B41FA5}">
                      <a16:colId xmlns:a16="http://schemas.microsoft.com/office/drawing/2014/main" val="4276866339"/>
                    </a:ext>
                  </a:extLst>
                </a:gridCol>
                <a:gridCol w="1267568">
                  <a:extLst>
                    <a:ext uri="{9D8B030D-6E8A-4147-A177-3AD203B41FA5}">
                      <a16:colId xmlns:a16="http://schemas.microsoft.com/office/drawing/2014/main" val="1135146363"/>
                    </a:ext>
                  </a:extLst>
                </a:gridCol>
                <a:gridCol w="1173146">
                  <a:extLst>
                    <a:ext uri="{9D8B030D-6E8A-4147-A177-3AD203B41FA5}">
                      <a16:colId xmlns:a16="http://schemas.microsoft.com/office/drawing/2014/main" val="616726309"/>
                    </a:ext>
                  </a:extLst>
                </a:gridCol>
                <a:gridCol w="1173146">
                  <a:extLst>
                    <a:ext uri="{9D8B030D-6E8A-4147-A177-3AD203B41FA5}">
                      <a16:colId xmlns:a16="http://schemas.microsoft.com/office/drawing/2014/main" val="2252171378"/>
                    </a:ext>
                  </a:extLst>
                </a:gridCol>
                <a:gridCol w="1173146">
                  <a:extLst>
                    <a:ext uri="{9D8B030D-6E8A-4147-A177-3AD203B41FA5}">
                      <a16:colId xmlns:a16="http://schemas.microsoft.com/office/drawing/2014/main" val="4158685836"/>
                    </a:ext>
                  </a:extLst>
                </a:gridCol>
                <a:gridCol w="1173146">
                  <a:extLst>
                    <a:ext uri="{9D8B030D-6E8A-4147-A177-3AD203B41FA5}">
                      <a16:colId xmlns:a16="http://schemas.microsoft.com/office/drawing/2014/main" val="3553381523"/>
                    </a:ext>
                  </a:extLst>
                </a:gridCol>
              </a:tblGrid>
              <a:tr h="324036">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dirty="0">
                          <a:effectLst/>
                        </a:rPr>
                        <a:t>2017</a:t>
                      </a:r>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2018</a:t>
                      </a:r>
                      <a:endParaRPr lang="nb-NO"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2019</a:t>
                      </a:r>
                      <a:endParaRPr lang="nb-NO"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2020</a:t>
                      </a:r>
                      <a:endParaRPr lang="nb-NO"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2021</a:t>
                      </a:r>
                      <a:endParaRPr lang="nb-NO"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40584965"/>
                  </a:ext>
                </a:extLst>
              </a:tr>
              <a:tr h="324036">
                <a:tc>
                  <a:txBody>
                    <a:bodyPr/>
                    <a:lstStyle/>
                    <a:p>
                      <a:pPr algn="l" fontAlgn="b"/>
                      <a:r>
                        <a:rPr lang="nb-NO" sz="1800" u="none" strike="noStrike" dirty="0">
                          <a:effectLst/>
                        </a:rPr>
                        <a:t>Budsjett for Våler</a:t>
                      </a:r>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dirty="0">
                          <a:effectLst/>
                        </a:rPr>
                        <a:t>2 302 000</a:t>
                      </a:r>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dirty="0">
                          <a:effectLst/>
                        </a:rPr>
                        <a:t>2 439 000</a:t>
                      </a:r>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dirty="0">
                          <a:effectLst/>
                        </a:rPr>
                        <a:t>2 461 000</a:t>
                      </a:r>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2 310 000</a:t>
                      </a:r>
                      <a:endParaRPr lang="nb-NO"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2 158 830</a:t>
                      </a:r>
                      <a:endParaRPr lang="nb-NO"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0284946"/>
                  </a:ext>
                </a:extLst>
              </a:tr>
              <a:tr h="324036">
                <a:tc>
                  <a:txBody>
                    <a:bodyPr/>
                    <a:lstStyle/>
                    <a:p>
                      <a:pPr algn="l" fontAlgn="b"/>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nb-NO"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nb-NO"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38670441"/>
                  </a:ext>
                </a:extLst>
              </a:tr>
              <a:tr h="3240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800" u="none" strike="noStrike" dirty="0" smtClean="0">
                          <a:effectLst/>
                        </a:rPr>
                        <a:t>Regnskap for Våler</a:t>
                      </a:r>
                      <a:endParaRPr lang="nb-NO" sz="1800" b="0" i="0" u="none" strike="noStrike" dirty="0" smtClean="0">
                        <a:solidFill>
                          <a:srgbClr val="000000"/>
                        </a:solidFill>
                        <a:effectLst/>
                        <a:latin typeface="Calibri" panose="020F0502020204030204" pitchFamily="34" charset="0"/>
                      </a:endParaRPr>
                    </a:p>
                  </a:txBody>
                  <a:tcPr marL="7620" marR="7620" marT="7620" marB="0" anchor="b"/>
                </a:tc>
                <a:tc>
                  <a:txBody>
                    <a:bodyPr/>
                    <a:lstStyle/>
                    <a:p>
                      <a:pPr algn="r" fontAlgn="b"/>
                      <a:r>
                        <a:rPr lang="nb-NO" sz="1800" b="0" i="0" u="none" strike="noStrike" dirty="0" smtClean="0">
                          <a:solidFill>
                            <a:schemeClr val="tx1"/>
                          </a:solidFill>
                          <a:effectLst/>
                          <a:latin typeface="Calibri" panose="020F0502020204030204" pitchFamily="34" charset="0"/>
                        </a:rPr>
                        <a:t>2</a:t>
                      </a:r>
                      <a:r>
                        <a:rPr lang="nb-NO" sz="1800" b="0" i="0" u="none" strike="noStrike" baseline="0" dirty="0" smtClean="0">
                          <a:solidFill>
                            <a:schemeClr val="tx1"/>
                          </a:solidFill>
                          <a:effectLst/>
                          <a:latin typeface="Calibri" panose="020F0502020204030204" pitchFamily="34" charset="0"/>
                        </a:rPr>
                        <a:t> 100 000</a:t>
                      </a:r>
                      <a:endParaRPr lang="nb-NO" sz="18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2 347 201</a:t>
                      </a:r>
                      <a:endParaRPr lang="nb-NO" sz="18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2 603 496</a:t>
                      </a:r>
                      <a:endParaRPr lang="nb-NO" sz="18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nb-NO" sz="1800" u="none" strike="noStrike">
                          <a:effectLst/>
                        </a:rPr>
                        <a:t>2 218 000</a:t>
                      </a:r>
                      <a:endParaRPr lang="nb-NO" sz="18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nb-NO" sz="1800" u="none" strike="noStrike" dirty="0">
                          <a:effectLst/>
                        </a:rPr>
                        <a:t>2 158 830</a:t>
                      </a:r>
                      <a:endParaRPr lang="nb-NO" sz="1800" b="0"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8821344"/>
                  </a:ext>
                </a:extLst>
              </a:tr>
            </a:tbl>
          </a:graphicData>
        </a:graphic>
      </p:graphicFrame>
    </p:spTree>
    <p:extLst>
      <p:ext uri="{BB962C8B-B14F-4D97-AF65-F5344CB8AC3E}">
        <p14:creationId xmlns:p14="http://schemas.microsoft.com/office/powerpoint/2010/main" val="2778367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4" name="Plassholder for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52F373-48EC-4791-9D4A-F692F61EC331}" type="datetime1">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24.11.2020</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2" name="Plassholder for innhold 11"/>
          <p:cNvGraphicFramePr>
            <a:graphicFrameLocks noGrp="1"/>
          </p:cNvGraphicFramePr>
          <p:nvPr>
            <p:ph idx="1"/>
            <p:extLst/>
          </p:nvPr>
        </p:nvGraphicFramePr>
        <p:xfrm>
          <a:off x="1703513" y="44625"/>
          <a:ext cx="8856983" cy="6701251"/>
        </p:xfrm>
        <a:graphic>
          <a:graphicData uri="http://schemas.openxmlformats.org/drawingml/2006/table">
            <a:tbl>
              <a:tblPr>
                <a:tableStyleId>{5C22544A-7EE6-4342-B048-85BDC9FD1C3A}</a:tableStyleId>
              </a:tblPr>
              <a:tblGrid>
                <a:gridCol w="1514012">
                  <a:extLst>
                    <a:ext uri="{9D8B030D-6E8A-4147-A177-3AD203B41FA5}">
                      <a16:colId xmlns:a16="http://schemas.microsoft.com/office/drawing/2014/main" val="983837365"/>
                    </a:ext>
                  </a:extLst>
                </a:gridCol>
                <a:gridCol w="1059810">
                  <a:extLst>
                    <a:ext uri="{9D8B030D-6E8A-4147-A177-3AD203B41FA5}">
                      <a16:colId xmlns:a16="http://schemas.microsoft.com/office/drawing/2014/main" val="2902766977"/>
                    </a:ext>
                  </a:extLst>
                </a:gridCol>
                <a:gridCol w="6283161">
                  <a:extLst>
                    <a:ext uri="{9D8B030D-6E8A-4147-A177-3AD203B41FA5}">
                      <a16:colId xmlns:a16="http://schemas.microsoft.com/office/drawing/2014/main" val="1135422904"/>
                    </a:ext>
                  </a:extLst>
                </a:gridCol>
              </a:tblGrid>
              <a:tr h="251064">
                <a:tc>
                  <a:txBody>
                    <a:bodyPr/>
                    <a:lstStyle/>
                    <a:p>
                      <a:pPr algn="l" fontAlgn="b"/>
                      <a:r>
                        <a:rPr lang="nb-NO" sz="1600" b="1" u="none" strike="noStrike" dirty="0">
                          <a:effectLst/>
                        </a:rPr>
                        <a:t>Ansatte 2019</a:t>
                      </a:r>
                      <a:endParaRPr lang="nb-NO" sz="1600" b="1" i="0" u="none" strike="noStrike" dirty="0">
                        <a:solidFill>
                          <a:srgbClr val="000000"/>
                        </a:solidFill>
                        <a:effectLst/>
                        <a:latin typeface="Calibri" panose="020F0502020204030204" pitchFamily="34" charset="0"/>
                      </a:endParaRPr>
                    </a:p>
                  </a:txBody>
                  <a:tcPr marL="6183" marR="6183" marT="6183" marB="0" anchor="b"/>
                </a:tc>
                <a:tc>
                  <a:txBody>
                    <a:bodyPr/>
                    <a:lstStyle/>
                    <a:p>
                      <a:pPr algn="l" fontAlgn="b"/>
                      <a:r>
                        <a:rPr lang="nb-NO" sz="1600" u="none" strike="noStrike" dirty="0">
                          <a:effectLst/>
                        </a:rPr>
                        <a:t> </a:t>
                      </a:r>
                      <a:r>
                        <a:rPr lang="nb-NO" sz="1600" b="1" u="none" strike="noStrike" dirty="0" smtClean="0">
                          <a:effectLst/>
                        </a:rPr>
                        <a:t>Stillings%</a:t>
                      </a:r>
                      <a:endParaRPr lang="nb-NO" sz="1600" b="1" i="0" u="none" strike="noStrike" dirty="0">
                        <a:solidFill>
                          <a:srgbClr val="000000"/>
                        </a:solidFill>
                        <a:effectLst/>
                        <a:latin typeface="Calibri" panose="020F0502020204030204" pitchFamily="34" charset="0"/>
                      </a:endParaRPr>
                    </a:p>
                  </a:txBody>
                  <a:tcPr marL="6183" marR="6183" marT="6183" marB="0" anchor="b"/>
                </a:tc>
                <a:tc>
                  <a:txBody>
                    <a:bodyPr/>
                    <a:lstStyle/>
                    <a:p>
                      <a:pPr algn="l" fontAlgn="b"/>
                      <a:r>
                        <a:rPr lang="nb-NO" sz="1600" u="none" strike="noStrike" dirty="0">
                          <a:effectLst/>
                        </a:rPr>
                        <a:t> </a:t>
                      </a:r>
                      <a:r>
                        <a:rPr lang="nb-NO" sz="1600" b="1" u="none" strike="noStrike" dirty="0" smtClean="0">
                          <a:effectLst/>
                        </a:rPr>
                        <a:t>Fagområder</a:t>
                      </a:r>
                      <a:endParaRPr lang="nb-NO" sz="1600" b="1" i="0" u="none" strike="noStrike" dirty="0">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087274243"/>
                  </a:ext>
                </a:extLst>
              </a:tr>
              <a:tr h="495920">
                <a:tc>
                  <a:txBody>
                    <a:bodyPr/>
                    <a:lstStyle/>
                    <a:p>
                      <a:pPr algn="l" fontAlgn="t"/>
                      <a:r>
                        <a:rPr lang="nb-NO" sz="1600" u="none" strike="noStrike" dirty="0">
                          <a:effectLst/>
                        </a:rPr>
                        <a:t>Landbrukssjef</a:t>
                      </a:r>
                      <a:endParaRPr lang="nb-NO" sz="1600" b="0" i="0" u="none" strike="noStrike" dirty="0">
                        <a:solidFill>
                          <a:srgbClr val="000000"/>
                        </a:solidFill>
                        <a:effectLst/>
                        <a:latin typeface="Calibri" panose="020F0502020204030204" pitchFamily="34" charset="0"/>
                      </a:endParaRPr>
                    </a:p>
                  </a:txBody>
                  <a:tcPr marL="6183" marR="6183" marT="6183" marB="0"/>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t"/>
                      <a:r>
                        <a:rPr lang="nb-NO" sz="1600" u="none" strike="noStrike" dirty="0">
                          <a:effectLst/>
                        </a:rPr>
                        <a:t>Økonomi/personal, rapportering, ansvar for tilskuddsordninger, næringsutvikling, </a:t>
                      </a:r>
                      <a:r>
                        <a:rPr lang="nb-NO" sz="1600" u="none" strike="noStrike" dirty="0" smtClean="0">
                          <a:effectLst/>
                        </a:rPr>
                        <a:t>utviklingsprosjekt, Innovasjon Norge</a:t>
                      </a:r>
                      <a:endParaRPr lang="nb-NO" sz="1600" b="0" i="0" u="none" strike="noStrike" dirty="0">
                        <a:solidFill>
                          <a:srgbClr val="000000"/>
                        </a:solidFill>
                        <a:effectLst/>
                        <a:latin typeface="Calibri" panose="020F0502020204030204" pitchFamily="34" charset="0"/>
                      </a:endParaRPr>
                    </a:p>
                  </a:txBody>
                  <a:tcPr marL="6183" marR="6183" marT="6183" marB="0"/>
                </a:tc>
                <a:extLst>
                  <a:ext uri="{0D108BD9-81ED-4DB2-BD59-A6C34878D82A}">
                    <a16:rowId xmlns:a16="http://schemas.microsoft.com/office/drawing/2014/main" val="1895306432"/>
                  </a:ext>
                </a:extLst>
              </a:tr>
              <a:tr h="251064">
                <a:tc>
                  <a:txBody>
                    <a:bodyPr/>
                    <a:lstStyle/>
                    <a:p>
                      <a:pPr algn="l" fontAlgn="b"/>
                      <a:r>
                        <a:rPr lang="nb-NO" sz="1600" u="none" strike="noStrike" dirty="0">
                          <a:effectLst/>
                        </a:rPr>
                        <a:t>Rådgiver</a:t>
                      </a:r>
                      <a:endParaRPr lang="nb-NO" sz="16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Lovsaker, skog, kart</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80424625"/>
                  </a:ext>
                </a:extLst>
              </a:tr>
              <a:tr h="251064">
                <a:tc>
                  <a:txBody>
                    <a:bodyPr/>
                    <a:lstStyle/>
                    <a:p>
                      <a:pPr algn="l" fontAlgn="b"/>
                      <a:r>
                        <a:rPr lang="nb-NO" sz="1600" u="none" strike="noStrike" dirty="0">
                          <a:effectLst/>
                        </a:rPr>
                        <a:t>Konsulent</a:t>
                      </a:r>
                      <a:endParaRPr lang="nb-NO" sz="16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Skogfond, Egenerklæringer</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1152998983"/>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Viltforvaltning, prosjekt eksternt finansiert</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4197114399"/>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Skog</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594773491"/>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Klima- og miljø</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1638952101"/>
                  </a:ext>
                </a:extLst>
              </a:tr>
              <a:tr h="251064">
                <a:tc>
                  <a:txBody>
                    <a:bodyPr/>
                    <a:lstStyle/>
                    <a:p>
                      <a:pPr algn="l" fontAlgn="b"/>
                      <a:r>
                        <a:rPr lang="nb-NO" sz="1600" u="none" strike="noStrike">
                          <a:effectLst/>
                        </a:rPr>
                        <a:t>Konsulent</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90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n-NO" sz="1600" u="none" strike="noStrike">
                          <a:effectLst/>
                        </a:rPr>
                        <a:t>Tilskuddsordningene i landbruket, landbruksregister, arkiv</a:t>
                      </a:r>
                      <a:endParaRPr lang="nn-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902977873"/>
                  </a:ext>
                </a:extLst>
              </a:tr>
              <a:tr h="251064">
                <a:tc>
                  <a:txBody>
                    <a:bodyPr/>
                    <a:lstStyle/>
                    <a:p>
                      <a:pPr algn="l" fontAlgn="b"/>
                      <a:r>
                        <a:rPr lang="nb-NO" sz="1600" u="none" strike="noStrike">
                          <a:effectLst/>
                        </a:rPr>
                        <a:t>Konsulent</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80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Tilskuddsordningene i landbruket</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906084019"/>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70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Skog, vegsaker, tilskudd </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034506174"/>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60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SMIL, Utvalgte kulturlandskap, kontrolloppgaver, drenering</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1863544518"/>
                  </a:ext>
                </a:extLst>
              </a:tr>
              <a:tr h="233800">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20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dirty="0">
                          <a:effectLst/>
                        </a:rPr>
                        <a:t>Drenering og Nydyrking</a:t>
                      </a:r>
                      <a:endParaRPr lang="nb-NO" sz="1600" b="0" i="0" u="none" strike="noStrike" dirty="0">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1956600252"/>
                  </a:ext>
                </a:extLst>
              </a:tr>
              <a:tr h="251064">
                <a:tc>
                  <a:txBody>
                    <a:bodyPr/>
                    <a:lstStyle/>
                    <a:p>
                      <a:pPr algn="l" fontAlgn="b"/>
                      <a:r>
                        <a:rPr lang="nb-NO" sz="900" u="none" strike="noStrike">
                          <a:effectLst/>
                        </a:rPr>
                        <a:t> </a:t>
                      </a:r>
                      <a:endParaRPr lang="nb-NO" sz="9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b="1" u="none" strike="noStrike" dirty="0">
                          <a:effectLst/>
                        </a:rPr>
                        <a:t>920</a:t>
                      </a:r>
                      <a:endParaRPr lang="nb-NO" sz="1600" b="1" i="0" u="none" strike="noStrike" dirty="0">
                        <a:solidFill>
                          <a:srgbClr val="000000"/>
                        </a:solidFill>
                        <a:effectLst/>
                        <a:latin typeface="Calibri" panose="020F0502020204030204" pitchFamily="34" charset="0"/>
                      </a:endParaRPr>
                    </a:p>
                  </a:txBody>
                  <a:tcPr marL="6183" marR="6183" marT="6183" marB="0"/>
                </a:tc>
                <a:tc>
                  <a:txBody>
                    <a:bodyPr/>
                    <a:lstStyle/>
                    <a:p>
                      <a:pPr algn="l" fontAlgn="b"/>
                      <a:r>
                        <a:rPr lang="nb-NO" sz="900" u="none" strike="noStrike">
                          <a:effectLst/>
                        </a:rPr>
                        <a:t> </a:t>
                      </a:r>
                      <a:endParaRPr lang="nb-NO" sz="9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477292030"/>
                  </a:ext>
                </a:extLst>
              </a:tr>
              <a:tr h="143941">
                <a:tc>
                  <a:txBody>
                    <a:bodyPr/>
                    <a:lstStyle/>
                    <a:p>
                      <a:pPr algn="l" fontAlgn="b"/>
                      <a:endParaRPr lang="nb-NO" sz="9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endParaRPr lang="nb-NO" sz="900" b="0" i="0" u="none" strike="noStrike">
                        <a:solidFill>
                          <a:srgbClr val="000000"/>
                        </a:solidFill>
                        <a:effectLst/>
                        <a:latin typeface="Calibri" panose="020F0502020204030204" pitchFamily="34" charset="0"/>
                      </a:endParaRPr>
                    </a:p>
                  </a:txBody>
                  <a:tcPr marL="6183" marR="6183" marT="6183" marB="0"/>
                </a:tc>
                <a:tc>
                  <a:txBody>
                    <a:bodyPr/>
                    <a:lstStyle/>
                    <a:p>
                      <a:pPr algn="l" fontAlgn="b"/>
                      <a:endParaRPr lang="nb-NO" sz="9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825140377"/>
                  </a:ext>
                </a:extLst>
              </a:tr>
              <a:tr h="251064">
                <a:tc>
                  <a:txBody>
                    <a:bodyPr/>
                    <a:lstStyle/>
                    <a:p>
                      <a:pPr algn="l" fontAlgn="b"/>
                      <a:r>
                        <a:rPr lang="nb-NO" sz="1600" b="1" u="none" strike="noStrike" dirty="0">
                          <a:effectLst/>
                        </a:rPr>
                        <a:t>Ansatte 2021</a:t>
                      </a:r>
                      <a:endParaRPr lang="nb-NO" sz="1600" b="1"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 </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 </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46143958"/>
                  </a:ext>
                </a:extLst>
              </a:tr>
              <a:tr h="495920">
                <a:tc>
                  <a:txBody>
                    <a:bodyPr/>
                    <a:lstStyle/>
                    <a:p>
                      <a:pPr algn="l" fontAlgn="t"/>
                      <a:r>
                        <a:rPr lang="nb-NO" sz="1600" u="none" strike="noStrike">
                          <a:effectLst/>
                        </a:rPr>
                        <a:t>Landbrukssjef</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t"/>
                      <a:r>
                        <a:rPr lang="nb-NO" sz="1600" u="none" strike="noStrike" dirty="0">
                          <a:effectLst/>
                        </a:rPr>
                        <a:t>Økonomi/personal, rapportering, </a:t>
                      </a:r>
                      <a:r>
                        <a:rPr lang="nb-NO" sz="1600" u="none" strike="noStrike" dirty="0" err="1" smtClean="0">
                          <a:effectLst/>
                        </a:rPr>
                        <a:t>ansv</a:t>
                      </a:r>
                      <a:r>
                        <a:rPr lang="nb-NO" sz="1600" u="none" strike="noStrike" dirty="0" smtClean="0">
                          <a:effectLst/>
                        </a:rPr>
                        <a:t>. </a:t>
                      </a:r>
                      <a:r>
                        <a:rPr lang="nb-NO" sz="1600" u="none" strike="noStrike" dirty="0">
                          <a:effectLst/>
                        </a:rPr>
                        <a:t>for </a:t>
                      </a:r>
                      <a:r>
                        <a:rPr lang="nb-NO" sz="1600" u="none" strike="noStrike" dirty="0" smtClean="0">
                          <a:effectLst/>
                        </a:rPr>
                        <a:t>tilskuddsordninger, næringsutvikling</a:t>
                      </a:r>
                      <a:r>
                        <a:rPr lang="nb-NO" sz="1600" u="none" strike="noStrike" dirty="0">
                          <a:effectLst/>
                        </a:rPr>
                        <a:t>, </a:t>
                      </a:r>
                      <a:r>
                        <a:rPr lang="nb-NO" sz="1600" u="none" strike="noStrike" dirty="0" smtClean="0">
                          <a:effectLst/>
                        </a:rPr>
                        <a:t>utviklingsprosjekt, Innovasjon Norge</a:t>
                      </a:r>
                      <a:endParaRPr lang="nb-NO" sz="1600" b="0" i="0" u="none" strike="noStrike" dirty="0">
                        <a:solidFill>
                          <a:srgbClr val="000000"/>
                        </a:solidFill>
                        <a:effectLst/>
                        <a:latin typeface="Calibri" panose="020F0502020204030204" pitchFamily="34" charset="0"/>
                      </a:endParaRPr>
                    </a:p>
                  </a:txBody>
                  <a:tcPr marL="6183" marR="6183" marT="6183" marB="0"/>
                </a:tc>
                <a:extLst>
                  <a:ext uri="{0D108BD9-81ED-4DB2-BD59-A6C34878D82A}">
                    <a16:rowId xmlns:a16="http://schemas.microsoft.com/office/drawing/2014/main" val="1314802651"/>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Lovsaker, nydyrking, kart, skog</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724136483"/>
                  </a:ext>
                </a:extLst>
              </a:tr>
              <a:tr h="251064">
                <a:tc>
                  <a:txBody>
                    <a:bodyPr/>
                    <a:lstStyle/>
                    <a:p>
                      <a:pPr algn="l" fontAlgn="b"/>
                      <a:r>
                        <a:rPr lang="nb-NO" sz="1600" u="none" strike="noStrike">
                          <a:effectLst/>
                        </a:rPr>
                        <a:t>Konsulent</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Skogfond, Egenerklæringer</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638557023"/>
                  </a:ext>
                </a:extLst>
              </a:tr>
              <a:tr h="251064">
                <a:tc>
                  <a:txBody>
                    <a:bodyPr/>
                    <a:lstStyle/>
                    <a:p>
                      <a:pPr algn="l" fontAlgn="b"/>
                      <a:r>
                        <a:rPr lang="nb-NO" sz="1600" u="none" strike="noStrike" dirty="0">
                          <a:effectLst/>
                        </a:rPr>
                        <a:t>Rådgiver</a:t>
                      </a:r>
                      <a:endParaRPr lang="nb-NO" sz="16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100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Viltforvaltning, prosjekt eksternt finansiert, beitetilskudd</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415836968"/>
                  </a:ext>
                </a:extLst>
              </a:tr>
              <a:tr h="251064">
                <a:tc>
                  <a:txBody>
                    <a:bodyPr/>
                    <a:lstStyle/>
                    <a:p>
                      <a:pPr algn="l" fontAlgn="b"/>
                      <a:r>
                        <a:rPr lang="nb-NO" sz="1600" u="none" strike="noStrike" dirty="0">
                          <a:effectLst/>
                        </a:rPr>
                        <a:t>Konsulent</a:t>
                      </a:r>
                      <a:endParaRPr lang="nb-NO" sz="16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90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Tilskuddsordningene i landbruket, journalføring</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259000069"/>
                  </a:ext>
                </a:extLst>
              </a:tr>
              <a:tr h="251064">
                <a:tc>
                  <a:txBody>
                    <a:bodyPr/>
                    <a:lstStyle/>
                    <a:p>
                      <a:pPr algn="l" fontAlgn="b"/>
                      <a:r>
                        <a:rPr lang="nb-NO" sz="1600" u="none" strike="noStrike">
                          <a:effectLst/>
                        </a:rPr>
                        <a:t>Konsulent</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80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Tilskuddsordningene i landbruket, informasjon, boplikt</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122081642"/>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a:effectLst/>
                        </a:rPr>
                        <a:t>70</a:t>
                      </a:r>
                      <a:endParaRPr lang="nb-NO" sz="1600" b="0" i="0" u="none" strike="noStrike">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a:effectLst/>
                        </a:rPr>
                        <a:t>Skog, vegsaker, tilskudd</a:t>
                      </a:r>
                      <a:endParaRPr lang="nb-NO" sz="1600" b="0" i="0" u="none" strike="noStrike">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623824460"/>
                  </a:ext>
                </a:extLst>
              </a:tr>
              <a:tr h="294167">
                <a:tc>
                  <a:txBody>
                    <a:bodyPr/>
                    <a:lstStyle/>
                    <a:p>
                      <a:pPr algn="l" fontAlgn="b"/>
                      <a:r>
                        <a:rPr lang="nb-NO" sz="1600" u="none" strike="noStrike" dirty="0">
                          <a:effectLst/>
                        </a:rPr>
                        <a:t>Rådgiver</a:t>
                      </a:r>
                      <a:endParaRPr lang="nb-NO" sz="1600" b="0" i="0" u="none" strike="noStrike" dirty="0">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dirty="0">
                          <a:effectLst/>
                        </a:rPr>
                        <a:t>60</a:t>
                      </a:r>
                      <a:endParaRPr lang="nb-NO" sz="1600" b="0" i="0" u="none" strike="noStrike" dirty="0">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dirty="0">
                          <a:effectLst/>
                        </a:rPr>
                        <a:t>SMIL, Utvalgte kulturlandskap, kontroll, drenering, gjødsling/slam</a:t>
                      </a:r>
                      <a:endParaRPr lang="nb-NO" sz="1600" b="0" i="0" u="none" strike="noStrike" dirty="0">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3274429285"/>
                  </a:ext>
                </a:extLst>
              </a:tr>
              <a:tr h="251064">
                <a:tc>
                  <a:txBody>
                    <a:bodyPr/>
                    <a:lstStyle/>
                    <a:p>
                      <a:pPr algn="l" fontAlgn="b"/>
                      <a:r>
                        <a:rPr lang="nb-NO" sz="1600" u="none" strike="noStrike">
                          <a:effectLst/>
                        </a:rPr>
                        <a:t>Rådgiver</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u="none" strike="noStrike" dirty="0">
                          <a:effectLst/>
                        </a:rPr>
                        <a:t>100</a:t>
                      </a:r>
                      <a:endParaRPr lang="nb-NO" sz="1600" b="0" i="0" u="none" strike="noStrike" dirty="0">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dirty="0">
                          <a:effectLst/>
                        </a:rPr>
                        <a:t>Jordbrukets Klima- og miljøvirkemidler, lovsaker</a:t>
                      </a:r>
                      <a:endParaRPr lang="nb-NO" sz="1600" b="0" i="0" u="none" strike="noStrike" dirty="0">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2313319874"/>
                  </a:ext>
                </a:extLst>
              </a:tr>
              <a:tr h="251064">
                <a:tc>
                  <a:txBody>
                    <a:bodyPr/>
                    <a:lstStyle/>
                    <a:p>
                      <a:pPr algn="l" fontAlgn="b"/>
                      <a:r>
                        <a:rPr lang="nb-NO" sz="1600" u="none" strike="noStrike">
                          <a:effectLst/>
                        </a:rPr>
                        <a:t> </a:t>
                      </a:r>
                      <a:endParaRPr lang="nb-NO" sz="1600" b="0" i="0" u="none" strike="noStrike">
                        <a:solidFill>
                          <a:srgbClr val="000000"/>
                        </a:solidFill>
                        <a:effectLst/>
                        <a:latin typeface="Calibri" panose="020F0502020204030204" pitchFamily="34" charset="0"/>
                      </a:endParaRPr>
                    </a:p>
                  </a:txBody>
                  <a:tcPr marL="6183" marR="6183" marT="6183" marB="0" anchor="b"/>
                </a:tc>
                <a:tc>
                  <a:txBody>
                    <a:bodyPr/>
                    <a:lstStyle/>
                    <a:p>
                      <a:pPr algn="ctr" fontAlgn="t"/>
                      <a:r>
                        <a:rPr lang="nb-NO" sz="1600" b="1" u="none" strike="noStrike" dirty="0">
                          <a:effectLst/>
                        </a:rPr>
                        <a:t>800</a:t>
                      </a:r>
                      <a:endParaRPr lang="nb-NO" sz="1600" b="1" i="0" u="none" strike="noStrike" dirty="0">
                        <a:solidFill>
                          <a:srgbClr val="000000"/>
                        </a:solidFill>
                        <a:effectLst/>
                        <a:latin typeface="Calibri" panose="020F0502020204030204" pitchFamily="34" charset="0"/>
                      </a:endParaRPr>
                    </a:p>
                  </a:txBody>
                  <a:tcPr marL="6183" marR="6183" marT="6183" marB="0"/>
                </a:tc>
                <a:tc>
                  <a:txBody>
                    <a:bodyPr/>
                    <a:lstStyle/>
                    <a:p>
                      <a:pPr algn="l" fontAlgn="b"/>
                      <a:r>
                        <a:rPr lang="nb-NO" sz="1600" u="none" strike="noStrike" dirty="0">
                          <a:effectLst/>
                        </a:rPr>
                        <a:t> </a:t>
                      </a:r>
                      <a:endParaRPr lang="nb-NO" sz="1600" b="0" i="0" u="none" strike="noStrike" dirty="0">
                        <a:solidFill>
                          <a:srgbClr val="000000"/>
                        </a:solidFill>
                        <a:effectLst/>
                        <a:latin typeface="Calibri" panose="020F0502020204030204" pitchFamily="34" charset="0"/>
                      </a:endParaRPr>
                    </a:p>
                  </a:txBody>
                  <a:tcPr marL="6183" marR="6183" marT="6183" marB="0" anchor="b"/>
                </a:tc>
                <a:extLst>
                  <a:ext uri="{0D108BD9-81ED-4DB2-BD59-A6C34878D82A}">
                    <a16:rowId xmlns:a16="http://schemas.microsoft.com/office/drawing/2014/main" val="4134892176"/>
                  </a:ext>
                </a:extLst>
              </a:tr>
            </a:tbl>
          </a:graphicData>
        </a:graphic>
      </p:graphicFrame>
    </p:spTree>
    <p:extLst>
      <p:ext uri="{BB962C8B-B14F-4D97-AF65-F5344CB8AC3E}">
        <p14:creationId xmlns:p14="http://schemas.microsoft.com/office/powerpoint/2010/main" val="2168258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967844" y="561392"/>
            <a:ext cx="8229600" cy="5793507"/>
          </a:xfrm>
        </p:spPr>
        <p:txBody>
          <a:bodyPr>
            <a:normAutofit fontScale="47500" lnSpcReduction="20000"/>
          </a:bodyPr>
          <a:lstStyle/>
          <a:p>
            <a:pPr marL="171450" indent="-171450"/>
            <a:r>
              <a:rPr lang="nb-NO" sz="3600" dirty="0">
                <a:solidFill>
                  <a:srgbClr val="00B0F0"/>
                </a:solidFill>
              </a:rPr>
              <a:t>Hvor mange stillinger er tilknyttet ikke lovpålagte tjenester? </a:t>
            </a:r>
          </a:p>
          <a:p>
            <a:pPr marL="0" indent="0">
              <a:buNone/>
            </a:pPr>
            <a:r>
              <a:rPr lang="nb-NO" b="1" dirty="0" smtClean="0">
                <a:solidFill>
                  <a:schemeClr val="dk1"/>
                </a:solidFill>
              </a:rPr>
              <a:t>Alle </a:t>
            </a:r>
            <a:r>
              <a:rPr lang="nb-NO" b="1" dirty="0">
                <a:solidFill>
                  <a:schemeClr val="dk1"/>
                </a:solidFill>
              </a:rPr>
              <a:t>ansatte har primæroppgaver knyttet til lovpålagte oppgaver. Mandat gitt landbrukskontoret ved opprettelse av felles kontor er at det skal arbeides med næringsutvikling innen jord, skog og utmark. To til tre ansatte er involvert i  </a:t>
            </a:r>
            <a:r>
              <a:rPr lang="nb-NO" b="1" dirty="0" smtClean="0">
                <a:solidFill>
                  <a:schemeClr val="dk1"/>
                </a:solidFill>
              </a:rPr>
              <a:t>utviklingsoppgaver som for Våler kan utgjøre ca. 0,3 årsverk. </a:t>
            </a:r>
            <a:r>
              <a:rPr lang="nb-NO" b="1" dirty="0">
                <a:solidFill>
                  <a:schemeClr val="dk1"/>
                </a:solidFill>
              </a:rPr>
              <a:t>Kommunen skal følge opp Regionalt </a:t>
            </a:r>
            <a:r>
              <a:rPr lang="nb-NO" b="1" dirty="0" smtClean="0">
                <a:solidFill>
                  <a:schemeClr val="dk1"/>
                </a:solidFill>
              </a:rPr>
              <a:t>bygdeutviklingsprogram og er pålagt </a:t>
            </a:r>
            <a:r>
              <a:rPr lang="nb-NO" b="1" dirty="0">
                <a:solidFill>
                  <a:schemeClr val="dk1"/>
                </a:solidFill>
              </a:rPr>
              <a:t>å samarbeide med Innovasjon Norge om bruk av investerings- og </a:t>
            </a:r>
            <a:r>
              <a:rPr lang="nb-NO" b="1" dirty="0" smtClean="0">
                <a:solidFill>
                  <a:schemeClr val="dk1"/>
                </a:solidFill>
              </a:rPr>
              <a:t>bedriftsutviklingsmidlene. </a:t>
            </a:r>
            <a:r>
              <a:rPr lang="nb-NO" b="1" dirty="0">
                <a:solidFill>
                  <a:schemeClr val="dk1"/>
                </a:solidFill>
              </a:rPr>
              <a:t>Å arbeide for at størst mulig andel kommer til våre kommuner ved at landbruket utvikles og det investeres er viktig oppgave.</a:t>
            </a:r>
            <a:endParaRPr lang="nb-NO" b="1" dirty="0">
              <a:solidFill>
                <a:srgbClr val="FF0000"/>
              </a:solidFill>
            </a:endParaRPr>
          </a:p>
          <a:p>
            <a:pPr marL="171450" indent="-171450"/>
            <a:endParaRPr lang="nb-NO" dirty="0" smtClean="0">
              <a:solidFill>
                <a:schemeClr val="dk1"/>
              </a:solidFill>
            </a:endParaRPr>
          </a:p>
          <a:p>
            <a:pPr marL="171450" indent="-171450"/>
            <a:endParaRPr lang="nb-NO" dirty="0">
              <a:solidFill>
                <a:schemeClr val="dk1"/>
              </a:solidFill>
            </a:endParaRPr>
          </a:p>
          <a:p>
            <a:pPr marL="171450" indent="-171450"/>
            <a:r>
              <a:rPr lang="nb-NO" sz="3600" dirty="0">
                <a:solidFill>
                  <a:srgbClr val="00B0F0"/>
                </a:solidFill>
              </a:rPr>
              <a:t>Hvilke effektiviseringstiltak er gjennomført i enheten? </a:t>
            </a:r>
          </a:p>
          <a:p>
            <a:pPr marL="0" indent="0">
              <a:buNone/>
            </a:pPr>
            <a:r>
              <a:rPr lang="nb-NO" b="1" dirty="0" smtClean="0">
                <a:solidFill>
                  <a:schemeClr val="dk1"/>
                </a:solidFill>
              </a:rPr>
              <a:t>Redusert bemanningen med 1, 2 årsverk. </a:t>
            </a:r>
            <a:r>
              <a:rPr lang="nb-NO" b="1" dirty="0" err="1" smtClean="0">
                <a:solidFill>
                  <a:schemeClr val="dk1"/>
                </a:solidFill>
              </a:rPr>
              <a:t>Husleige</a:t>
            </a:r>
            <a:r>
              <a:rPr lang="nb-NO" b="1" dirty="0" smtClean="0">
                <a:solidFill>
                  <a:schemeClr val="dk1"/>
                </a:solidFill>
              </a:rPr>
              <a:t> til Våler kommune kr 576 000,- utgjør 2/3 av kontorets driftskostnader. Reduserer ytterligere med  kr 115 000,- i drift. </a:t>
            </a:r>
          </a:p>
          <a:p>
            <a:pPr marL="0" indent="0">
              <a:buNone/>
            </a:pPr>
            <a:r>
              <a:rPr lang="nb-NO" b="1" dirty="0" smtClean="0">
                <a:solidFill>
                  <a:schemeClr val="dk1"/>
                </a:solidFill>
              </a:rPr>
              <a:t>Forslag: Samarbeid med Grue. </a:t>
            </a:r>
            <a:r>
              <a:rPr lang="nb-NO" b="1" dirty="0">
                <a:solidFill>
                  <a:schemeClr val="dk1"/>
                </a:solidFill>
              </a:rPr>
              <a:t>K</a:t>
            </a:r>
            <a:r>
              <a:rPr lang="nb-NO" b="1" dirty="0" smtClean="0">
                <a:solidFill>
                  <a:schemeClr val="dk1"/>
                </a:solidFill>
              </a:rPr>
              <a:t>ontorfellesskap </a:t>
            </a:r>
            <a:r>
              <a:rPr lang="nb-NO" b="1" dirty="0">
                <a:solidFill>
                  <a:schemeClr val="dk1"/>
                </a:solidFill>
              </a:rPr>
              <a:t>for landbrukskontoret og Kommuneskogene ( både V og Å</a:t>
            </a:r>
            <a:r>
              <a:rPr lang="nb-NO" b="1" dirty="0" smtClean="0">
                <a:solidFill>
                  <a:schemeClr val="dk1"/>
                </a:solidFill>
              </a:rPr>
              <a:t>), samarbeid og samordning. </a:t>
            </a:r>
            <a:r>
              <a:rPr lang="nb-NO" b="1" dirty="0">
                <a:solidFill>
                  <a:schemeClr val="dk1"/>
                </a:solidFill>
              </a:rPr>
              <a:t>Å samle faglige ressurser kan på kort og lang sikt bidra til innsparing. </a:t>
            </a:r>
            <a:r>
              <a:rPr lang="nb-NO" b="1" dirty="0" smtClean="0">
                <a:solidFill>
                  <a:schemeClr val="dk1"/>
                </a:solidFill>
              </a:rPr>
              <a:t>Ytterligere </a:t>
            </a:r>
            <a:r>
              <a:rPr lang="nb-NO" b="1" dirty="0" err="1" smtClean="0">
                <a:solidFill>
                  <a:schemeClr val="dk1"/>
                </a:solidFill>
              </a:rPr>
              <a:t>rukerbetaling</a:t>
            </a:r>
            <a:r>
              <a:rPr lang="nb-NO" b="1" dirty="0" smtClean="0">
                <a:solidFill>
                  <a:schemeClr val="dk1"/>
                </a:solidFill>
              </a:rPr>
              <a:t> for tjenester? </a:t>
            </a:r>
          </a:p>
          <a:p>
            <a:pPr marL="0" indent="0">
              <a:buNone/>
            </a:pPr>
            <a:endParaRPr lang="nb-NO" dirty="0" smtClean="0">
              <a:solidFill>
                <a:schemeClr val="dk1"/>
              </a:solidFill>
            </a:endParaRPr>
          </a:p>
          <a:p>
            <a:pPr marL="0" indent="0">
              <a:buNone/>
            </a:pPr>
            <a:endParaRPr lang="nb-NO" dirty="0">
              <a:solidFill>
                <a:schemeClr val="dk1"/>
              </a:solidFill>
            </a:endParaRPr>
          </a:p>
          <a:p>
            <a:pPr marL="171450" indent="-171450"/>
            <a:r>
              <a:rPr lang="nb-NO" sz="3600" dirty="0">
                <a:solidFill>
                  <a:srgbClr val="00B0F0"/>
                </a:solidFill>
              </a:rPr>
              <a:t>Hvordan kan digitalisering redusere utgiftsbehovet framover?</a:t>
            </a:r>
            <a:r>
              <a:rPr lang="nb-NO" dirty="0">
                <a:solidFill>
                  <a:srgbClr val="00B0F0"/>
                </a:solidFill>
              </a:rPr>
              <a:t> </a:t>
            </a:r>
            <a:r>
              <a:rPr lang="nb-NO" b="1" dirty="0">
                <a:solidFill>
                  <a:sysClr val="windowText" lastClr="000000"/>
                </a:solidFill>
              </a:rPr>
              <a:t>"Stordriftsfordelen" i å ha ansatte med høg kompetanse og som er spesialister innen spesifikke fagområder bidrar til at kontoret </a:t>
            </a:r>
            <a:r>
              <a:rPr lang="nb-NO" b="1" dirty="0" smtClean="0">
                <a:solidFill>
                  <a:sysClr val="windowText" lastClr="000000"/>
                </a:solidFill>
              </a:rPr>
              <a:t>håndterer saker effektivt (kombinasjon av høg kunnskap og bruk av digitale løsninger). Dette </a:t>
            </a:r>
            <a:r>
              <a:rPr lang="nb-NO" b="1" dirty="0">
                <a:solidFill>
                  <a:sysClr val="windowText" lastClr="000000"/>
                </a:solidFill>
              </a:rPr>
              <a:t>har vi gitt klart uttrykk for i prosjektet VÅG.  Vi ser store fordeler ved  samarbeid og samordning med andre kontor, </a:t>
            </a:r>
            <a:r>
              <a:rPr lang="nb-NO" b="1" dirty="0" err="1">
                <a:solidFill>
                  <a:sysClr val="windowText" lastClr="000000"/>
                </a:solidFill>
              </a:rPr>
              <a:t>f.eks</a:t>
            </a:r>
            <a:r>
              <a:rPr lang="nb-NO" b="1" dirty="0">
                <a:solidFill>
                  <a:sysClr val="windowText" lastClr="000000"/>
                </a:solidFill>
              </a:rPr>
              <a:t> Grue. </a:t>
            </a:r>
            <a:endParaRPr lang="nb-NO" dirty="0"/>
          </a:p>
        </p:txBody>
      </p:sp>
      <p:sp>
        <p:nvSpPr>
          <p:cNvPr id="4" name="Plassholder for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52F373-48EC-4791-9D4A-F692F61EC331}" type="datetime1">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24.11.2020</a:t>
            </a:fld>
            <a:endParaRPr kumimoji="0" lang="nb-N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Bilde 4">
            <a:hlinkClick r:id="rId3"/>
          </p:cNvPr>
          <p:cNvPicPr/>
          <p:nvPr/>
        </p:nvPicPr>
        <p:blipFill>
          <a:blip r:embed="rId4" cstate="print"/>
          <a:srcRect/>
          <a:stretch>
            <a:fillRect/>
          </a:stretch>
        </p:blipFill>
        <p:spPr bwMode="auto">
          <a:xfrm>
            <a:off x="1847529" y="6021289"/>
            <a:ext cx="2181225" cy="600075"/>
          </a:xfrm>
          <a:prstGeom prst="rect">
            <a:avLst/>
          </a:prstGeom>
          <a:noFill/>
          <a:ln w="9525">
            <a:noFill/>
            <a:miter lim="800000"/>
            <a:headEnd/>
            <a:tailEnd/>
          </a:ln>
        </p:spPr>
      </p:pic>
    </p:spTree>
    <p:extLst>
      <p:ext uri="{BB962C8B-B14F-4D97-AF65-F5344CB8AC3E}">
        <p14:creationId xmlns:p14="http://schemas.microsoft.com/office/powerpoint/2010/main" val="3874935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209800" y="2547616"/>
            <a:ext cx="7772400" cy="1470025"/>
          </a:xfrm>
        </p:spPr>
        <p:txBody>
          <a:bodyPr>
            <a:normAutofit/>
          </a:bodyPr>
          <a:lstStyle/>
          <a:p>
            <a:r>
              <a:rPr lang="nb-NO" sz="3600" dirty="0"/>
              <a:t>Solør-landbruket i utvikling</a:t>
            </a:r>
          </a:p>
        </p:txBody>
      </p:sp>
      <p:sp>
        <p:nvSpPr>
          <p:cNvPr id="3" name="Undertittel 2"/>
          <p:cNvSpPr>
            <a:spLocks noGrp="1"/>
          </p:cNvSpPr>
          <p:nvPr>
            <p:ph type="subTitle" idx="1"/>
          </p:nvPr>
        </p:nvSpPr>
        <p:spPr/>
        <p:txBody>
          <a:bodyPr/>
          <a:lstStyle/>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
            <a:ext cx="4499992" cy="2999994"/>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039" y="-13423"/>
            <a:ext cx="4676068" cy="3013415"/>
          </a:xfrm>
          <a:prstGeom prst="rect">
            <a:avLst/>
          </a:prstGeom>
        </p:spPr>
      </p:pic>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8004" y="3670457"/>
            <a:ext cx="4187957" cy="3140968"/>
          </a:xfrm>
          <a:prstGeom prst="rect">
            <a:avLst/>
          </a:prstGeom>
        </p:spPr>
      </p:pic>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6701" y="3663363"/>
            <a:ext cx="5445650" cy="3155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5278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736800" y="2764800"/>
            <a:ext cx="3109569" cy="1200329"/>
          </a:xfrm>
          <a:prstGeom prst="rect">
            <a:avLst/>
          </a:prstGeom>
          <a:noFill/>
        </p:spPr>
        <p:txBody>
          <a:bodyPr wrap="none" rtlCol="0">
            <a:spAutoFit/>
          </a:bodyPr>
          <a:lstStyle/>
          <a:p>
            <a:r>
              <a:rPr lang="nb-NO" sz="7200" dirty="0" smtClean="0"/>
              <a:t>KULTUR</a:t>
            </a:r>
            <a:endParaRPr lang="nb-NO" sz="7200" dirty="0"/>
          </a:p>
        </p:txBody>
      </p:sp>
    </p:spTree>
    <p:extLst>
      <p:ext uri="{BB962C8B-B14F-4D97-AF65-F5344CB8AC3E}">
        <p14:creationId xmlns:p14="http://schemas.microsoft.com/office/powerpoint/2010/main" val="1909367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Et lite bakteppe</a:t>
            </a:r>
            <a:endParaRPr lang="nb-NO" dirty="0"/>
          </a:p>
        </p:txBody>
      </p:sp>
      <p:sp>
        <p:nvSpPr>
          <p:cNvPr id="3" name="Plassholder for innhold 2"/>
          <p:cNvSpPr>
            <a:spLocks noGrp="1"/>
          </p:cNvSpPr>
          <p:nvPr>
            <p:ph idx="1"/>
          </p:nvPr>
        </p:nvSpPr>
        <p:spPr/>
        <p:txBody>
          <a:bodyPr/>
          <a:lstStyle/>
          <a:p>
            <a:pPr algn="ctr"/>
            <a:r>
              <a:rPr lang="nb-NO" sz="2800" dirty="0"/>
              <a:t>Et lokalsamfunn som satser på et rikt og mangfoldig kunst- og kulturliv for sine innbyggere skaper lokalsamfunn med høy trivsel, felleskap, aktive og kreative medborgere. Kunst- og kulturlivet er en møteplass, et ytringsrom, kunsten skaper et refleksjonsrom over hvem vi er som mennesker. </a:t>
            </a:r>
            <a:br>
              <a:rPr lang="nb-NO" sz="2800" dirty="0"/>
            </a:br>
            <a:r>
              <a:rPr lang="nb-NO" sz="2800" b="1" dirty="0"/>
              <a:t>FOREBYGGING, LANGT NED I KOSTNADSTRAPPEN OG FOLKEHELSEPROFIL</a:t>
            </a:r>
          </a:p>
        </p:txBody>
      </p:sp>
    </p:spTree>
    <p:extLst>
      <p:ext uri="{BB962C8B-B14F-4D97-AF65-F5344CB8AC3E}">
        <p14:creationId xmlns:p14="http://schemas.microsoft.com/office/powerpoint/2010/main" val="418149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sz="2800" dirty="0"/>
              <a:t>Kostnadsendringer kultur</a:t>
            </a:r>
            <a:br>
              <a:rPr lang="nb-NO" sz="2800" dirty="0"/>
            </a:br>
            <a:r>
              <a:rPr lang="nb-NO" sz="2800" dirty="0"/>
              <a:t>2018, 2019, 2020 og 2021</a:t>
            </a:r>
          </a:p>
        </p:txBody>
      </p:sp>
      <p:sp>
        <p:nvSpPr>
          <p:cNvPr id="3" name="Plassholder for innhold 2"/>
          <p:cNvSpPr>
            <a:spLocks noGrp="1"/>
          </p:cNvSpPr>
          <p:nvPr>
            <p:ph idx="1"/>
          </p:nvPr>
        </p:nvSpPr>
        <p:spPr>
          <a:xfrm>
            <a:off x="1524000" y="1556792"/>
            <a:ext cx="9684568" cy="5112568"/>
          </a:xfrm>
        </p:spPr>
        <p:txBody>
          <a:bodyPr/>
          <a:lstStyle/>
          <a:p>
            <a:pPr marL="0" indent="0">
              <a:buNone/>
            </a:pPr>
            <a:r>
              <a:rPr lang="nb-NO" sz="2000" b="1" dirty="0"/>
              <a:t/>
            </a:r>
            <a:br>
              <a:rPr lang="nb-NO" sz="2000" b="1" dirty="0"/>
            </a:br>
            <a:r>
              <a:rPr lang="nb-NO" sz="2000" b="1" dirty="0"/>
              <a:t>Forklaring på kostnadsendringer</a:t>
            </a:r>
            <a:r>
              <a:rPr lang="nb-NO" sz="2000" dirty="0"/>
              <a:t>; i disse årene ble vi oppfordret til måtehold.</a:t>
            </a:r>
          </a:p>
          <a:p>
            <a:r>
              <a:rPr lang="nb-NO" sz="2000" dirty="0"/>
              <a:t>2017 Ramme 4.523.000 ,- regnskap 4.291.000,- </a:t>
            </a:r>
            <a:br>
              <a:rPr lang="nb-NO" sz="2000" dirty="0"/>
            </a:br>
            <a:r>
              <a:rPr lang="nb-NO" sz="2000" dirty="0"/>
              <a:t>(mindre forbruk, 232.000,-: spillemidler, billettinntekter, sykepenger, ferieklubb)</a:t>
            </a:r>
          </a:p>
          <a:p>
            <a:r>
              <a:rPr lang="nb-NO" sz="2000" dirty="0"/>
              <a:t>2018 Ramme 4.649.000,- regnskap 4.513.000,-</a:t>
            </a:r>
            <a:br>
              <a:rPr lang="nb-NO" sz="2000" dirty="0"/>
            </a:br>
            <a:r>
              <a:rPr lang="nb-NO" sz="2000" dirty="0"/>
              <a:t>(mindre forbruk 136.000,- sykepenger, ikke satt inn vikar, billettinntekter)</a:t>
            </a:r>
          </a:p>
          <a:p>
            <a:r>
              <a:rPr lang="nb-NO" sz="2000" dirty="0"/>
              <a:t>2019 Ramme 4.593.000,- regnskap 4.429.000,-</a:t>
            </a:r>
            <a:br>
              <a:rPr lang="nb-NO" sz="2000" dirty="0"/>
            </a:br>
            <a:r>
              <a:rPr lang="nb-NO" sz="2000" dirty="0"/>
              <a:t>(mindre forbruk 164.000,- kulturskolen, lærere sluttet ikke fått på plass nye ansatte)</a:t>
            </a:r>
          </a:p>
          <a:p>
            <a:r>
              <a:rPr lang="nb-NO" sz="2000" dirty="0"/>
              <a:t>2020 Ramme 5.313.000,- regnskap prognose 5.190.000,-</a:t>
            </a:r>
            <a:br>
              <a:rPr lang="nb-NO" sz="2000" dirty="0"/>
            </a:br>
            <a:r>
              <a:rPr lang="nb-NO" sz="2000" dirty="0"/>
              <a:t>økt ramme fra 2019 er kun teknisk endring, utgifter bundne fond ligger i rammen for 2020, ikke i 2019. Frivilligsentral statlig midler lagt inn i rammen</a:t>
            </a:r>
            <a:br>
              <a:rPr lang="nb-NO" sz="2000" dirty="0"/>
            </a:br>
            <a:r>
              <a:rPr lang="nb-NO" sz="2000" dirty="0"/>
              <a:t>(mindre forbruk skyldes lavere aktivitet kulturskolen, noe mindre bruk av midler til aktiviteter pga. korona)</a:t>
            </a:r>
          </a:p>
          <a:p>
            <a:r>
              <a:rPr lang="nb-NO" sz="2000" dirty="0"/>
              <a:t>2021 Ramme 5.329.000,- </a:t>
            </a:r>
          </a:p>
        </p:txBody>
      </p:sp>
    </p:spTree>
    <p:extLst>
      <p:ext uri="{BB962C8B-B14F-4D97-AF65-F5344CB8AC3E}">
        <p14:creationId xmlns:p14="http://schemas.microsoft.com/office/powerpoint/2010/main" val="4260409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
            </a:r>
            <a:br>
              <a:rPr lang="nb-NO" sz="2800" dirty="0"/>
            </a:br>
            <a:r>
              <a:rPr lang="nb-NO" sz="2800" b="1" dirty="0"/>
              <a:t>Årsverk fordelt på stillingskategori</a:t>
            </a:r>
          </a:p>
        </p:txBody>
      </p:sp>
      <p:sp>
        <p:nvSpPr>
          <p:cNvPr id="3" name="Plassholder for innhold 2"/>
          <p:cNvSpPr>
            <a:spLocks noGrp="1"/>
          </p:cNvSpPr>
          <p:nvPr>
            <p:ph idx="1"/>
          </p:nvPr>
        </p:nvSpPr>
        <p:spPr>
          <a:xfrm>
            <a:off x="1631505" y="1340768"/>
            <a:ext cx="8938255" cy="5328592"/>
          </a:xfrm>
        </p:spPr>
        <p:txBody>
          <a:bodyPr/>
          <a:lstStyle/>
          <a:p>
            <a:r>
              <a:rPr lang="nb-NO" sz="2000" b="1" dirty="0"/>
              <a:t>Biblioteket - lovpålagt</a:t>
            </a:r>
            <a:r>
              <a:rPr lang="nb-NO" sz="2000" dirty="0"/>
              <a:t/>
            </a:r>
            <a:br>
              <a:rPr lang="nb-NO" sz="2000" dirty="0"/>
            </a:br>
            <a:r>
              <a:rPr lang="nb-NO" sz="2000" dirty="0"/>
              <a:t>100 % leder (biblioteksjef)	</a:t>
            </a:r>
            <a:br>
              <a:rPr lang="nb-NO" sz="2000" dirty="0"/>
            </a:br>
            <a:r>
              <a:rPr lang="nb-NO" sz="2000" dirty="0"/>
              <a:t>50 % medarbeider (barn- og ungdomsbibliotekar)</a:t>
            </a:r>
          </a:p>
          <a:p>
            <a:r>
              <a:rPr lang="nb-NO" sz="2000" b="1" dirty="0"/>
              <a:t>Kulturskolen -  lovpålagt alene eller sammen med andre </a:t>
            </a:r>
            <a:br>
              <a:rPr lang="nb-NO" sz="2000" b="1" dirty="0"/>
            </a:br>
            <a:r>
              <a:rPr lang="nb-NO" sz="2000" dirty="0"/>
              <a:t>80 % leder (rektor)</a:t>
            </a:r>
            <a:br>
              <a:rPr lang="nb-NO" sz="2000" dirty="0"/>
            </a:br>
            <a:r>
              <a:rPr lang="nb-NO" sz="2000" dirty="0"/>
              <a:t>111 % lærere (fordelt på 4 stk.)</a:t>
            </a:r>
            <a:br>
              <a:rPr lang="nb-NO" sz="2000" dirty="0"/>
            </a:br>
            <a:r>
              <a:rPr lang="nb-NO" sz="2000" dirty="0"/>
              <a:t>40 % vakant</a:t>
            </a:r>
          </a:p>
          <a:p>
            <a:r>
              <a:rPr lang="nb-NO" sz="2000" b="1" dirty="0"/>
              <a:t>Kultur – lovpålagt gjennom Kulturloven, men ikke nivået på tjenesten </a:t>
            </a:r>
            <a:r>
              <a:rPr lang="nb-NO" sz="2000" dirty="0"/>
              <a:t/>
            </a:r>
            <a:br>
              <a:rPr lang="nb-NO" sz="2000" dirty="0"/>
            </a:br>
            <a:r>
              <a:rPr lang="nb-NO" sz="2000" dirty="0"/>
              <a:t>100 % kultursjef</a:t>
            </a:r>
            <a:br>
              <a:rPr lang="nb-NO" sz="2000" dirty="0"/>
            </a:br>
            <a:r>
              <a:rPr lang="nb-NO" sz="2000" dirty="0"/>
              <a:t>100 % kulturkonsulent</a:t>
            </a:r>
            <a:br>
              <a:rPr lang="nb-NO" sz="2000" dirty="0"/>
            </a:br>
            <a:r>
              <a:rPr lang="nb-NO" sz="2000" dirty="0"/>
              <a:t>6,47 % medarbeider folkebadet</a:t>
            </a:r>
            <a:br>
              <a:rPr lang="nb-NO" sz="2000" dirty="0"/>
            </a:br>
            <a:r>
              <a:rPr lang="nb-NO" sz="2000" dirty="0"/>
              <a:t>60 % daglig leder Frivilligsentral finansiert av stat </a:t>
            </a:r>
            <a:br>
              <a:rPr lang="nb-NO" sz="2000" dirty="0"/>
            </a:br>
            <a:r>
              <a:rPr lang="nb-NO" sz="2000" dirty="0"/>
              <a:t>20 % prosjekt ung4reg finansiert av fylke </a:t>
            </a:r>
            <a:br>
              <a:rPr lang="nb-NO" sz="2000" dirty="0"/>
            </a:br>
            <a:r>
              <a:rPr lang="nb-NO" sz="2000" dirty="0"/>
              <a:t>40 % aktivitetsveileder finansiert av fylkesmannen</a:t>
            </a:r>
          </a:p>
          <a:p>
            <a:pPr marL="0" indent="0">
              <a:buNone/>
            </a:pPr>
            <a:endParaRPr lang="nb-NO" sz="2400" dirty="0"/>
          </a:p>
          <a:p>
            <a:endParaRPr lang="nb-NO" dirty="0" smtClean="0"/>
          </a:p>
          <a:p>
            <a:endParaRPr lang="nb-NO" dirty="0"/>
          </a:p>
        </p:txBody>
      </p:sp>
    </p:spTree>
    <p:extLst>
      <p:ext uri="{BB962C8B-B14F-4D97-AF65-F5344CB8AC3E}">
        <p14:creationId xmlns:p14="http://schemas.microsoft.com/office/powerpoint/2010/main" val="118082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19464" y="130259"/>
            <a:ext cx="10972800" cy="1373688"/>
          </a:xfrm>
        </p:spPr>
        <p:txBody>
          <a:bodyPr/>
          <a:lstStyle/>
          <a:p>
            <a:r>
              <a:rPr lang="nb-NO" dirty="0" smtClean="0"/>
              <a:t>	315 Kommunedirektør og stab</a:t>
            </a:r>
            <a:endParaRPr lang="nb-NO" dirty="0"/>
          </a:p>
        </p:txBody>
      </p:sp>
      <p:sp>
        <p:nvSpPr>
          <p:cNvPr id="3" name="Plassholder for innhold 2"/>
          <p:cNvSpPr>
            <a:spLocks noGrp="1"/>
          </p:cNvSpPr>
          <p:nvPr>
            <p:ph idx="1"/>
          </p:nvPr>
        </p:nvSpPr>
        <p:spPr>
          <a:xfrm>
            <a:off x="1126958" y="1345449"/>
            <a:ext cx="10972800" cy="4974235"/>
          </a:xfrm>
        </p:spPr>
        <p:txBody>
          <a:bodyPr/>
          <a:lstStyle/>
          <a:p>
            <a:pPr marL="0" indent="0">
              <a:buNone/>
            </a:pPr>
            <a:r>
              <a:rPr lang="nb-NO" b="1" dirty="0" smtClean="0"/>
              <a:t>Effektiviseringstiltak 2021:</a:t>
            </a:r>
          </a:p>
          <a:p>
            <a:pPr lvl="1"/>
            <a:r>
              <a:rPr lang="nb-NO" dirty="0" smtClean="0"/>
              <a:t>Avslutte diverse medlemskap/samarbeid – kr. 120.000,</a:t>
            </a:r>
          </a:p>
          <a:p>
            <a:pPr lvl="1"/>
            <a:r>
              <a:rPr lang="nb-NO" dirty="0" smtClean="0"/>
              <a:t>Interkommunalt samarbeid innfordring – kr. 253.000,-</a:t>
            </a:r>
          </a:p>
          <a:p>
            <a:pPr lvl="1"/>
            <a:r>
              <a:rPr lang="nb-NO" dirty="0" smtClean="0"/>
              <a:t>Redusere samarbeid næringsutvikling – kr. 300.000,-</a:t>
            </a:r>
          </a:p>
          <a:p>
            <a:pPr marL="0" indent="0">
              <a:buNone/>
            </a:pPr>
            <a:r>
              <a:rPr lang="nb-NO" dirty="0" smtClean="0"/>
              <a:t>Totalt kr. 673.000,-</a:t>
            </a:r>
          </a:p>
          <a:p>
            <a:pPr marL="0" indent="0">
              <a:buNone/>
            </a:pPr>
            <a:endParaRPr lang="nb-NO" sz="1000" dirty="0"/>
          </a:p>
          <a:p>
            <a:pPr marL="0" indent="0">
              <a:buNone/>
            </a:pPr>
            <a:r>
              <a:rPr lang="nb-NO" b="1" dirty="0" smtClean="0"/>
              <a:t>Digitalisering:</a:t>
            </a:r>
          </a:p>
          <a:p>
            <a:pPr lvl="1"/>
            <a:r>
              <a:rPr lang="nb-NO" dirty="0" smtClean="0"/>
              <a:t>Økt effektivitet/automatisering av oppgaver som frigjør ressurser</a:t>
            </a:r>
          </a:p>
          <a:p>
            <a:pPr lvl="1"/>
            <a:r>
              <a:rPr lang="nb-NO" dirty="0" smtClean="0"/>
              <a:t>Skybaserte løsninger øker driftssikkerheten/reduserer ressurser til oppgradering mv.</a:t>
            </a:r>
          </a:p>
          <a:p>
            <a:pPr marL="0" indent="0">
              <a:buNone/>
            </a:pPr>
            <a:endParaRPr lang="nb-NO" dirty="0" smtClean="0"/>
          </a:p>
        </p:txBody>
      </p:sp>
    </p:spTree>
    <p:extLst>
      <p:ext uri="{BB962C8B-B14F-4D97-AF65-F5344CB8AC3E}">
        <p14:creationId xmlns:p14="http://schemas.microsoft.com/office/powerpoint/2010/main" val="1060518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
            </a:r>
            <a:br>
              <a:rPr lang="nb-NO" sz="2800" dirty="0"/>
            </a:br>
            <a:r>
              <a:rPr lang="nb-NO" sz="2800" b="1" dirty="0"/>
              <a:t>Årsverk fordelt på stillingskategori</a:t>
            </a:r>
          </a:p>
        </p:txBody>
      </p:sp>
      <p:sp>
        <p:nvSpPr>
          <p:cNvPr id="3" name="Plassholder for innhold 2"/>
          <p:cNvSpPr>
            <a:spLocks noGrp="1"/>
          </p:cNvSpPr>
          <p:nvPr>
            <p:ph idx="1"/>
          </p:nvPr>
        </p:nvSpPr>
        <p:spPr>
          <a:xfrm>
            <a:off x="1990463" y="1340768"/>
            <a:ext cx="8579296" cy="5328592"/>
          </a:xfrm>
        </p:spPr>
        <p:txBody>
          <a:bodyPr/>
          <a:lstStyle/>
          <a:p>
            <a:pPr marL="0" indent="0">
              <a:buNone/>
            </a:pPr>
            <a:r>
              <a:rPr lang="nb-NO" sz="2400" b="1" dirty="0"/>
              <a:t>Totalt pr stillingskategori 	Årsverk</a:t>
            </a:r>
            <a:br>
              <a:rPr lang="nb-NO" sz="2400" b="1" dirty="0"/>
            </a:br>
            <a:r>
              <a:rPr lang="nb-NO" sz="2400" b="1" dirty="0"/>
              <a:t>Kapitel 3</a:t>
            </a:r>
            <a:r>
              <a:rPr lang="nb-NO" sz="2400" dirty="0"/>
              <a:t/>
            </a:r>
            <a:br>
              <a:rPr lang="nb-NO" sz="2400" dirty="0"/>
            </a:br>
            <a:r>
              <a:rPr lang="nb-NO" sz="2400" dirty="0"/>
              <a:t>leder				1</a:t>
            </a:r>
            <a:br>
              <a:rPr lang="nb-NO" sz="2400" dirty="0"/>
            </a:br>
            <a:r>
              <a:rPr lang="nb-NO" sz="2400" b="1" dirty="0"/>
              <a:t>Kapitel 4 </a:t>
            </a:r>
            <a:r>
              <a:rPr lang="nb-NO" sz="2400" dirty="0"/>
              <a:t>			</a:t>
            </a:r>
            <a:br>
              <a:rPr lang="nb-NO" sz="2400" dirty="0"/>
            </a:br>
            <a:r>
              <a:rPr lang="nb-NO" sz="2400" dirty="0"/>
              <a:t>Fagleder			2,5 + 0,6 stat/fylke finansiert</a:t>
            </a:r>
            <a:br>
              <a:rPr lang="nb-NO" sz="2400" dirty="0"/>
            </a:br>
            <a:r>
              <a:rPr lang="nb-NO" sz="2400" dirty="0"/>
              <a:t>(biblioteksjef, barn- og ungdomsbiblioteket, rektor kulturskolen og daglig leder frivilligsentral)</a:t>
            </a:r>
          </a:p>
          <a:p>
            <a:pPr marL="0" indent="0">
              <a:buNone/>
            </a:pPr>
            <a:r>
              <a:rPr lang="nb-NO" sz="2400" dirty="0"/>
              <a:t/>
            </a:r>
            <a:br>
              <a:rPr lang="nb-NO" sz="2400" dirty="0"/>
            </a:br>
            <a:r>
              <a:rPr lang="nb-NO" sz="2400" dirty="0"/>
              <a:t>Fagarbeider uten høyskole	1,38</a:t>
            </a:r>
            <a:br>
              <a:rPr lang="nb-NO" sz="2400" dirty="0"/>
            </a:br>
            <a:r>
              <a:rPr lang="nb-NO" sz="2400" dirty="0"/>
              <a:t>Fagarbeider med høyskole	0,56</a:t>
            </a:r>
            <a:br>
              <a:rPr lang="nb-NO" sz="2400" dirty="0"/>
            </a:br>
            <a:r>
              <a:rPr lang="nb-NO" sz="2400" dirty="0"/>
              <a:t/>
            </a:r>
            <a:br>
              <a:rPr lang="nb-NO" sz="2400" dirty="0"/>
            </a:br>
            <a:r>
              <a:rPr lang="nb-NO" sz="2400" dirty="0"/>
              <a:t>ufaglært			0,067</a:t>
            </a:r>
            <a:br>
              <a:rPr lang="nb-NO" sz="2400" dirty="0"/>
            </a:br>
            <a:r>
              <a:rPr lang="nb-NO" sz="2400" b="1" dirty="0"/>
              <a:t>Totalt				6,1 årsverk</a:t>
            </a:r>
          </a:p>
          <a:p>
            <a:endParaRPr lang="nb-NO" dirty="0" smtClean="0"/>
          </a:p>
          <a:p>
            <a:endParaRPr lang="nb-NO" dirty="0"/>
          </a:p>
        </p:txBody>
      </p:sp>
    </p:spTree>
    <p:extLst>
      <p:ext uri="{BB962C8B-B14F-4D97-AF65-F5344CB8AC3E}">
        <p14:creationId xmlns:p14="http://schemas.microsoft.com/office/powerpoint/2010/main" val="782775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Effektiviserings tiltak</a:t>
            </a:r>
            <a:endParaRPr lang="nb-NO" dirty="0"/>
          </a:p>
        </p:txBody>
      </p:sp>
      <p:sp>
        <p:nvSpPr>
          <p:cNvPr id="3" name="Plassholder for innhold 2"/>
          <p:cNvSpPr>
            <a:spLocks noGrp="1"/>
          </p:cNvSpPr>
          <p:nvPr>
            <p:ph idx="1"/>
          </p:nvPr>
        </p:nvSpPr>
        <p:spPr/>
        <p:txBody>
          <a:bodyPr/>
          <a:lstStyle/>
          <a:p>
            <a:pPr marL="0" indent="0">
              <a:buNone/>
            </a:pPr>
            <a:r>
              <a:rPr lang="nb-NO" dirty="0" smtClean="0"/>
              <a:t>I forbindelse med arbeidet Agenda Kaupang fikk ikke kultur noen innsparings tiltak.</a:t>
            </a:r>
            <a:br>
              <a:rPr lang="nb-NO" dirty="0" smtClean="0"/>
            </a:br>
            <a:r>
              <a:rPr lang="nb-NO" dirty="0" smtClean="0"/>
              <a:t>Det ble vurdert flere tiltak, men ingen gav innsparingseffekt.</a:t>
            </a:r>
            <a:br>
              <a:rPr lang="nb-NO" dirty="0" smtClean="0"/>
            </a:br>
            <a:r>
              <a:rPr lang="nb-NO" dirty="0" smtClean="0"/>
              <a:t>1 tiltak som ble spesielt gjennomgått var samarbeid med nabo kommune om kulturskole.</a:t>
            </a:r>
            <a:br>
              <a:rPr lang="nb-NO" dirty="0" smtClean="0"/>
            </a:br>
            <a:r>
              <a:rPr lang="nb-NO" dirty="0" smtClean="0"/>
              <a:t>Dette viste seg å ikke gi ønsket økonomisk effekt.</a:t>
            </a:r>
            <a:endParaRPr lang="nb-NO" dirty="0"/>
          </a:p>
        </p:txBody>
      </p:sp>
    </p:spTree>
    <p:extLst>
      <p:ext uri="{BB962C8B-B14F-4D97-AF65-F5344CB8AC3E}">
        <p14:creationId xmlns:p14="http://schemas.microsoft.com/office/powerpoint/2010/main" val="3207802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81200" y="274638"/>
            <a:ext cx="8435280" cy="1143000"/>
          </a:xfrm>
        </p:spPr>
        <p:txBody>
          <a:bodyPr/>
          <a:lstStyle/>
          <a:p>
            <a:r>
              <a:rPr lang="nb-NO" dirty="0" smtClean="0"/>
              <a:t/>
            </a:r>
            <a:br>
              <a:rPr lang="nb-NO" dirty="0" smtClean="0"/>
            </a:br>
            <a:r>
              <a:rPr lang="nb-NO" dirty="0" smtClean="0"/>
              <a:t/>
            </a:r>
            <a:br>
              <a:rPr lang="nb-NO" dirty="0" smtClean="0"/>
            </a:br>
            <a:r>
              <a:rPr lang="nb-NO" sz="2800" b="1" dirty="0"/>
              <a:t>Digitalisering som et virkemiddel for reduserte utgifter</a:t>
            </a:r>
          </a:p>
        </p:txBody>
      </p:sp>
      <p:sp>
        <p:nvSpPr>
          <p:cNvPr id="3" name="Plassholder for innhold 2"/>
          <p:cNvSpPr>
            <a:spLocks noGrp="1"/>
          </p:cNvSpPr>
          <p:nvPr>
            <p:ph idx="1"/>
          </p:nvPr>
        </p:nvSpPr>
        <p:spPr>
          <a:xfrm>
            <a:off x="1981200" y="2132857"/>
            <a:ext cx="8229600" cy="3993307"/>
          </a:xfrm>
        </p:spPr>
        <p:txBody>
          <a:bodyPr/>
          <a:lstStyle/>
          <a:p>
            <a:pPr marL="0" indent="0">
              <a:buNone/>
            </a:pPr>
            <a:r>
              <a:rPr lang="nb-NO" sz="2000" dirty="0"/>
              <a:t>Innenfor kulturfeltet handler det mest om hvordan vi tilbyr tjenestene til innbyggere.</a:t>
            </a:r>
          </a:p>
          <a:p>
            <a:r>
              <a:rPr lang="nb-NO" sz="2000" dirty="0"/>
              <a:t>Digitale søkeskjemaer, gjennomført</a:t>
            </a:r>
          </a:p>
          <a:p>
            <a:r>
              <a:rPr lang="nb-NO" sz="2000" dirty="0"/>
              <a:t>Digitale påmeldinger kulturtilbud, lite brukt</a:t>
            </a:r>
            <a:br>
              <a:rPr lang="nb-NO" sz="2000" dirty="0"/>
            </a:br>
            <a:r>
              <a:rPr lang="nb-NO" sz="2000" dirty="0"/>
              <a:t>Innbyggerne vil heller komme fysisk eller ringe </a:t>
            </a:r>
            <a:br>
              <a:rPr lang="nb-NO" sz="2000" dirty="0"/>
            </a:br>
            <a:r>
              <a:rPr lang="nb-NO" sz="2000" dirty="0"/>
              <a:t>Men det er et potensiale.</a:t>
            </a:r>
          </a:p>
          <a:p>
            <a:r>
              <a:rPr lang="nb-NO" sz="2000" dirty="0"/>
              <a:t>Digital distribusjon av opplevelser- gjort i noen grad i lys av korona. </a:t>
            </a:r>
            <a:br>
              <a:rPr lang="nb-NO" sz="2000" dirty="0"/>
            </a:br>
            <a:r>
              <a:rPr lang="nb-NO" sz="2000" dirty="0"/>
              <a:t>Søkt midler knyttet til digital opplæring for eldre.</a:t>
            </a:r>
            <a:br>
              <a:rPr lang="nb-NO" sz="2000" dirty="0"/>
            </a:br>
            <a:r>
              <a:rPr lang="nb-NO" sz="2000" dirty="0"/>
              <a:t>Vi kan ikke synliggjøre denne måten å jobbe på i rene kroner, men vi kan jobbe smartere og mer effektivt og dermed spare tid. Tid er penger!</a:t>
            </a:r>
          </a:p>
          <a:p>
            <a:endParaRPr lang="nb-NO" sz="2400" dirty="0"/>
          </a:p>
          <a:p>
            <a:endParaRPr lang="nb-NO" sz="2400" dirty="0"/>
          </a:p>
        </p:txBody>
      </p:sp>
    </p:spTree>
    <p:extLst>
      <p:ext uri="{BB962C8B-B14F-4D97-AF65-F5344CB8AC3E}">
        <p14:creationId xmlns:p14="http://schemas.microsoft.com/office/powerpoint/2010/main" val="3750319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2209800" y="1772817"/>
            <a:ext cx="7772400" cy="1470025"/>
          </a:xfrm>
        </p:spPr>
        <p:txBody>
          <a:bodyPr/>
          <a:lstStyle/>
          <a:p>
            <a:r>
              <a:rPr lang="nb-NO" altLang="nb-NO" dirty="0" smtClean="0"/>
              <a:t/>
            </a:r>
            <a:br>
              <a:rPr lang="nb-NO" altLang="nb-NO" dirty="0" smtClean="0"/>
            </a:br>
            <a:r>
              <a:rPr lang="nb-NO" b="1" dirty="0"/>
              <a:t>!</a:t>
            </a:r>
            <a:r>
              <a:rPr lang="nb-NO" altLang="nb-NO" dirty="0"/>
              <a:t/>
            </a:r>
            <a:br>
              <a:rPr lang="nb-NO" altLang="nb-NO" dirty="0"/>
            </a:br>
            <a:r>
              <a:rPr lang="nb-NO" altLang="nb-NO" dirty="0" smtClean="0"/>
              <a:t> </a:t>
            </a:r>
            <a:br>
              <a:rPr lang="nb-NO" altLang="nb-NO" dirty="0" smtClean="0"/>
            </a:br>
            <a:endParaRPr lang="nb-NO" altLang="nb-NO" dirty="0" smtClean="0"/>
          </a:p>
        </p:txBody>
      </p:sp>
      <p:sp>
        <p:nvSpPr>
          <p:cNvPr id="2051" name="Undertittel 2"/>
          <p:cNvSpPr>
            <a:spLocks noGrp="1"/>
          </p:cNvSpPr>
          <p:nvPr>
            <p:ph type="subTitle" idx="1"/>
          </p:nvPr>
        </p:nvSpPr>
        <p:spPr>
          <a:xfrm>
            <a:off x="2567608" y="2204864"/>
            <a:ext cx="6872808" cy="1752600"/>
          </a:xfrm>
        </p:spPr>
        <p:txBody>
          <a:bodyPr/>
          <a:lstStyle/>
          <a:p>
            <a:pPr algn="l"/>
            <a:r>
              <a:rPr lang="nb-NO" altLang="nb-NO" sz="2800" dirty="0">
                <a:solidFill>
                  <a:schemeClr val="tx1"/>
                </a:solidFill>
              </a:rPr>
              <a:t>TAKK FOR MEG!</a:t>
            </a:r>
          </a:p>
        </p:txBody>
      </p:sp>
      <p:sp>
        <p:nvSpPr>
          <p:cNvPr id="2" name="AutoShape 2" descr="Bilderesultat for frivillig"/>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nb-NO">
              <a:solidFill>
                <a:prstClr val="black"/>
              </a:solidFill>
              <a:latin typeface="Calibri" panose="020F0502020204030204" pitchFamily="34" charset="0"/>
              <a:cs typeface="Arial" panose="020B0604020202020204" pitchFamily="34" charset="0"/>
            </a:endParaRP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403" y="372866"/>
            <a:ext cx="3180212" cy="1800000"/>
          </a:xfrm>
          <a:prstGeom prst="rect">
            <a:avLst/>
          </a:prstGeo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58600" y="3525144"/>
            <a:ext cx="2560000" cy="1440000"/>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033" y="2821671"/>
            <a:ext cx="2343150" cy="1895475"/>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492" y="2789672"/>
            <a:ext cx="1889016" cy="2520000"/>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1584" y="4915406"/>
            <a:ext cx="1950720" cy="1133856"/>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224" y="2707179"/>
            <a:ext cx="3048000" cy="2124456"/>
          </a:xfrm>
          <a:prstGeom prst="rect">
            <a:avLst/>
          </a:prstGeom>
        </p:spPr>
      </p:pic>
      <p:pic>
        <p:nvPicPr>
          <p:cNvPr id="11" name="Bild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5616" y="5333951"/>
            <a:ext cx="2155789" cy="1080000"/>
          </a:xfrm>
          <a:prstGeom prst="rect">
            <a:avLst/>
          </a:prstGeom>
        </p:spPr>
      </p:pic>
      <p:pic>
        <p:nvPicPr>
          <p:cNvPr id="4" name="Bild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7075" y="4177849"/>
            <a:ext cx="2152650" cy="2124075"/>
          </a:xfrm>
          <a:prstGeom prst="rect">
            <a:avLst/>
          </a:prstGeom>
        </p:spPr>
      </p:pic>
    </p:spTree>
    <p:extLst>
      <p:ext uri="{BB962C8B-B14F-4D97-AF65-F5344CB8AC3E}">
        <p14:creationId xmlns:p14="http://schemas.microsoft.com/office/powerpoint/2010/main" val="3041585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pPr marL="0" indent="0" algn="ctr">
              <a:buNone/>
            </a:pPr>
            <a:endParaRPr lang="nb-NO" dirty="0" smtClean="0"/>
          </a:p>
          <a:p>
            <a:pPr marL="0" indent="0" algn="ctr">
              <a:buNone/>
            </a:pPr>
            <a:endParaRPr lang="nb-NO" dirty="0"/>
          </a:p>
          <a:p>
            <a:pPr marL="0" indent="0" algn="ctr">
              <a:buNone/>
            </a:pPr>
            <a:r>
              <a:rPr lang="nb-NO" sz="6600" dirty="0" smtClean="0"/>
              <a:t>HELSE</a:t>
            </a:r>
            <a:endParaRPr lang="nb-NO" sz="6600" dirty="0"/>
          </a:p>
        </p:txBody>
      </p:sp>
    </p:spTree>
    <p:extLst>
      <p:ext uri="{BB962C8B-B14F-4D97-AF65-F5344CB8AC3E}">
        <p14:creationId xmlns:p14="http://schemas.microsoft.com/office/powerpoint/2010/main" val="88733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nvPr>
        </p:nvGraphicFramePr>
        <p:xfrm>
          <a:off x="609599" y="846138"/>
          <a:ext cx="11086011" cy="5202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Sylinder 4"/>
          <p:cNvSpPr txBox="1"/>
          <p:nvPr/>
        </p:nvSpPr>
        <p:spPr>
          <a:xfrm>
            <a:off x="8847122" y="569139"/>
            <a:ext cx="319237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Beredskap og kriseledelse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Folkehelsekoordinator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Velferdsteknologi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Privatpraktiserende fysioterapeuter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Koordinerende enhet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Boligtildelingsnemnd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GSU – samarbeid sykehusene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Planarbeid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smtClean="0">
                <a:ln>
                  <a:noFill/>
                </a:ln>
                <a:solidFill>
                  <a:prstClr val="black"/>
                </a:solidFill>
                <a:effectLst/>
                <a:uLnTx/>
                <a:uFillTx/>
                <a:latin typeface="Calibri"/>
                <a:ea typeface="+mn-ea"/>
                <a:cs typeface="+mn-cs"/>
              </a:rPr>
              <a:t>Sekretær HO-utvalget</a:t>
            </a:r>
            <a:endParaRPr kumimoji="0" lang="nb-NO"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Rett pilkobling 6"/>
          <p:cNvCxnSpPr/>
          <p:nvPr/>
        </p:nvCxnSpPr>
        <p:spPr>
          <a:xfrm flipV="1">
            <a:off x="6540137" y="1460811"/>
            <a:ext cx="2219146" cy="19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308028" y="846138"/>
            <a:ext cx="2994103"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Barnevern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Frisklivsentral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Legevakt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Samfunnsmedisin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Krisesenter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SMISO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HelseINN</a:t>
            </a:r>
            <a:endParaRPr kumimoji="0" lang="nb-NO" sz="1800" b="0" i="0" u="none" strike="noStrike" kern="1200" cap="none" spc="0" normalizeH="0" baseline="0" noProof="0" dirty="0" smtClean="0">
              <a:ln>
                <a:noFill/>
              </a:ln>
              <a:solidFill>
                <a:prstClr val="black"/>
              </a:solidFill>
              <a:effectLst/>
              <a:uLnTx/>
              <a:uFillTx/>
              <a:latin typeface="Calibri"/>
              <a:ea typeface="+mn-ea"/>
              <a:cs typeface="+mn-cs"/>
            </a:endParaRPr>
          </a:p>
        </p:txBody>
      </p:sp>
      <p:cxnSp>
        <p:nvCxnSpPr>
          <p:cNvPr id="10" name="Rett pilkobling 9"/>
          <p:cNvCxnSpPr/>
          <p:nvPr/>
        </p:nvCxnSpPr>
        <p:spPr>
          <a:xfrm flipH="1">
            <a:off x="3367668" y="1471961"/>
            <a:ext cx="1405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Sylinder 10"/>
          <p:cNvSpPr txBox="1"/>
          <p:nvPr/>
        </p:nvSpPr>
        <p:spPr>
          <a:xfrm>
            <a:off x="9241812" y="5401976"/>
            <a:ext cx="186342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Calibri"/>
                <a:ea typeface="+mn-ea"/>
                <a:cs typeface="+mn-cs"/>
              </a:rPr>
              <a:t>0,4 årsverk </a:t>
            </a:r>
            <a:r>
              <a:rPr kumimoji="0" lang="nb-NO" sz="1200" b="0" i="0" u="none" strike="noStrike" kern="1200" cap="none" spc="0" normalizeH="0" baseline="0" noProof="0" dirty="0" err="1" smtClean="0">
                <a:ln>
                  <a:noFill/>
                </a:ln>
                <a:solidFill>
                  <a:prstClr val="black"/>
                </a:solidFill>
                <a:effectLst/>
                <a:uLnTx/>
                <a:uFillTx/>
                <a:latin typeface="Calibri"/>
                <a:ea typeface="+mn-ea"/>
                <a:cs typeface="+mn-cs"/>
              </a:rPr>
              <a:t>tilskuddsfinansiert</a:t>
            </a:r>
            <a:r>
              <a:rPr kumimoji="0" lang="nb-NO" sz="1200" b="0" i="0" u="none" strike="noStrike" kern="1200" cap="none" spc="0" normalizeH="0" baseline="0" noProof="0" dirty="0" smtClean="0">
                <a:ln>
                  <a:noFill/>
                </a:ln>
                <a:solidFill>
                  <a:prstClr val="black"/>
                </a:solidFill>
                <a:effectLst/>
                <a:uLnTx/>
                <a:uFillTx/>
                <a:latin typeface="Calibri"/>
                <a:ea typeface="+mn-ea"/>
                <a:cs typeface="+mn-cs"/>
              </a:rPr>
              <a:t> stilling 6 </a:t>
            </a:r>
            <a:r>
              <a:rPr kumimoji="0" lang="nb-NO" sz="1200" b="0" i="0" u="none" strike="noStrike" kern="1200" cap="none" spc="0" normalizeH="0" baseline="0" noProof="0" dirty="0" err="1" smtClean="0">
                <a:ln>
                  <a:noFill/>
                </a:ln>
                <a:solidFill>
                  <a:prstClr val="black"/>
                </a:solidFill>
                <a:effectLst/>
                <a:uLnTx/>
                <a:uFillTx/>
                <a:latin typeface="Calibri"/>
                <a:ea typeface="+mn-ea"/>
                <a:cs typeface="+mn-cs"/>
              </a:rPr>
              <a:t>mnd</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kstSylinder 11"/>
          <p:cNvSpPr txBox="1"/>
          <p:nvPr/>
        </p:nvSpPr>
        <p:spPr>
          <a:xfrm>
            <a:off x="6213088" y="6000243"/>
            <a:ext cx="246256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smtClean="0">
                <a:ln>
                  <a:noFill/>
                </a:ln>
                <a:solidFill>
                  <a:prstClr val="black"/>
                </a:solidFill>
                <a:effectLst/>
                <a:uLnTx/>
                <a:uFillTx/>
                <a:latin typeface="Calibri"/>
                <a:ea typeface="+mn-ea"/>
                <a:cs typeface="+mn-cs"/>
              </a:rPr>
              <a:t>3,7 årsverk </a:t>
            </a:r>
            <a:r>
              <a:rPr kumimoji="0" lang="nb-NO" sz="1200" b="0" i="0" u="none" strike="noStrike" kern="1200" cap="none" spc="0" normalizeH="0" baseline="0" noProof="0" dirty="0" err="1" smtClean="0">
                <a:ln>
                  <a:noFill/>
                </a:ln>
                <a:solidFill>
                  <a:prstClr val="black"/>
                </a:solidFill>
                <a:effectLst/>
                <a:uLnTx/>
                <a:uFillTx/>
                <a:latin typeface="Calibri"/>
                <a:ea typeface="+mn-ea"/>
                <a:cs typeface="+mn-cs"/>
              </a:rPr>
              <a:t>tilskuddsfinansiert</a:t>
            </a:r>
            <a:r>
              <a:rPr kumimoji="0" lang="nb-NO" sz="1200" b="0" i="0" u="none" strike="noStrike" kern="1200" cap="none" spc="0" normalizeH="0" baseline="0" noProof="0" dirty="0" smtClean="0">
                <a:ln>
                  <a:noFill/>
                </a:ln>
                <a:solidFill>
                  <a:prstClr val="black"/>
                </a:solidFill>
                <a:effectLst/>
                <a:uLnTx/>
                <a:uFillTx/>
                <a:latin typeface="Calibri"/>
                <a:ea typeface="+mn-ea"/>
                <a:cs typeface="+mn-cs"/>
              </a:rPr>
              <a:t> sosionom/spesialsykepleier/ aktivitetsleder/helsefagarbeider/ erfaringskonsulent</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kstSylinder 2"/>
          <p:cNvSpPr txBox="1"/>
          <p:nvPr/>
        </p:nvSpPr>
        <p:spPr>
          <a:xfrm>
            <a:off x="250902" y="5740601"/>
            <a:ext cx="46890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22,75 årsverk fast ansatte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4,1 årsverk </a:t>
            </a:r>
            <a:r>
              <a:rPr kumimoji="0" lang="nb-NO" sz="1800" b="0" i="0" u="none" strike="noStrike" kern="1200" cap="none" spc="0" normalizeH="0" baseline="0" noProof="0" dirty="0" err="1" smtClean="0">
                <a:ln>
                  <a:noFill/>
                </a:ln>
                <a:solidFill>
                  <a:prstClr val="black"/>
                </a:solidFill>
                <a:effectLst/>
                <a:uLnTx/>
                <a:uFillTx/>
                <a:latin typeface="Calibri"/>
                <a:ea typeface="+mn-ea"/>
                <a:cs typeface="+mn-cs"/>
              </a:rPr>
              <a:t>tilskuddsfinansierte</a:t>
            </a: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 engasjement</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448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Kostnadsutvikling 2017-2020 Helse</a:t>
            </a:r>
            <a:endParaRPr lang="nb-NO" dirty="0"/>
          </a:p>
        </p:txBody>
      </p:sp>
      <p:sp>
        <p:nvSpPr>
          <p:cNvPr id="6" name="Plassholder for tekst 5"/>
          <p:cNvSpPr>
            <a:spLocks noGrp="1"/>
          </p:cNvSpPr>
          <p:nvPr>
            <p:ph type="body" idx="1"/>
          </p:nvPr>
        </p:nvSpPr>
        <p:spPr/>
        <p:txBody>
          <a:bodyPr/>
          <a:lstStyle/>
          <a:p>
            <a:endParaRPr lang="nb-NO"/>
          </a:p>
        </p:txBody>
      </p:sp>
      <p:sp>
        <p:nvSpPr>
          <p:cNvPr id="7" name="Plassholder for innhold 6"/>
          <p:cNvSpPr>
            <a:spLocks noGrp="1"/>
          </p:cNvSpPr>
          <p:nvPr>
            <p:ph sz="half" idx="2"/>
          </p:nvPr>
        </p:nvSpPr>
        <p:spPr/>
        <p:txBody>
          <a:bodyPr/>
          <a:lstStyle/>
          <a:p>
            <a:endParaRPr lang="nb-NO" dirty="0" smtClean="0"/>
          </a:p>
          <a:p>
            <a:endParaRPr lang="nb-NO" dirty="0"/>
          </a:p>
          <a:p>
            <a:endParaRPr lang="nb-NO" dirty="0" smtClean="0"/>
          </a:p>
          <a:p>
            <a:endParaRPr lang="nb-NO" dirty="0"/>
          </a:p>
          <a:p>
            <a:r>
              <a:rPr lang="nb-NO" dirty="0" smtClean="0"/>
              <a:t>Barneverntjenesten + 3,5 </a:t>
            </a:r>
            <a:r>
              <a:rPr lang="nb-NO" dirty="0" err="1" smtClean="0"/>
              <a:t>mill</a:t>
            </a:r>
            <a:r>
              <a:rPr lang="nb-NO" dirty="0" smtClean="0"/>
              <a:t>: </a:t>
            </a:r>
          </a:p>
          <a:p>
            <a:pPr marL="400050" lvl="1" indent="0">
              <a:buNone/>
            </a:pPr>
            <a:r>
              <a:rPr lang="nb-NO" sz="2400" dirty="0" smtClean="0"/>
              <a:t>økte behov/lovkrav</a:t>
            </a:r>
          </a:p>
          <a:p>
            <a:r>
              <a:rPr lang="nb-NO" dirty="0" smtClean="0"/>
              <a:t>Psykisk helse og rustjeneste + 6,5 </a:t>
            </a:r>
            <a:r>
              <a:rPr lang="nb-NO" dirty="0" err="1" smtClean="0"/>
              <a:t>mill</a:t>
            </a:r>
            <a:r>
              <a:rPr lang="nb-NO" dirty="0" smtClean="0"/>
              <a:t>:  </a:t>
            </a:r>
            <a:r>
              <a:rPr lang="nb-NO" dirty="0" err="1" smtClean="0"/>
              <a:t>tilskuddsfinansierte</a:t>
            </a:r>
            <a:r>
              <a:rPr lang="nb-NO" dirty="0" smtClean="0"/>
              <a:t> stillinger og prosjekter, psykologstilling, kjøp av spesialisert heldøgns behandling</a:t>
            </a:r>
          </a:p>
          <a:p>
            <a:endParaRPr lang="nb-NO" dirty="0"/>
          </a:p>
        </p:txBody>
      </p:sp>
      <p:sp>
        <p:nvSpPr>
          <p:cNvPr id="8" name="Plassholder for tekst 7"/>
          <p:cNvSpPr>
            <a:spLocks noGrp="1"/>
          </p:cNvSpPr>
          <p:nvPr>
            <p:ph type="body" sz="quarter" idx="3"/>
          </p:nvPr>
        </p:nvSpPr>
        <p:spPr/>
        <p:txBody>
          <a:bodyPr/>
          <a:lstStyle/>
          <a:p>
            <a:endParaRPr lang="nb-NO"/>
          </a:p>
        </p:txBody>
      </p:sp>
      <p:sp>
        <p:nvSpPr>
          <p:cNvPr id="9" name="Plassholder for innhold 8"/>
          <p:cNvSpPr>
            <a:spLocks noGrp="1"/>
          </p:cNvSpPr>
          <p:nvPr>
            <p:ph sz="quarter" idx="4"/>
          </p:nvPr>
        </p:nvSpPr>
        <p:spPr>
          <a:xfrm>
            <a:off x="6193368" y="2174875"/>
            <a:ext cx="6151032" cy="3951288"/>
          </a:xfrm>
        </p:spPr>
        <p:txBody>
          <a:bodyPr/>
          <a:lstStyle/>
          <a:p>
            <a:endParaRPr lang="nb-NO" dirty="0" smtClean="0"/>
          </a:p>
          <a:p>
            <a:endParaRPr lang="nb-NO" dirty="0"/>
          </a:p>
          <a:p>
            <a:endParaRPr lang="nb-NO" dirty="0" smtClean="0"/>
          </a:p>
          <a:p>
            <a:endParaRPr lang="nb-NO" dirty="0"/>
          </a:p>
          <a:p>
            <a:r>
              <a:rPr lang="nb-NO" dirty="0" smtClean="0"/>
              <a:t>Generell lønns- og prisstigning + 2,5 </a:t>
            </a:r>
            <a:r>
              <a:rPr lang="nb-NO" dirty="0" err="1" smtClean="0"/>
              <a:t>mill</a:t>
            </a:r>
            <a:endParaRPr lang="nb-NO" dirty="0" smtClean="0"/>
          </a:p>
          <a:p>
            <a:r>
              <a:rPr lang="nb-NO" dirty="0" smtClean="0"/>
              <a:t>Overført ergo- og </a:t>
            </a:r>
            <a:r>
              <a:rPr lang="nb-NO" dirty="0" err="1" smtClean="0"/>
              <a:t>fysioavdeling</a:t>
            </a:r>
            <a:r>
              <a:rPr lang="nb-NO" dirty="0" smtClean="0"/>
              <a:t> fra hjemmetjenesten + 2,7 </a:t>
            </a:r>
            <a:r>
              <a:rPr lang="nb-NO" dirty="0" err="1" smtClean="0"/>
              <a:t>mill</a:t>
            </a:r>
            <a:endParaRPr lang="nb-NO" dirty="0" smtClean="0"/>
          </a:p>
          <a:p>
            <a:r>
              <a:rPr lang="nb-NO" dirty="0" err="1" smtClean="0"/>
              <a:t>Covid</a:t>
            </a:r>
            <a:r>
              <a:rPr lang="nb-NO" dirty="0" smtClean="0"/>
              <a:t> 19 + 1,5 </a:t>
            </a:r>
            <a:r>
              <a:rPr lang="nb-NO" dirty="0" err="1" smtClean="0"/>
              <a:t>mill</a:t>
            </a:r>
            <a:endParaRPr lang="nb-NO" dirty="0" smtClean="0"/>
          </a:p>
          <a:p>
            <a:r>
              <a:rPr lang="nb-NO" dirty="0" smtClean="0"/>
              <a:t>Gjennomførte innsparingstiltak 2020: </a:t>
            </a:r>
          </a:p>
          <a:p>
            <a:pPr marL="0" indent="0">
              <a:buNone/>
            </a:pPr>
            <a:r>
              <a:rPr lang="nb-NO" dirty="0" smtClean="0"/>
              <a:t>     - 1,4 </a:t>
            </a:r>
            <a:r>
              <a:rPr lang="nb-NO" dirty="0" err="1" smtClean="0"/>
              <a:t>mill</a:t>
            </a:r>
            <a:endParaRPr lang="nb-NO" dirty="0"/>
          </a:p>
        </p:txBody>
      </p:sp>
      <p:graphicFrame>
        <p:nvGraphicFramePr>
          <p:cNvPr id="4" name="Plassholder for innhold 3"/>
          <p:cNvGraphicFramePr>
            <a:graphicFrameLocks noGrp="1"/>
          </p:cNvGraphicFramePr>
          <p:nvPr>
            <p:ph idx="4294967295"/>
            <p:extLst/>
          </p:nvPr>
        </p:nvGraphicFramePr>
        <p:xfrm>
          <a:off x="724250" y="1165677"/>
          <a:ext cx="10743499" cy="2712464"/>
        </p:xfrm>
        <a:graphic>
          <a:graphicData uri="http://schemas.openxmlformats.org/drawingml/2006/table">
            <a:tbl>
              <a:tblPr>
                <a:tableStyleId>{5C22544A-7EE6-4342-B048-85BDC9FD1C3A}</a:tableStyleId>
              </a:tblPr>
              <a:tblGrid>
                <a:gridCol w="2894201">
                  <a:extLst>
                    <a:ext uri="{9D8B030D-6E8A-4147-A177-3AD203B41FA5}">
                      <a16:colId xmlns:a16="http://schemas.microsoft.com/office/drawing/2014/main" val="990816163"/>
                    </a:ext>
                  </a:extLst>
                </a:gridCol>
                <a:gridCol w="1619075">
                  <a:extLst>
                    <a:ext uri="{9D8B030D-6E8A-4147-A177-3AD203B41FA5}">
                      <a16:colId xmlns:a16="http://schemas.microsoft.com/office/drawing/2014/main" val="186552152"/>
                    </a:ext>
                  </a:extLst>
                </a:gridCol>
                <a:gridCol w="1727036">
                  <a:extLst>
                    <a:ext uri="{9D8B030D-6E8A-4147-A177-3AD203B41FA5}">
                      <a16:colId xmlns:a16="http://schemas.microsoft.com/office/drawing/2014/main" val="2350626620"/>
                    </a:ext>
                  </a:extLst>
                </a:gridCol>
                <a:gridCol w="1573143">
                  <a:extLst>
                    <a:ext uri="{9D8B030D-6E8A-4147-A177-3AD203B41FA5}">
                      <a16:colId xmlns:a16="http://schemas.microsoft.com/office/drawing/2014/main" val="3561038105"/>
                    </a:ext>
                  </a:extLst>
                </a:gridCol>
                <a:gridCol w="1465022">
                  <a:extLst>
                    <a:ext uri="{9D8B030D-6E8A-4147-A177-3AD203B41FA5}">
                      <a16:colId xmlns:a16="http://schemas.microsoft.com/office/drawing/2014/main" val="1881070244"/>
                    </a:ext>
                  </a:extLst>
                </a:gridCol>
                <a:gridCol w="1465022">
                  <a:extLst>
                    <a:ext uri="{9D8B030D-6E8A-4147-A177-3AD203B41FA5}">
                      <a16:colId xmlns:a16="http://schemas.microsoft.com/office/drawing/2014/main" val="1471210395"/>
                    </a:ext>
                  </a:extLst>
                </a:gridCol>
              </a:tblGrid>
              <a:tr h="774989">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nb-NO" sz="1800" u="none" strike="noStrike" dirty="0">
                          <a:effectLst/>
                        </a:rPr>
                        <a:t>Regnskap 2017</a:t>
                      </a:r>
                      <a:endParaRPr lang="nb-NO"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nb-NO" sz="1800" u="none" strike="noStrike" dirty="0">
                          <a:effectLst/>
                        </a:rPr>
                        <a:t>Regnskap 2018</a:t>
                      </a:r>
                      <a:endParaRPr lang="nb-NO"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nb-NO" sz="1800" u="none" strike="noStrike">
                          <a:effectLst/>
                        </a:rPr>
                        <a:t>Regnskap 2019</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nb-NO" sz="1800" u="none" strike="noStrike">
                          <a:effectLst/>
                        </a:rPr>
                        <a:t>Prognose 2020</a:t>
                      </a:r>
                      <a:endParaRPr lang="nb-NO" sz="18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nb-NO" sz="1800" u="none" strike="noStrike">
                          <a:effectLst/>
                        </a:rPr>
                        <a:t>Budsjett 2021</a:t>
                      </a:r>
                      <a:endParaRPr lang="nb-NO" sz="18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9011534"/>
                  </a:ext>
                </a:extLst>
              </a:tr>
              <a:tr h="387495">
                <a:tc>
                  <a:txBody>
                    <a:bodyPr/>
                    <a:lstStyle/>
                    <a:p>
                      <a:pPr algn="l" fontAlgn="b"/>
                      <a:r>
                        <a:rPr lang="nb-NO" sz="1800" u="none" strike="noStrike">
                          <a:effectLst/>
                        </a:rPr>
                        <a:t>Sum utgifter</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28 796 254</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33 916 931</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38 159 117</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42 265 974</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39 759 899</a:t>
                      </a:r>
                      <a:endParaRPr lang="nb-NO"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865297"/>
                  </a:ext>
                </a:extLst>
              </a:tr>
              <a:tr h="387495">
                <a:tc>
                  <a:txBody>
                    <a:bodyPr/>
                    <a:lstStyle/>
                    <a:p>
                      <a:pPr algn="l" fontAlgn="b"/>
                      <a:r>
                        <a:rPr lang="nb-NO" sz="1800" u="none" strike="noStrike">
                          <a:effectLst/>
                        </a:rPr>
                        <a:t>Sum inntekter</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-6 386 167</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-7 416 791</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-7 605 018</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-6 510 724</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-4 547 000</a:t>
                      </a:r>
                      <a:endParaRPr lang="nb-NO"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10172838"/>
                  </a:ext>
                </a:extLst>
              </a:tr>
              <a:tr h="387495">
                <a:tc>
                  <a:txBody>
                    <a:bodyPr/>
                    <a:lstStyle/>
                    <a:p>
                      <a:pPr algn="l" fontAlgn="b"/>
                      <a:r>
                        <a:rPr lang="nb-NO" sz="1800" u="none" strike="noStrike">
                          <a:effectLst/>
                        </a:rPr>
                        <a:t>Netto avsetning bundne fond</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132 843</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-954 812</a:t>
                      </a:r>
                      <a:endParaRPr lang="nb-NO"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3311940"/>
                  </a:ext>
                </a:extLst>
              </a:tr>
              <a:tr h="387495">
                <a:tc>
                  <a:txBody>
                    <a:bodyPr/>
                    <a:lstStyle/>
                    <a:p>
                      <a:pPr algn="l" fontAlgn="b"/>
                      <a:r>
                        <a:rPr lang="nb-NO" sz="1800" u="none" strike="noStrike">
                          <a:effectLst/>
                        </a:rPr>
                        <a:t>Eksternt samarbeid Helse</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38 000</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331 000</a:t>
                      </a:r>
                      <a:endParaRPr lang="nb-NO"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3 993 000</a:t>
                      </a:r>
                      <a:endParaRPr lang="nb-NO"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0744663"/>
                  </a:ext>
                </a:extLst>
              </a:tr>
              <a:tr h="387495">
                <a:tc>
                  <a:txBody>
                    <a:bodyPr/>
                    <a:lstStyle/>
                    <a:p>
                      <a:pPr algn="l" fontAlgn="b"/>
                      <a:r>
                        <a:rPr lang="nb-NO" sz="1800" u="none" strike="noStrike">
                          <a:effectLst/>
                        </a:rPr>
                        <a:t>Netto ramme </a:t>
                      </a:r>
                      <a:endParaRPr lang="nb-NO"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22 410 087</a:t>
                      </a:r>
                      <a:endParaRPr lang="nb-NO"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26 500 140</a:t>
                      </a:r>
                      <a:endParaRPr lang="nb-NO"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dirty="0">
                          <a:effectLst/>
                        </a:rPr>
                        <a:t>30 592 099</a:t>
                      </a:r>
                      <a:endParaRPr lang="nb-NO"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a:effectLst/>
                        </a:rPr>
                        <a:t>36 219 093</a:t>
                      </a:r>
                      <a:endParaRPr lang="nb-NO"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nb-NO" sz="1800" u="none" strike="noStrike" dirty="0">
                          <a:effectLst/>
                        </a:rPr>
                        <a:t>38 251 087</a:t>
                      </a:r>
                      <a:endParaRPr lang="nb-NO"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8120229"/>
                  </a:ext>
                </a:extLst>
              </a:tr>
            </a:tbl>
          </a:graphicData>
        </a:graphic>
      </p:graphicFrame>
    </p:spTree>
    <p:extLst>
      <p:ext uri="{BB962C8B-B14F-4D97-AF65-F5344CB8AC3E}">
        <p14:creationId xmlns:p14="http://schemas.microsoft.com/office/powerpoint/2010/main" val="482539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Gjennomførte effektiviseringstiltak Helse</a:t>
            </a:r>
            <a:endParaRPr lang="nb-NO" dirty="0"/>
          </a:p>
        </p:txBody>
      </p:sp>
      <p:graphicFrame>
        <p:nvGraphicFramePr>
          <p:cNvPr id="7" name="Plassholder for innhold 6"/>
          <p:cNvGraphicFramePr>
            <a:graphicFrameLocks noGrp="1"/>
          </p:cNvGraphicFramePr>
          <p:nvPr>
            <p:ph sz="quarter" idx="4"/>
            <p:extLst/>
          </p:nvPr>
        </p:nvGraphicFramePr>
        <p:xfrm>
          <a:off x="609600" y="1528762"/>
          <a:ext cx="10972799" cy="4546569"/>
        </p:xfrm>
        <a:graphic>
          <a:graphicData uri="http://schemas.openxmlformats.org/drawingml/2006/table">
            <a:tbl>
              <a:tblPr firstRow="1" bandRow="1">
                <a:tableStyleId>{5C22544A-7EE6-4342-B048-85BDC9FD1C3A}</a:tableStyleId>
              </a:tblPr>
              <a:tblGrid>
                <a:gridCol w="6071135">
                  <a:extLst>
                    <a:ext uri="{9D8B030D-6E8A-4147-A177-3AD203B41FA5}">
                      <a16:colId xmlns:a16="http://schemas.microsoft.com/office/drawing/2014/main" val="2954367240"/>
                    </a:ext>
                  </a:extLst>
                </a:gridCol>
                <a:gridCol w="1225416">
                  <a:extLst>
                    <a:ext uri="{9D8B030D-6E8A-4147-A177-3AD203B41FA5}">
                      <a16:colId xmlns:a16="http://schemas.microsoft.com/office/drawing/2014/main" val="2008611263"/>
                    </a:ext>
                  </a:extLst>
                </a:gridCol>
                <a:gridCol w="1225416">
                  <a:extLst>
                    <a:ext uri="{9D8B030D-6E8A-4147-A177-3AD203B41FA5}">
                      <a16:colId xmlns:a16="http://schemas.microsoft.com/office/drawing/2014/main" val="3457847670"/>
                    </a:ext>
                  </a:extLst>
                </a:gridCol>
                <a:gridCol w="1225416">
                  <a:extLst>
                    <a:ext uri="{9D8B030D-6E8A-4147-A177-3AD203B41FA5}">
                      <a16:colId xmlns:a16="http://schemas.microsoft.com/office/drawing/2014/main" val="2636625973"/>
                    </a:ext>
                  </a:extLst>
                </a:gridCol>
                <a:gridCol w="1225416">
                  <a:extLst>
                    <a:ext uri="{9D8B030D-6E8A-4147-A177-3AD203B41FA5}">
                      <a16:colId xmlns:a16="http://schemas.microsoft.com/office/drawing/2014/main" val="127591812"/>
                    </a:ext>
                  </a:extLst>
                </a:gridCol>
              </a:tblGrid>
              <a:tr h="631594">
                <a:tc>
                  <a:txBody>
                    <a:bodyPr/>
                    <a:lstStyle/>
                    <a:p>
                      <a:r>
                        <a:rPr lang="nb-NO" sz="1800" dirty="0" smtClean="0"/>
                        <a:t>Tiltak</a:t>
                      </a:r>
                      <a:endParaRPr lang="nb-NO" sz="1800" dirty="0"/>
                    </a:p>
                  </a:txBody>
                  <a:tcPr/>
                </a:tc>
                <a:tc>
                  <a:txBody>
                    <a:bodyPr/>
                    <a:lstStyle/>
                    <a:p>
                      <a:r>
                        <a:rPr lang="nb-NO" sz="1800" dirty="0" smtClean="0"/>
                        <a:t>2020</a:t>
                      </a:r>
                      <a:endParaRPr lang="nb-NO" sz="1800" dirty="0"/>
                    </a:p>
                  </a:txBody>
                  <a:tcPr/>
                </a:tc>
                <a:tc>
                  <a:txBody>
                    <a:bodyPr/>
                    <a:lstStyle/>
                    <a:p>
                      <a:r>
                        <a:rPr lang="nb-NO" sz="1800" dirty="0" smtClean="0"/>
                        <a:t>2021</a:t>
                      </a:r>
                      <a:endParaRPr lang="nb-NO" sz="1800" dirty="0"/>
                    </a:p>
                  </a:txBody>
                  <a:tcPr/>
                </a:tc>
                <a:tc>
                  <a:txBody>
                    <a:bodyPr/>
                    <a:lstStyle/>
                    <a:p>
                      <a:r>
                        <a:rPr lang="nb-NO" sz="1800" dirty="0" smtClean="0"/>
                        <a:t>2022</a:t>
                      </a:r>
                      <a:endParaRPr lang="nb-NO" sz="1800" dirty="0"/>
                    </a:p>
                  </a:txBody>
                  <a:tcPr/>
                </a:tc>
                <a:tc>
                  <a:txBody>
                    <a:bodyPr/>
                    <a:lstStyle/>
                    <a:p>
                      <a:r>
                        <a:rPr lang="nb-NO" sz="1800" dirty="0" smtClean="0"/>
                        <a:t>2023</a:t>
                      </a:r>
                      <a:endParaRPr lang="nb-NO" sz="1800" dirty="0"/>
                    </a:p>
                  </a:txBody>
                  <a:tcPr/>
                </a:tc>
                <a:extLst>
                  <a:ext uri="{0D108BD9-81ED-4DB2-BD59-A6C34878D82A}">
                    <a16:rowId xmlns:a16="http://schemas.microsoft.com/office/drawing/2014/main" val="2288968114"/>
                  </a:ext>
                </a:extLst>
              </a:tr>
              <a:tr h="525695">
                <a:tc>
                  <a:txBody>
                    <a:bodyPr/>
                    <a:lstStyle/>
                    <a:p>
                      <a:r>
                        <a:rPr lang="nb-NO" sz="1800" dirty="0" smtClean="0"/>
                        <a:t>Inndragning privat </a:t>
                      </a:r>
                      <a:r>
                        <a:rPr lang="nb-NO" sz="1800" dirty="0" err="1" smtClean="0"/>
                        <a:t>fysioerapihjemmel</a:t>
                      </a:r>
                      <a:endParaRPr lang="nb-NO" sz="1800" dirty="0" smtClean="0"/>
                    </a:p>
                  </a:txBody>
                  <a:tcPr/>
                </a:tc>
                <a:tc>
                  <a:txBody>
                    <a:bodyPr/>
                    <a:lstStyle/>
                    <a:p>
                      <a:r>
                        <a:rPr lang="nb-NO" sz="1800" dirty="0" smtClean="0"/>
                        <a:t>-230 000</a:t>
                      </a:r>
                      <a:endParaRPr lang="nb-NO" sz="1800" dirty="0"/>
                    </a:p>
                  </a:txBody>
                  <a:tcPr/>
                </a:tc>
                <a:tc>
                  <a:txBody>
                    <a:bodyPr/>
                    <a:lstStyle/>
                    <a:p>
                      <a:r>
                        <a:rPr lang="nb-NO" sz="1800" dirty="0" smtClean="0"/>
                        <a:t>-400 000</a:t>
                      </a:r>
                      <a:endParaRPr lang="nb-NO" sz="1800" dirty="0"/>
                    </a:p>
                  </a:txBody>
                  <a:tcPr/>
                </a:tc>
                <a:tc>
                  <a:txBody>
                    <a:bodyPr/>
                    <a:lstStyle/>
                    <a:p>
                      <a:r>
                        <a:rPr lang="nb-NO" sz="1800" dirty="0" smtClean="0"/>
                        <a:t>-400 000</a:t>
                      </a:r>
                      <a:endParaRPr lang="nb-NO" sz="1800" dirty="0"/>
                    </a:p>
                  </a:txBody>
                  <a:tcPr/>
                </a:tc>
                <a:tc>
                  <a:txBody>
                    <a:bodyPr/>
                    <a:lstStyle/>
                    <a:p>
                      <a:r>
                        <a:rPr lang="nb-NO" sz="1800" dirty="0" smtClean="0"/>
                        <a:t>-400 000</a:t>
                      </a:r>
                      <a:endParaRPr lang="nb-NO" sz="1800" dirty="0"/>
                    </a:p>
                  </a:txBody>
                  <a:tcPr/>
                </a:tc>
                <a:extLst>
                  <a:ext uri="{0D108BD9-81ED-4DB2-BD59-A6C34878D82A}">
                    <a16:rowId xmlns:a16="http://schemas.microsoft.com/office/drawing/2014/main" val="1849255333"/>
                  </a:ext>
                </a:extLst>
              </a:tr>
              <a:tr h="458200">
                <a:tc>
                  <a:txBody>
                    <a:bodyPr/>
                    <a:lstStyle/>
                    <a:p>
                      <a:r>
                        <a:rPr lang="nb-NO" sz="1800" dirty="0" smtClean="0"/>
                        <a:t>Oppsigelse IKAD</a:t>
                      </a:r>
                    </a:p>
                  </a:txBody>
                  <a:tcPr/>
                </a:tc>
                <a:tc>
                  <a:txBody>
                    <a:bodyPr/>
                    <a:lstStyle/>
                    <a:p>
                      <a:r>
                        <a:rPr lang="nb-NO" sz="1800" dirty="0" smtClean="0"/>
                        <a:t>0</a:t>
                      </a:r>
                      <a:endParaRPr lang="nb-NO" sz="1800" dirty="0"/>
                    </a:p>
                  </a:txBody>
                  <a:tcPr/>
                </a:tc>
                <a:tc>
                  <a:txBody>
                    <a:bodyPr/>
                    <a:lstStyle/>
                    <a:p>
                      <a:r>
                        <a:rPr lang="nb-NO" sz="1800" dirty="0" smtClean="0"/>
                        <a:t>-500 000</a:t>
                      </a:r>
                      <a:endParaRPr lang="nb-NO" sz="1800" dirty="0"/>
                    </a:p>
                  </a:txBody>
                  <a:tcPr/>
                </a:tc>
                <a:tc>
                  <a:txBody>
                    <a:bodyPr/>
                    <a:lstStyle/>
                    <a:p>
                      <a:r>
                        <a:rPr lang="nb-NO" sz="1800" dirty="0" smtClean="0"/>
                        <a:t>-500 000</a:t>
                      </a:r>
                      <a:endParaRPr lang="nb-NO" sz="1800" dirty="0"/>
                    </a:p>
                  </a:txBody>
                  <a:tcPr/>
                </a:tc>
                <a:tc>
                  <a:txBody>
                    <a:bodyPr/>
                    <a:lstStyle/>
                    <a:p>
                      <a:r>
                        <a:rPr lang="nb-NO" sz="1800" dirty="0" smtClean="0"/>
                        <a:t>-500 000</a:t>
                      </a:r>
                      <a:endParaRPr lang="nb-NO" sz="1800" dirty="0"/>
                    </a:p>
                  </a:txBody>
                  <a:tcPr/>
                </a:tc>
                <a:extLst>
                  <a:ext uri="{0D108BD9-81ED-4DB2-BD59-A6C34878D82A}">
                    <a16:rowId xmlns:a16="http://schemas.microsoft.com/office/drawing/2014/main" val="631875148"/>
                  </a:ext>
                </a:extLst>
              </a:tr>
              <a:tr h="458200">
                <a:tc>
                  <a:txBody>
                    <a:bodyPr/>
                    <a:lstStyle/>
                    <a:p>
                      <a:r>
                        <a:rPr lang="nb-NO" sz="1800" dirty="0" smtClean="0"/>
                        <a:t>Redusert 1,8 årsverk psykisk helse og rustjeneste</a:t>
                      </a:r>
                    </a:p>
                  </a:txBody>
                  <a:tcPr/>
                </a:tc>
                <a:tc>
                  <a:txBody>
                    <a:bodyPr/>
                    <a:lstStyle/>
                    <a:p>
                      <a:r>
                        <a:rPr lang="nb-NO" sz="1800" dirty="0" smtClean="0"/>
                        <a:t>-1 100 000</a:t>
                      </a:r>
                      <a:endParaRPr lang="nb-NO" sz="1800" dirty="0"/>
                    </a:p>
                  </a:txBody>
                  <a:tcPr/>
                </a:tc>
                <a:tc>
                  <a:txBody>
                    <a:bodyPr/>
                    <a:lstStyle/>
                    <a:p>
                      <a:r>
                        <a:rPr lang="nb-NO" sz="1800" dirty="0" smtClean="0"/>
                        <a:t>-1 100 000</a:t>
                      </a:r>
                      <a:endParaRPr lang="nb-NO" sz="1800" dirty="0"/>
                    </a:p>
                  </a:txBody>
                  <a:tcPr/>
                </a:tc>
                <a:tc>
                  <a:txBody>
                    <a:bodyPr/>
                    <a:lstStyle/>
                    <a:p>
                      <a:r>
                        <a:rPr lang="nb-NO" sz="1800" dirty="0" smtClean="0"/>
                        <a:t>-1 100 000</a:t>
                      </a:r>
                      <a:endParaRPr lang="nb-NO" sz="1800" dirty="0"/>
                    </a:p>
                  </a:txBody>
                  <a:tcPr/>
                </a:tc>
                <a:tc>
                  <a:txBody>
                    <a:bodyPr/>
                    <a:lstStyle/>
                    <a:p>
                      <a:r>
                        <a:rPr lang="nb-NO" sz="1800" dirty="0" smtClean="0"/>
                        <a:t>-1 100 000</a:t>
                      </a:r>
                      <a:endParaRPr lang="nb-NO" sz="1800" dirty="0"/>
                    </a:p>
                  </a:txBody>
                  <a:tcPr/>
                </a:tc>
                <a:extLst>
                  <a:ext uri="{0D108BD9-81ED-4DB2-BD59-A6C34878D82A}">
                    <a16:rowId xmlns:a16="http://schemas.microsoft.com/office/drawing/2014/main" val="3090547867"/>
                  </a:ext>
                </a:extLst>
              </a:tr>
              <a:tr h="458200">
                <a:tc>
                  <a:txBody>
                    <a:bodyPr/>
                    <a:lstStyle/>
                    <a:p>
                      <a:r>
                        <a:rPr lang="nb-NO" sz="1800" dirty="0" smtClean="0"/>
                        <a:t>Aktiv partnerskapsrolle i Barnevernet</a:t>
                      </a:r>
                    </a:p>
                  </a:txBody>
                  <a:tcPr/>
                </a:tc>
                <a:tc>
                  <a:txBody>
                    <a:bodyPr/>
                    <a:lstStyle/>
                    <a:p>
                      <a:r>
                        <a:rPr lang="nb-NO" sz="1800" dirty="0" smtClean="0"/>
                        <a:t>-500 000</a:t>
                      </a:r>
                      <a:endParaRPr lang="nb-NO" sz="1800" dirty="0"/>
                    </a:p>
                  </a:txBody>
                  <a:tcPr/>
                </a:tc>
                <a:tc>
                  <a:txBody>
                    <a:bodyPr/>
                    <a:lstStyle/>
                    <a:p>
                      <a:r>
                        <a:rPr lang="nb-NO" sz="1800" dirty="0" smtClean="0"/>
                        <a:t>-100</a:t>
                      </a:r>
                      <a:r>
                        <a:rPr lang="nb-NO" sz="1800" baseline="0" dirty="0" smtClean="0"/>
                        <a:t> 000</a:t>
                      </a:r>
                      <a:endParaRPr lang="nb-NO" sz="1800" dirty="0"/>
                    </a:p>
                  </a:txBody>
                  <a:tcPr/>
                </a:tc>
                <a:tc>
                  <a:txBody>
                    <a:bodyPr/>
                    <a:lstStyle/>
                    <a:p>
                      <a:r>
                        <a:rPr lang="nb-NO" sz="1800" dirty="0" smtClean="0"/>
                        <a:t>-200 000</a:t>
                      </a:r>
                      <a:endParaRPr lang="nb-NO" sz="1800" dirty="0"/>
                    </a:p>
                  </a:txBody>
                  <a:tcPr/>
                </a:tc>
                <a:tc>
                  <a:txBody>
                    <a:bodyPr/>
                    <a:lstStyle/>
                    <a:p>
                      <a:r>
                        <a:rPr lang="nb-NO" sz="1800" dirty="0" smtClean="0"/>
                        <a:t>-300 000</a:t>
                      </a:r>
                      <a:endParaRPr lang="nb-NO" sz="1800" dirty="0"/>
                    </a:p>
                  </a:txBody>
                  <a:tcPr/>
                </a:tc>
                <a:extLst>
                  <a:ext uri="{0D108BD9-81ED-4DB2-BD59-A6C34878D82A}">
                    <a16:rowId xmlns:a16="http://schemas.microsoft.com/office/drawing/2014/main" val="594120727"/>
                  </a:ext>
                </a:extLst>
              </a:tr>
              <a:tr h="458200">
                <a:tc>
                  <a:txBody>
                    <a:bodyPr/>
                    <a:lstStyle/>
                    <a:p>
                      <a:r>
                        <a:rPr lang="nb-NO" sz="1800" dirty="0" smtClean="0"/>
                        <a:t>Fra</a:t>
                      </a:r>
                      <a:r>
                        <a:rPr lang="nb-NO" sz="1800" baseline="0" dirty="0" smtClean="0"/>
                        <a:t> plassering til ettervern Barnevern</a:t>
                      </a:r>
                      <a:endParaRPr lang="nb-NO" sz="1800" dirty="0" smtClean="0"/>
                    </a:p>
                  </a:txBody>
                  <a:tcPr/>
                </a:tc>
                <a:tc>
                  <a:txBody>
                    <a:bodyPr/>
                    <a:lstStyle/>
                    <a:p>
                      <a:r>
                        <a:rPr lang="nb-NO" sz="1800" dirty="0" smtClean="0"/>
                        <a:t>0</a:t>
                      </a:r>
                      <a:endParaRPr lang="nb-NO" sz="1800" dirty="0"/>
                    </a:p>
                  </a:txBody>
                  <a:tcPr/>
                </a:tc>
                <a:tc>
                  <a:txBody>
                    <a:bodyPr/>
                    <a:lstStyle/>
                    <a:p>
                      <a:r>
                        <a:rPr lang="nb-NO" sz="1800" dirty="0" smtClean="0"/>
                        <a:t>-300 000</a:t>
                      </a:r>
                      <a:endParaRPr lang="nb-NO" sz="1800" dirty="0"/>
                    </a:p>
                  </a:txBody>
                  <a:tcPr/>
                </a:tc>
                <a:tc>
                  <a:txBody>
                    <a:bodyPr/>
                    <a:lstStyle/>
                    <a:p>
                      <a:r>
                        <a:rPr lang="nb-NO" sz="1800" dirty="0" smtClean="0"/>
                        <a:t>-1 800 000</a:t>
                      </a:r>
                      <a:endParaRPr lang="nb-NO" sz="1800" dirty="0"/>
                    </a:p>
                  </a:txBody>
                  <a:tcPr/>
                </a:tc>
                <a:tc>
                  <a:txBody>
                    <a:bodyPr/>
                    <a:lstStyle/>
                    <a:p>
                      <a:r>
                        <a:rPr lang="nb-NO" sz="1800" dirty="0" smtClean="0"/>
                        <a:t>-1 700 000</a:t>
                      </a:r>
                      <a:endParaRPr lang="nb-NO" sz="1800" dirty="0"/>
                    </a:p>
                  </a:txBody>
                  <a:tcPr/>
                </a:tc>
                <a:extLst>
                  <a:ext uri="{0D108BD9-81ED-4DB2-BD59-A6C34878D82A}">
                    <a16:rowId xmlns:a16="http://schemas.microsoft.com/office/drawing/2014/main" val="3719978942"/>
                  </a:ext>
                </a:extLst>
              </a:tr>
              <a:tr h="610362">
                <a:tc>
                  <a:txBody>
                    <a:bodyPr/>
                    <a:lstStyle/>
                    <a:p>
                      <a:r>
                        <a:rPr lang="nb-NO" sz="1800" dirty="0" smtClean="0"/>
                        <a:t>Benytte ressurser mer effektivt på tvers – miljøarbeidertjeneste</a:t>
                      </a:r>
                    </a:p>
                  </a:txBody>
                  <a:tcPr/>
                </a:tc>
                <a:tc gridSpan="2">
                  <a:txBody>
                    <a:bodyPr/>
                    <a:lstStyle/>
                    <a:p>
                      <a:r>
                        <a:rPr lang="nb-NO" sz="1800" dirty="0" smtClean="0"/>
                        <a:t>Kostnad</a:t>
                      </a:r>
                      <a:r>
                        <a:rPr lang="nb-NO" sz="1800" baseline="0" dirty="0" smtClean="0"/>
                        <a:t> bortfaller </a:t>
                      </a:r>
                      <a:r>
                        <a:rPr lang="nb-NO" sz="1800" baseline="0" dirty="0" err="1" smtClean="0"/>
                        <a:t>pga</a:t>
                      </a:r>
                      <a:r>
                        <a:rPr lang="nb-NO" sz="1800" baseline="0" dirty="0" smtClean="0"/>
                        <a:t> tilskudd</a:t>
                      </a:r>
                      <a:endParaRPr lang="nb-NO" sz="1800" dirty="0"/>
                    </a:p>
                  </a:txBody>
                  <a:tcPr/>
                </a:tc>
                <a:tc hMerge="1">
                  <a:txBody>
                    <a:bodyPr/>
                    <a:lstStyle/>
                    <a:p>
                      <a:endParaRPr lang="nb-NO" dirty="0"/>
                    </a:p>
                  </a:txBody>
                  <a:tcPr/>
                </a:tc>
                <a:tc>
                  <a:txBody>
                    <a:bodyPr/>
                    <a:lstStyle/>
                    <a:p>
                      <a:r>
                        <a:rPr lang="nb-NO" sz="1800" dirty="0" smtClean="0"/>
                        <a:t>Ukjent </a:t>
                      </a:r>
                      <a:endParaRPr lang="nb-NO" sz="1800" dirty="0"/>
                    </a:p>
                  </a:txBody>
                  <a:tcPr/>
                </a:tc>
                <a:tc>
                  <a:txBody>
                    <a:bodyPr/>
                    <a:lstStyle/>
                    <a:p>
                      <a:r>
                        <a:rPr lang="nb-NO" sz="1800" dirty="0" smtClean="0"/>
                        <a:t>ukjent</a:t>
                      </a:r>
                      <a:endParaRPr lang="nb-NO" sz="1800" dirty="0"/>
                    </a:p>
                  </a:txBody>
                  <a:tcPr/>
                </a:tc>
                <a:extLst>
                  <a:ext uri="{0D108BD9-81ED-4DB2-BD59-A6C34878D82A}">
                    <a16:rowId xmlns:a16="http://schemas.microsoft.com/office/drawing/2014/main" val="4036604302"/>
                  </a:ext>
                </a:extLst>
              </a:tr>
              <a:tr h="458200">
                <a:tc>
                  <a:txBody>
                    <a:bodyPr/>
                    <a:lstStyle/>
                    <a:p>
                      <a:r>
                        <a:rPr lang="nb-NO" sz="1800" dirty="0" smtClean="0"/>
                        <a:t>Felles tildelerenhet</a:t>
                      </a:r>
                    </a:p>
                  </a:txBody>
                  <a:tcPr/>
                </a:tc>
                <a:tc>
                  <a:txBody>
                    <a:bodyPr/>
                    <a:lstStyle/>
                    <a:p>
                      <a:r>
                        <a:rPr lang="nb-NO" sz="1800" dirty="0" smtClean="0"/>
                        <a:t>utsatt</a:t>
                      </a:r>
                      <a:endParaRPr lang="nb-NO" sz="1800" dirty="0"/>
                    </a:p>
                  </a:txBody>
                  <a:tcPr/>
                </a:tc>
                <a:tc>
                  <a:txBody>
                    <a:bodyPr/>
                    <a:lstStyle/>
                    <a:p>
                      <a:endParaRPr lang="nb-NO" sz="1800" dirty="0"/>
                    </a:p>
                  </a:txBody>
                  <a:tcPr/>
                </a:tc>
                <a:tc>
                  <a:txBody>
                    <a:bodyPr/>
                    <a:lstStyle/>
                    <a:p>
                      <a:endParaRPr lang="nb-NO" sz="1800" dirty="0"/>
                    </a:p>
                  </a:txBody>
                  <a:tcPr/>
                </a:tc>
                <a:tc>
                  <a:txBody>
                    <a:bodyPr/>
                    <a:lstStyle/>
                    <a:p>
                      <a:endParaRPr lang="nb-NO" sz="1800" dirty="0"/>
                    </a:p>
                  </a:txBody>
                  <a:tcPr/>
                </a:tc>
                <a:extLst>
                  <a:ext uri="{0D108BD9-81ED-4DB2-BD59-A6C34878D82A}">
                    <a16:rowId xmlns:a16="http://schemas.microsoft.com/office/drawing/2014/main" val="3321616288"/>
                  </a:ext>
                </a:extLst>
              </a:tr>
              <a:tr h="458200">
                <a:tc>
                  <a:txBody>
                    <a:bodyPr/>
                    <a:lstStyle/>
                    <a:p>
                      <a:r>
                        <a:rPr lang="nb-NO" sz="1800" dirty="0" smtClean="0"/>
                        <a:t>Tilskudd</a:t>
                      </a:r>
                      <a:r>
                        <a:rPr lang="nb-NO" sz="1800" baseline="0" dirty="0" smtClean="0"/>
                        <a:t> til omstilling</a:t>
                      </a:r>
                      <a:endParaRPr lang="nb-NO" sz="1800" dirty="0" smtClean="0"/>
                    </a:p>
                  </a:txBody>
                  <a:tcPr/>
                </a:tc>
                <a:tc>
                  <a:txBody>
                    <a:bodyPr/>
                    <a:lstStyle/>
                    <a:p>
                      <a:r>
                        <a:rPr lang="nb-NO" sz="1800" dirty="0" smtClean="0"/>
                        <a:t>-100 000</a:t>
                      </a:r>
                      <a:endParaRPr lang="nb-NO" sz="1800" dirty="0"/>
                    </a:p>
                  </a:txBody>
                  <a:tcPr/>
                </a:tc>
                <a:tc>
                  <a:txBody>
                    <a:bodyPr/>
                    <a:lstStyle/>
                    <a:p>
                      <a:r>
                        <a:rPr lang="nb-NO" sz="1800" dirty="0" smtClean="0"/>
                        <a:t>-100 000</a:t>
                      </a:r>
                      <a:endParaRPr lang="nb-NO" sz="1800" dirty="0"/>
                    </a:p>
                  </a:txBody>
                  <a:tcPr/>
                </a:tc>
                <a:tc>
                  <a:txBody>
                    <a:bodyPr/>
                    <a:lstStyle/>
                    <a:p>
                      <a:r>
                        <a:rPr lang="nb-NO" sz="1800" dirty="0" smtClean="0"/>
                        <a:t>0</a:t>
                      </a:r>
                      <a:endParaRPr lang="nb-NO" sz="1800" dirty="0"/>
                    </a:p>
                  </a:txBody>
                  <a:tcPr/>
                </a:tc>
                <a:tc>
                  <a:txBody>
                    <a:bodyPr/>
                    <a:lstStyle/>
                    <a:p>
                      <a:r>
                        <a:rPr lang="nb-NO" sz="1800" dirty="0" smtClean="0"/>
                        <a:t>0</a:t>
                      </a:r>
                      <a:endParaRPr lang="nb-NO" sz="1800" dirty="0"/>
                    </a:p>
                  </a:txBody>
                  <a:tcPr/>
                </a:tc>
                <a:extLst>
                  <a:ext uri="{0D108BD9-81ED-4DB2-BD59-A6C34878D82A}">
                    <a16:rowId xmlns:a16="http://schemas.microsoft.com/office/drawing/2014/main" val="3970624400"/>
                  </a:ext>
                </a:extLst>
              </a:tr>
            </a:tbl>
          </a:graphicData>
        </a:graphic>
      </p:graphicFrame>
    </p:spTree>
    <p:extLst>
      <p:ext uri="{BB962C8B-B14F-4D97-AF65-F5344CB8AC3E}">
        <p14:creationId xmlns:p14="http://schemas.microsoft.com/office/powerpoint/2010/main" val="1895003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Digitalisering - Helse</a:t>
            </a:r>
            <a:endParaRPr lang="nb-NO" dirty="0"/>
          </a:p>
        </p:txBody>
      </p:sp>
      <p:sp>
        <p:nvSpPr>
          <p:cNvPr id="3" name="Plassholder for tekst 2"/>
          <p:cNvSpPr>
            <a:spLocks noGrp="1"/>
          </p:cNvSpPr>
          <p:nvPr>
            <p:ph type="body" idx="1"/>
          </p:nvPr>
        </p:nvSpPr>
        <p:spPr>
          <a:xfrm>
            <a:off x="609600" y="1417638"/>
            <a:ext cx="5386917" cy="639762"/>
          </a:xfrm>
        </p:spPr>
        <p:txBody>
          <a:bodyPr/>
          <a:lstStyle/>
          <a:p>
            <a:r>
              <a:rPr lang="nb-NO" dirty="0" smtClean="0"/>
              <a:t>Velferdsteknologi  m.m. 	</a:t>
            </a:r>
            <a:endParaRPr lang="nb-NO" dirty="0"/>
          </a:p>
        </p:txBody>
      </p:sp>
      <p:sp>
        <p:nvSpPr>
          <p:cNvPr id="4" name="Plassholder for innhold 3"/>
          <p:cNvSpPr>
            <a:spLocks noGrp="1"/>
          </p:cNvSpPr>
          <p:nvPr>
            <p:ph sz="half" idx="2"/>
          </p:nvPr>
        </p:nvSpPr>
        <p:spPr>
          <a:xfrm>
            <a:off x="658812" y="2036762"/>
            <a:ext cx="5386917" cy="3951288"/>
          </a:xfrm>
        </p:spPr>
        <p:txBody>
          <a:bodyPr/>
          <a:lstStyle/>
          <a:p>
            <a:r>
              <a:rPr lang="nb-NO" sz="2200" dirty="0" smtClean="0"/>
              <a:t>Medlemskap i Helse INN står på kuttlisten, og vil få negativ innvirkning på muligheter for økt innføring av velferdsteknologiske hjelpemidler i alle tjenester. </a:t>
            </a:r>
          </a:p>
          <a:p>
            <a:r>
              <a:rPr lang="nb-NO" sz="2200" dirty="0" smtClean="0"/>
              <a:t>Ergo- og fysioterapitjenesten formidler hjelpemidler – både digitale og fysiske. Utviklingspotensialer i alle tjenester.</a:t>
            </a:r>
          </a:p>
          <a:p>
            <a:r>
              <a:rPr lang="nb-NO" sz="2200" dirty="0" smtClean="0"/>
              <a:t>Digitale møterom er etablert med sikker videomøtefunksjon for pasientmøter mellom sykehus og kommune på VOS og PHRT. Færre reiser og tid brukt på samhandling.  </a:t>
            </a:r>
            <a:endParaRPr lang="nb-NO" sz="2200" dirty="0"/>
          </a:p>
        </p:txBody>
      </p:sp>
      <p:sp>
        <p:nvSpPr>
          <p:cNvPr id="5" name="Plassholder for tekst 4"/>
          <p:cNvSpPr>
            <a:spLocks noGrp="1"/>
          </p:cNvSpPr>
          <p:nvPr>
            <p:ph type="body" sz="quarter" idx="3"/>
          </p:nvPr>
        </p:nvSpPr>
        <p:spPr>
          <a:xfrm>
            <a:off x="6094942" y="1379538"/>
            <a:ext cx="5389033" cy="639762"/>
          </a:xfrm>
        </p:spPr>
        <p:txBody>
          <a:bodyPr/>
          <a:lstStyle/>
          <a:p>
            <a:r>
              <a:rPr lang="nb-NO" dirty="0" smtClean="0"/>
              <a:t>Digitalt legesenter</a:t>
            </a:r>
            <a:endParaRPr lang="nb-NO" dirty="0"/>
          </a:p>
        </p:txBody>
      </p:sp>
      <p:sp>
        <p:nvSpPr>
          <p:cNvPr id="6" name="Plassholder for innhold 5"/>
          <p:cNvSpPr>
            <a:spLocks noGrp="1"/>
          </p:cNvSpPr>
          <p:nvPr>
            <p:ph sz="quarter" idx="4"/>
          </p:nvPr>
        </p:nvSpPr>
        <p:spPr>
          <a:xfrm>
            <a:off x="6193367" y="2036762"/>
            <a:ext cx="5389033" cy="3951288"/>
          </a:xfrm>
        </p:spPr>
        <p:txBody>
          <a:bodyPr/>
          <a:lstStyle/>
          <a:p>
            <a:r>
              <a:rPr lang="nb-NO" sz="2200" dirty="0" smtClean="0"/>
              <a:t>Vi har etablert digitale løsninger for  selvbetjening som timebestilling, e-konsultasjoner og </a:t>
            </a:r>
            <a:r>
              <a:rPr lang="nb-NO" sz="2200" dirty="0" err="1" smtClean="0"/>
              <a:t>sms</a:t>
            </a:r>
            <a:r>
              <a:rPr lang="nb-NO" sz="2200" dirty="0" smtClean="0"/>
              <a:t>-dialog.  På sikt kan dette gi noe reduksjon i helsesekretærfunksjon, men øker trykket på fastlegene.  </a:t>
            </a:r>
          </a:p>
          <a:p>
            <a:r>
              <a:rPr lang="nb-NO" sz="2200" dirty="0" smtClean="0"/>
              <a:t>Innføring av videokonsultasjoner på alle fastlegekontor krever investeringer. </a:t>
            </a:r>
          </a:p>
          <a:p>
            <a:r>
              <a:rPr lang="nb-NO" sz="2200" dirty="0" smtClean="0"/>
              <a:t>Digitalt legetilsyn i samarbeid med legevakt, sykehjem, hjemmetjeneste og KAD-seng er under planlegging. </a:t>
            </a:r>
            <a:endParaRPr lang="nb-NO" sz="2200" dirty="0"/>
          </a:p>
        </p:txBody>
      </p:sp>
    </p:spTree>
    <p:extLst>
      <p:ext uri="{BB962C8B-B14F-4D97-AF65-F5344CB8AC3E}">
        <p14:creationId xmlns:p14="http://schemas.microsoft.com/office/powerpoint/2010/main" val="3933509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399200" y="2923200"/>
            <a:ext cx="1742785" cy="1107996"/>
          </a:xfrm>
          <a:prstGeom prst="rect">
            <a:avLst/>
          </a:prstGeom>
          <a:noFill/>
        </p:spPr>
        <p:txBody>
          <a:bodyPr wrap="none" rtlCol="0">
            <a:spAutoFit/>
          </a:bodyPr>
          <a:lstStyle/>
          <a:p>
            <a:r>
              <a:rPr lang="nb-NO" sz="6600" dirty="0" smtClean="0"/>
              <a:t>TIFU</a:t>
            </a:r>
            <a:endParaRPr lang="nb-NO" sz="6600" dirty="0"/>
          </a:p>
        </p:txBody>
      </p:sp>
    </p:spTree>
    <p:extLst>
      <p:ext uri="{BB962C8B-B14F-4D97-AF65-F5344CB8AC3E}">
        <p14:creationId xmlns:p14="http://schemas.microsoft.com/office/powerpoint/2010/main" val="343278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150374" y="2764800"/>
            <a:ext cx="94064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7200" dirty="0" smtClean="0">
                <a:solidFill>
                  <a:prstClr val="black"/>
                </a:solidFill>
                <a:latin typeface="Calibri"/>
              </a:rPr>
              <a:t>FELLESOPPGAVER</a:t>
            </a:r>
            <a:endParaRPr kumimoji="0" lang="nb-NO" sz="7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233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sz="2400" b="1" dirty="0" smtClean="0"/>
              <a:t/>
            </a:r>
            <a:br>
              <a:rPr lang="nb-NO" sz="2400" b="1" dirty="0" smtClean="0"/>
            </a:br>
            <a:r>
              <a:rPr lang="nb-NO" sz="2400" b="1" dirty="0"/>
              <a:t/>
            </a:r>
            <a:br>
              <a:rPr lang="nb-NO" sz="2400" b="1" dirty="0"/>
            </a:br>
            <a:r>
              <a:rPr lang="nb-NO" sz="2400" b="1" dirty="0" smtClean="0"/>
              <a:t/>
            </a:r>
            <a:br>
              <a:rPr lang="nb-NO" sz="2400" b="1" dirty="0" smtClean="0"/>
            </a:br>
            <a:r>
              <a:rPr lang="nb-NO" sz="2400" b="1" dirty="0"/>
              <a:t/>
            </a:r>
            <a:br>
              <a:rPr lang="nb-NO" sz="2400" b="1" dirty="0"/>
            </a:br>
            <a:r>
              <a:rPr lang="nb-NO" sz="2400" b="1" dirty="0" smtClean="0"/>
              <a:t>Forklaring </a:t>
            </a:r>
            <a:r>
              <a:rPr lang="nb-NO" sz="2400" b="1" dirty="0"/>
              <a:t>kostnadsendringer 2018 – 2021:</a:t>
            </a:r>
            <a:r>
              <a:rPr lang="nb-NO" dirty="0"/>
              <a:t/>
            </a:r>
            <a:br>
              <a:rPr lang="nb-NO" dirty="0"/>
            </a:br>
            <a:endParaRPr lang="nb-NO" dirty="0"/>
          </a:p>
        </p:txBody>
      </p:sp>
      <p:sp>
        <p:nvSpPr>
          <p:cNvPr id="4" name="Plassholder for innhold 3"/>
          <p:cNvSpPr>
            <a:spLocks noGrp="1"/>
          </p:cNvSpPr>
          <p:nvPr>
            <p:ph sz="half" idx="2"/>
          </p:nvPr>
        </p:nvSpPr>
        <p:spPr>
          <a:xfrm>
            <a:off x="609601" y="3500203"/>
            <a:ext cx="5386916" cy="2625959"/>
          </a:xfrm>
        </p:spPr>
        <p:txBody>
          <a:bodyPr/>
          <a:lstStyle/>
          <a:p>
            <a:pPr marL="0" indent="0">
              <a:buNone/>
            </a:pPr>
            <a:r>
              <a:rPr lang="nb-NO" sz="1600" b="1" u="sng" dirty="0" smtClean="0"/>
              <a:t>Utgifter</a:t>
            </a:r>
            <a:r>
              <a:rPr lang="nb-NO" sz="1600" b="1" dirty="0" smtClean="0"/>
              <a:t> </a:t>
            </a:r>
            <a:r>
              <a:rPr lang="nb-NO" sz="1600" b="1" dirty="0"/>
              <a:t>i TIFU dreier seg i all hovedsak om lønnsutgifter.</a:t>
            </a:r>
            <a:endParaRPr lang="nb-NO" sz="1600" dirty="0"/>
          </a:p>
          <a:p>
            <a:pPr marL="0" indent="0">
              <a:buNone/>
            </a:pPr>
            <a:r>
              <a:rPr lang="nb-NO" sz="1600" b="1" dirty="0"/>
              <a:t>Faktorer som i all hovedsak påvirker endringene fra år til </a:t>
            </a:r>
            <a:r>
              <a:rPr lang="nb-NO" sz="1600" b="1" dirty="0" smtClean="0"/>
              <a:t>år:</a:t>
            </a:r>
            <a:endParaRPr lang="nb-NO" sz="1600" dirty="0"/>
          </a:p>
          <a:p>
            <a:pPr lvl="0"/>
            <a:r>
              <a:rPr lang="nb-NO" sz="1600" b="1" dirty="0"/>
              <a:t>Antall brukere</a:t>
            </a:r>
            <a:endParaRPr lang="nb-NO" sz="1600" dirty="0"/>
          </a:p>
          <a:p>
            <a:pPr lvl="0"/>
            <a:r>
              <a:rPr lang="nb-NO" sz="1600" b="1" dirty="0"/>
              <a:t>Endringer i bistandsbehov til brukere</a:t>
            </a:r>
            <a:endParaRPr lang="nb-NO" sz="1600" dirty="0"/>
          </a:p>
          <a:p>
            <a:pPr lvl="0"/>
            <a:r>
              <a:rPr lang="nb-NO" sz="1600" b="1" dirty="0"/>
              <a:t>Sykefravær ansatte</a:t>
            </a:r>
            <a:endParaRPr lang="nb-NO" sz="1600" dirty="0"/>
          </a:p>
          <a:p>
            <a:pPr lvl="0"/>
            <a:r>
              <a:rPr lang="nb-NO" sz="1600" b="1" dirty="0"/>
              <a:t>Kjøp av eksterne tjenester</a:t>
            </a:r>
            <a:endParaRPr lang="nb-NO" sz="1600" dirty="0"/>
          </a:p>
          <a:p>
            <a:pPr marL="0" indent="0">
              <a:buNone/>
            </a:pPr>
            <a:endParaRPr lang="nb-NO" dirty="0"/>
          </a:p>
        </p:txBody>
      </p:sp>
      <p:sp>
        <p:nvSpPr>
          <p:cNvPr id="6" name="Plassholder for innhold 5"/>
          <p:cNvSpPr>
            <a:spLocks noGrp="1"/>
          </p:cNvSpPr>
          <p:nvPr>
            <p:ph sz="quarter" idx="4"/>
          </p:nvPr>
        </p:nvSpPr>
        <p:spPr>
          <a:xfrm>
            <a:off x="6193368" y="3447738"/>
            <a:ext cx="4985833" cy="2628025"/>
          </a:xfrm>
        </p:spPr>
        <p:txBody>
          <a:bodyPr/>
          <a:lstStyle/>
          <a:p>
            <a:pPr marL="0" indent="0">
              <a:buNone/>
            </a:pPr>
            <a:r>
              <a:rPr lang="nb-NO" sz="1600" b="1" u="sng" dirty="0" smtClean="0"/>
              <a:t>Inntekter</a:t>
            </a:r>
            <a:r>
              <a:rPr lang="nb-NO" sz="1600" b="1" u="sng" dirty="0"/>
              <a:t> </a:t>
            </a:r>
            <a:r>
              <a:rPr lang="nb-NO" sz="1600" b="1" u="sng" dirty="0" smtClean="0"/>
              <a:t>i</a:t>
            </a:r>
            <a:r>
              <a:rPr lang="nb-NO" sz="1600" b="1" dirty="0" smtClean="0"/>
              <a:t> </a:t>
            </a:r>
            <a:r>
              <a:rPr lang="nb-NO" sz="1600" b="1" dirty="0"/>
              <a:t>TIFU dreier seg i all hovedsak </a:t>
            </a:r>
            <a:r>
              <a:rPr lang="nb-NO" sz="1600" b="1" dirty="0" smtClean="0"/>
              <a:t>om:</a:t>
            </a:r>
          </a:p>
          <a:p>
            <a:pPr marL="0" indent="0">
              <a:buNone/>
            </a:pPr>
            <a:endParaRPr lang="nb-NO" sz="1600" dirty="0"/>
          </a:p>
          <a:p>
            <a:pPr lvl="0"/>
            <a:r>
              <a:rPr lang="nb-NO" sz="1600" b="1" dirty="0"/>
              <a:t>Inntekt ressurskrevende tjenester</a:t>
            </a:r>
            <a:endParaRPr lang="nb-NO" sz="1600" dirty="0"/>
          </a:p>
          <a:p>
            <a:pPr lvl="0"/>
            <a:r>
              <a:rPr lang="nb-NO" sz="1600" b="1" dirty="0"/>
              <a:t>Sykepengerefusjoner</a:t>
            </a:r>
            <a:endParaRPr lang="nb-NO" sz="1600" dirty="0"/>
          </a:p>
          <a:p>
            <a:pPr marL="0" indent="0">
              <a:buNone/>
            </a:pPr>
            <a:endParaRPr lang="nb-NO" dirty="0"/>
          </a:p>
        </p:txBody>
      </p:sp>
      <p:graphicFrame>
        <p:nvGraphicFramePr>
          <p:cNvPr id="10" name="Tabell 9"/>
          <p:cNvGraphicFramePr>
            <a:graphicFrameLocks noGrp="1"/>
          </p:cNvGraphicFramePr>
          <p:nvPr>
            <p:extLst>
              <p:ext uri="{D42A27DB-BD31-4B8C-83A1-F6EECF244321}">
                <p14:modId xmlns:p14="http://schemas.microsoft.com/office/powerpoint/2010/main" val="1998527885"/>
              </p:ext>
            </p:extLst>
          </p:nvPr>
        </p:nvGraphicFramePr>
        <p:xfrm>
          <a:off x="684000" y="1944000"/>
          <a:ext cx="7976831" cy="1198537"/>
        </p:xfrm>
        <a:graphic>
          <a:graphicData uri="http://schemas.openxmlformats.org/drawingml/2006/table">
            <a:tbl>
              <a:tblPr firstRow="1" firstCol="1" bandRow="1">
                <a:tableStyleId>{5C22544A-7EE6-4342-B048-85BDC9FD1C3A}</a:tableStyleId>
              </a:tblPr>
              <a:tblGrid>
                <a:gridCol w="2163755">
                  <a:extLst>
                    <a:ext uri="{9D8B030D-6E8A-4147-A177-3AD203B41FA5}">
                      <a16:colId xmlns:a16="http://schemas.microsoft.com/office/drawing/2014/main" val="2322173277"/>
                    </a:ext>
                  </a:extLst>
                </a:gridCol>
                <a:gridCol w="968846">
                  <a:extLst>
                    <a:ext uri="{9D8B030D-6E8A-4147-A177-3AD203B41FA5}">
                      <a16:colId xmlns:a16="http://schemas.microsoft.com/office/drawing/2014/main" val="3238133533"/>
                    </a:ext>
                  </a:extLst>
                </a:gridCol>
                <a:gridCol w="968846">
                  <a:extLst>
                    <a:ext uri="{9D8B030D-6E8A-4147-A177-3AD203B41FA5}">
                      <a16:colId xmlns:a16="http://schemas.microsoft.com/office/drawing/2014/main" val="1474344093"/>
                    </a:ext>
                  </a:extLst>
                </a:gridCol>
                <a:gridCol w="968846">
                  <a:extLst>
                    <a:ext uri="{9D8B030D-6E8A-4147-A177-3AD203B41FA5}">
                      <a16:colId xmlns:a16="http://schemas.microsoft.com/office/drawing/2014/main" val="1110912626"/>
                    </a:ext>
                  </a:extLst>
                </a:gridCol>
                <a:gridCol w="968846">
                  <a:extLst>
                    <a:ext uri="{9D8B030D-6E8A-4147-A177-3AD203B41FA5}">
                      <a16:colId xmlns:a16="http://schemas.microsoft.com/office/drawing/2014/main" val="2232054354"/>
                    </a:ext>
                  </a:extLst>
                </a:gridCol>
                <a:gridCol w="968846">
                  <a:extLst>
                    <a:ext uri="{9D8B030D-6E8A-4147-A177-3AD203B41FA5}">
                      <a16:colId xmlns:a16="http://schemas.microsoft.com/office/drawing/2014/main" val="306463773"/>
                    </a:ext>
                  </a:extLst>
                </a:gridCol>
                <a:gridCol w="968846">
                  <a:extLst>
                    <a:ext uri="{9D8B030D-6E8A-4147-A177-3AD203B41FA5}">
                      <a16:colId xmlns:a16="http://schemas.microsoft.com/office/drawing/2014/main" val="2212298435"/>
                    </a:ext>
                  </a:extLst>
                </a:gridCol>
              </a:tblGrid>
              <a:tr h="381000">
                <a:tc>
                  <a:txBody>
                    <a:bodyPr/>
                    <a:lstStyle/>
                    <a:p>
                      <a:pPr>
                        <a:lnSpc>
                          <a:spcPct val="107000"/>
                        </a:lnSpc>
                      </a:pPr>
                      <a:endParaRPr lang="nb-NO"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nb-NO" sz="1100" dirty="0">
                          <a:effectLst/>
                        </a:rPr>
                        <a:t>Regnskap 2017</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nb-NO" sz="1100" dirty="0">
                          <a:effectLst/>
                        </a:rPr>
                        <a:t>Regnskap 2018</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nb-NO" sz="1100">
                          <a:effectLst/>
                        </a:rPr>
                        <a:t>Regnskap 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nb-NO" sz="1100">
                          <a:effectLst/>
                        </a:rPr>
                        <a:t>Prognose 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nb-NO" sz="1100">
                          <a:effectLst/>
                        </a:rPr>
                        <a:t>Budsjett 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5694185"/>
                  </a:ext>
                </a:extLst>
              </a:tr>
              <a:tr h="246037">
                <a:tc>
                  <a:txBody>
                    <a:bodyPr/>
                    <a:lstStyle/>
                    <a:p>
                      <a:pPr>
                        <a:lnSpc>
                          <a:spcPct val="107000"/>
                        </a:lnSpc>
                        <a:spcAft>
                          <a:spcPts val="0"/>
                        </a:spcAft>
                      </a:pPr>
                      <a:r>
                        <a:rPr lang="nb-NO" sz="1100">
                          <a:effectLst/>
                        </a:rPr>
                        <a:t>Sum utgifter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46 335 959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49 988 047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49 295 673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56 879 716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56 364 521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9534232"/>
                  </a:ext>
                </a:extLst>
              </a:tr>
              <a:tr h="190500">
                <a:tc>
                  <a:txBody>
                    <a:bodyPr/>
                    <a:lstStyle/>
                    <a:p>
                      <a:pPr>
                        <a:lnSpc>
                          <a:spcPct val="107000"/>
                        </a:lnSpc>
                        <a:spcAft>
                          <a:spcPts val="0"/>
                        </a:spcAft>
                      </a:pPr>
                      <a:r>
                        <a:rPr lang="nb-NO" sz="1100">
                          <a:effectLst/>
                        </a:rPr>
                        <a:t>Sum inntekter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dirty="0">
                          <a:effectLst/>
                        </a:rPr>
                        <a:t>-26 285 534</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-17 429 364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-22 683 597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-20 555 000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-21 190 000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756472"/>
                  </a:ext>
                </a:extLst>
              </a:tr>
              <a:tr h="190500">
                <a:tc>
                  <a:txBody>
                    <a:bodyPr/>
                    <a:lstStyle/>
                    <a:p>
                      <a:pPr>
                        <a:lnSpc>
                          <a:spcPct val="107000"/>
                        </a:lnSpc>
                        <a:spcAft>
                          <a:spcPts val="0"/>
                        </a:spcAft>
                      </a:pPr>
                      <a:r>
                        <a:rPr lang="nb-NO" sz="1100">
                          <a:effectLst/>
                        </a:rPr>
                        <a:t>Netto bruk bundne fond</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-200 000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-58 275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923169"/>
                  </a:ext>
                </a:extLst>
              </a:tr>
              <a:tr h="190500">
                <a:tc>
                  <a:txBody>
                    <a:bodyPr/>
                    <a:lstStyle/>
                    <a:p>
                      <a:pPr>
                        <a:lnSpc>
                          <a:spcPct val="107000"/>
                        </a:lnSpc>
                        <a:spcAft>
                          <a:spcPts val="0"/>
                        </a:spcAft>
                      </a:pPr>
                      <a:r>
                        <a:rPr lang="nb-NO" sz="1100">
                          <a:effectLst/>
                        </a:rPr>
                        <a:t>Netto ramme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20 050 425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32 558 683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26 612 076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36 124 716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nb-NO" sz="1100">
                          <a:effectLst/>
                        </a:rPr>
                        <a:t>35 116 246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nb-NO" sz="11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44512394"/>
                  </a:ext>
                </a:extLst>
              </a:tr>
            </a:tbl>
          </a:graphicData>
        </a:graphic>
      </p:graphicFrame>
    </p:spTree>
    <p:extLst>
      <p:ext uri="{BB962C8B-B14F-4D97-AF65-F5344CB8AC3E}">
        <p14:creationId xmlns:p14="http://schemas.microsoft.com/office/powerpoint/2010/main" val="35083027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40000" y="936000"/>
            <a:ext cx="7315200" cy="448693"/>
          </a:xfrm>
        </p:spPr>
        <p:txBody>
          <a:bodyPr>
            <a:normAutofit fontScale="90000"/>
          </a:bodyPr>
          <a:lstStyle/>
          <a:p>
            <a:r>
              <a:rPr lang="nb-NO" dirty="0" smtClean="0"/>
              <a:t/>
            </a:r>
            <a:br>
              <a:rPr lang="nb-NO" dirty="0" smtClean="0"/>
            </a:br>
            <a:r>
              <a:rPr lang="nb-NO" dirty="0"/>
              <a:t/>
            </a:r>
            <a:br>
              <a:rPr lang="nb-NO" dirty="0"/>
            </a:br>
            <a:r>
              <a:rPr lang="nb-NO" dirty="0"/>
              <a:t/>
            </a:r>
            <a:br>
              <a:rPr lang="nb-NO" dirty="0"/>
            </a:br>
            <a:r>
              <a:rPr lang="nb-NO" dirty="0" smtClean="0"/>
              <a:t/>
            </a:r>
            <a:br>
              <a:rPr lang="nb-NO" dirty="0" smtClean="0"/>
            </a:br>
            <a:r>
              <a:rPr lang="nb-NO" dirty="0" smtClean="0"/>
              <a:t>Totalt i TIFU</a:t>
            </a:r>
            <a:br>
              <a:rPr lang="nb-NO" dirty="0" smtClean="0"/>
            </a:br>
            <a:endParaRPr lang="nb-NO" dirty="0"/>
          </a:p>
        </p:txBody>
      </p:sp>
      <p:pic>
        <p:nvPicPr>
          <p:cNvPr id="5" name="Plassholder for bilde 4"/>
          <p:cNvPicPr>
            <a:picLocks noGrp="1" noChangeAspect="1"/>
          </p:cNvPicPr>
          <p:nvPr>
            <p:ph type="pic" idx="1"/>
          </p:nvPr>
        </p:nvPicPr>
        <p:blipFill>
          <a:blip r:embed="rId2">
            <a:extLst>
              <a:ext uri="{28A0092B-C50C-407E-A947-70E740481C1C}">
                <a14:useLocalDpi xmlns:a14="http://schemas.microsoft.com/office/drawing/2010/main" val="0"/>
              </a:ext>
            </a:extLst>
          </a:blip>
          <a:srcRect t="3010" b="3010"/>
          <a:stretch>
            <a:fillRect/>
          </a:stretch>
        </p:blipFill>
        <p:spPr>
          <a:xfrm>
            <a:off x="2389717" y="1109072"/>
            <a:ext cx="6746255" cy="3794768"/>
          </a:xfrm>
        </p:spPr>
      </p:pic>
      <p:sp>
        <p:nvSpPr>
          <p:cNvPr id="4" name="Plassholder for tekst 3"/>
          <p:cNvSpPr>
            <a:spLocks noGrp="1"/>
          </p:cNvSpPr>
          <p:nvPr>
            <p:ph type="body" sz="half" idx="2"/>
          </p:nvPr>
        </p:nvSpPr>
        <p:spPr>
          <a:xfrm>
            <a:off x="2470355" y="4903840"/>
            <a:ext cx="7234562" cy="1268360"/>
          </a:xfrm>
        </p:spPr>
        <p:txBody>
          <a:bodyPr/>
          <a:lstStyle/>
          <a:p>
            <a:r>
              <a:rPr lang="nb-NO" b="1" dirty="0"/>
              <a:t>14,33 årsverk – 24 personer 3-årig høyskoleutdannet </a:t>
            </a:r>
            <a:endParaRPr lang="nb-NO" dirty="0"/>
          </a:p>
          <a:p>
            <a:r>
              <a:rPr lang="nb-NO" dirty="0"/>
              <a:t>(1 årsverk </a:t>
            </a:r>
            <a:r>
              <a:rPr lang="nb-NO" dirty="0" err="1"/>
              <a:t>avd.leder</a:t>
            </a:r>
            <a:r>
              <a:rPr lang="nb-NO" dirty="0"/>
              <a:t> tilbake fra 1/1-21)</a:t>
            </a:r>
          </a:p>
          <a:p>
            <a:r>
              <a:rPr lang="nb-NO" b="1" dirty="0"/>
              <a:t>27,53 årsverk – 49 personer – Fagarbeidere</a:t>
            </a:r>
            <a:endParaRPr lang="nb-NO" dirty="0"/>
          </a:p>
          <a:p>
            <a:r>
              <a:rPr lang="nb-NO" b="1" dirty="0"/>
              <a:t>9,68 årsverk – 19 personer – Assistenter</a:t>
            </a:r>
            <a:endParaRPr lang="nb-NO" dirty="0"/>
          </a:p>
          <a:p>
            <a:r>
              <a:rPr lang="nb-NO" dirty="0"/>
              <a:t>(dette er sånn det ser ut pr. nov.-20).</a:t>
            </a:r>
          </a:p>
          <a:p>
            <a:endParaRPr lang="nb-NO" dirty="0"/>
          </a:p>
        </p:txBody>
      </p:sp>
    </p:spTree>
    <p:extLst>
      <p:ext uri="{BB962C8B-B14F-4D97-AF65-F5344CB8AC3E}">
        <p14:creationId xmlns:p14="http://schemas.microsoft.com/office/powerpoint/2010/main" val="28262789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932583332"/>
              </p:ext>
            </p:extLst>
          </p:nvPr>
        </p:nvGraphicFramePr>
        <p:xfrm>
          <a:off x="3207776" y="737416"/>
          <a:ext cx="6356553" cy="5466313"/>
        </p:xfrm>
        <a:graphic>
          <a:graphicData uri="http://schemas.openxmlformats.org/drawingml/2006/table">
            <a:tbl>
              <a:tblPr firstRow="1" firstCol="1" bandRow="1"/>
              <a:tblGrid>
                <a:gridCol w="953708">
                  <a:extLst>
                    <a:ext uri="{9D8B030D-6E8A-4147-A177-3AD203B41FA5}">
                      <a16:colId xmlns:a16="http://schemas.microsoft.com/office/drawing/2014/main" val="1240329701"/>
                    </a:ext>
                  </a:extLst>
                </a:gridCol>
                <a:gridCol w="1018938">
                  <a:extLst>
                    <a:ext uri="{9D8B030D-6E8A-4147-A177-3AD203B41FA5}">
                      <a16:colId xmlns:a16="http://schemas.microsoft.com/office/drawing/2014/main" val="1834510360"/>
                    </a:ext>
                  </a:extLst>
                </a:gridCol>
                <a:gridCol w="797381">
                  <a:extLst>
                    <a:ext uri="{9D8B030D-6E8A-4147-A177-3AD203B41FA5}">
                      <a16:colId xmlns:a16="http://schemas.microsoft.com/office/drawing/2014/main" val="3816341847"/>
                    </a:ext>
                  </a:extLst>
                </a:gridCol>
                <a:gridCol w="717530">
                  <a:extLst>
                    <a:ext uri="{9D8B030D-6E8A-4147-A177-3AD203B41FA5}">
                      <a16:colId xmlns:a16="http://schemas.microsoft.com/office/drawing/2014/main" val="628630693"/>
                    </a:ext>
                  </a:extLst>
                </a:gridCol>
                <a:gridCol w="2868996">
                  <a:extLst>
                    <a:ext uri="{9D8B030D-6E8A-4147-A177-3AD203B41FA5}">
                      <a16:colId xmlns:a16="http://schemas.microsoft.com/office/drawing/2014/main" val="3566875550"/>
                    </a:ext>
                  </a:extLst>
                </a:gridCol>
              </a:tblGrid>
              <a:tr h="266649">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Tjeneste:</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Avd./oppgave</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Antall personer</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Årsverk</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Stillingskategori</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57246"/>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535376"/>
                  </a:ext>
                </a:extLst>
              </a:tr>
              <a:tr h="533298">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1430</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Avd.ledere/ Virksomhetsleder</a:t>
                      </a:r>
                    </a:p>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Administrative oppgaver.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 (NÅ 3,1 frem til jan. -21)</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 vernepleiere (3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929030"/>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116352"/>
                  </a:ext>
                </a:extLst>
              </a:tr>
              <a:tr h="266649">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1431</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Bolig (4 brukere) /Miljøarbeid</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1,86</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85894"/>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8,01</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798534"/>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2,15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192772"/>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274746"/>
                  </a:ext>
                </a:extLst>
              </a:tr>
              <a:tr h="266649">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1432</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Bolig (2 brukere)</a:t>
                      </a:r>
                    </a:p>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Miljøarbeid</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1,73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391309"/>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11</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4,48</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314773"/>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6</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3,73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838898"/>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487966"/>
                  </a:ext>
                </a:extLst>
              </a:tr>
              <a:tr h="399973">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1433</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Bolig (3 bruker + 11 «ute») Miljøarbeid</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2,52</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810460"/>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6,76</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603124"/>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1,25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74036"/>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952040"/>
                  </a:ext>
                </a:extLst>
              </a:tr>
              <a:tr h="266649">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1434</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Bolig (1 bruker)/ Miljøarbeidere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dirty="0">
                          <a:effectLst/>
                          <a:latin typeface="Calibri" panose="020F0502020204030204" pitchFamily="34" charset="0"/>
                          <a:ea typeface="Calibri" panose="020F0502020204030204" pitchFamily="34" charset="0"/>
                          <a:cs typeface="Times New Roman" panose="02020603050405020304" pitchFamily="18" charset="0"/>
                        </a:rPr>
                        <a:t>7</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2,04</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646877"/>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2,87</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345272"/>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1,71</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66854"/>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826989"/>
                  </a:ext>
                </a:extLst>
              </a:tr>
              <a:tr h="399973">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1435</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Barnebolig (1 bruker) /Miljøarbeidere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1,35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145366"/>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5</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3,16</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083405"/>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1</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3,59</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30414"/>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36728"/>
                  </a:ext>
                </a:extLst>
              </a:tr>
              <a:tr h="533298">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1437</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Avlastningsbolig (2 brukere + 2+1)/Miljøarbeidere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0,73</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3 – årig høyskole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616683"/>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0,26</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Fagarbeidere</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451437"/>
                  </a:ext>
                </a:extLst>
              </a:tr>
              <a:tr h="133325">
                <a:tc>
                  <a:txBody>
                    <a:bodyPr/>
                    <a:lstStyle/>
                    <a:p>
                      <a:pPr>
                        <a:lnSpc>
                          <a:spcPct val="107000"/>
                        </a:lnSpc>
                        <a:spcAft>
                          <a:spcPts val="0"/>
                        </a:spcAft>
                      </a:pPr>
                      <a:r>
                        <a:rPr lang="nb-NO" sz="700" b="1">
                          <a:effectLst/>
                          <a:latin typeface="Calibri" panose="020F0502020204030204" pitchFamily="34" charset="0"/>
                          <a:ea typeface="Calibri" panose="020F0502020204030204" pitchFamily="34" charset="0"/>
                          <a:cs typeface="Times New Roman" panose="02020603050405020304" pitchFamily="18" charset="0"/>
                        </a:rPr>
                        <a:t> </a:t>
                      </a:r>
                      <a:endParaRPr lang="nb-NO" sz="700">
                        <a:effectLst/>
                        <a:latin typeface="Calibri" panose="020F0502020204030204" pitchFamily="34" charset="0"/>
                        <a:ea typeface="Calibri" panose="020F0502020204030204" pitchFamily="34" charset="0"/>
                        <a:cs typeface="Times New Roman" panose="02020603050405020304" pitchFamily="18" charset="0"/>
                      </a:endParaRP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 </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2</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a:effectLst/>
                          <a:latin typeface="Calibri" panose="020F0502020204030204" pitchFamily="34" charset="0"/>
                          <a:ea typeface="Calibri" panose="020F0502020204030204" pitchFamily="34" charset="0"/>
                          <a:cs typeface="Times New Roman" panose="02020603050405020304" pitchFamily="18" charset="0"/>
                        </a:rPr>
                        <a:t>4,89</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700" dirty="0">
                          <a:effectLst/>
                          <a:latin typeface="Calibri" panose="020F0502020204030204" pitchFamily="34" charset="0"/>
                          <a:ea typeface="Calibri" panose="020F0502020204030204" pitchFamily="34" charset="0"/>
                          <a:cs typeface="Times New Roman" panose="02020603050405020304" pitchFamily="18" charset="0"/>
                        </a:rPr>
                        <a:t>Assistenter</a:t>
                      </a:r>
                    </a:p>
                  </a:txBody>
                  <a:tcPr marL="42202" marR="422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818628"/>
                  </a:ext>
                </a:extLst>
              </a:tr>
            </a:tbl>
          </a:graphicData>
        </a:graphic>
      </p:graphicFrame>
    </p:spTree>
    <p:extLst>
      <p:ext uri="{BB962C8B-B14F-4D97-AF65-F5344CB8AC3E}">
        <p14:creationId xmlns:p14="http://schemas.microsoft.com/office/powerpoint/2010/main" val="811032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73394" y="1342102"/>
            <a:ext cx="10390238" cy="4708981"/>
          </a:xfrm>
          <a:prstGeom prst="rect">
            <a:avLst/>
          </a:prstGeom>
          <a:noFill/>
        </p:spPr>
        <p:txBody>
          <a:bodyPr wrap="square" rtlCol="0">
            <a:spAutoFit/>
          </a:bodyPr>
          <a:lstStyle/>
          <a:p>
            <a:pPr marL="285750" indent="-285750">
              <a:buFont typeface="Arial" panose="020B0604020202020204" pitchFamily="34" charset="0"/>
              <a:buChar char="•"/>
            </a:pPr>
            <a:r>
              <a:rPr lang="nb-NO" sz="2000" b="1" dirty="0">
                <a:latin typeface="Arial" panose="020B0604020202020204" pitchFamily="34" charset="0"/>
                <a:cs typeface="Arial" panose="020B0604020202020204" pitchFamily="34" charset="0"/>
              </a:rPr>
              <a:t>Effektiviseringstiltak gjennomført i tjenesten</a:t>
            </a:r>
            <a:r>
              <a:rPr lang="nb-NO" sz="20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nb-NO"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Fjernet </a:t>
            </a:r>
            <a:r>
              <a:rPr lang="nb-NO" sz="2000" dirty="0" err="1">
                <a:latin typeface="Arial" panose="020B0604020202020204" pitchFamily="34" charset="0"/>
                <a:cs typeface="Arial" panose="020B0604020202020204" pitchFamily="34" charset="0"/>
              </a:rPr>
              <a:t>tot</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ca</a:t>
            </a:r>
            <a:r>
              <a:rPr lang="nb-NO" sz="2000" dirty="0">
                <a:latin typeface="Arial" panose="020B0604020202020204" pitchFamily="34" charset="0"/>
                <a:cs typeface="Arial" panose="020B0604020202020204" pitchFamily="34" charset="0"/>
              </a:rPr>
              <a:t> 30% still. som ansatte hadde for å utføre kontoroppgaver/bistå </a:t>
            </a:r>
            <a:r>
              <a:rPr lang="nb-NO" sz="2000" dirty="0" err="1">
                <a:latin typeface="Arial" panose="020B0604020202020204" pitchFamily="34" charset="0"/>
                <a:cs typeface="Arial" panose="020B0604020202020204" pitchFamily="34" charset="0"/>
              </a:rPr>
              <a:t>avd.leder</a:t>
            </a:r>
            <a:r>
              <a:rPr lang="nb-NO" sz="2000" dirty="0">
                <a:latin typeface="Arial" panose="020B0604020202020204" pitchFamily="34" charset="0"/>
                <a:cs typeface="Arial" panose="020B0604020202020204" pitchFamily="34" charset="0"/>
              </a:rPr>
              <a:t> (noe i 2017 og resten i 2020).</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Driftet deler av avlastning til barn med prosjektmidler  i 2016 - 2018, samt spart i drift med prosjektet «kompetansemidler» (2016 – 2020)</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Kommunen tok tilbake bruker fra kjøp av privat tjeneste, overflyttet til VOS (2019)</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2020:Tatt ned  2 x 60 % nattevaktstillinger, var et innsparingstiltak for 2020. Bruk av velferdsteknologi i form av tilkallingssystem.</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2020: Endret i turnus og tatt ned 2,2 årsverk på en avdeling og o,4 årsverk på en annen.</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2020: ta betalt når brukere sitter på i kommunale biler</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Tatt ned på støttekontakter de siste årene og forsøkt opprette grupper.</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Forsøker å klare oss uten innleie av vikarer, der det går, når det går.</a:t>
            </a:r>
          </a:p>
          <a:p>
            <a:pPr marL="285750" lvl="0" indent="-285750">
              <a:buFont typeface="Arial" panose="020B0604020202020204" pitchFamily="34" charset="0"/>
              <a:buChar char="•"/>
            </a:pPr>
            <a:r>
              <a:rPr lang="nb-NO" sz="2000" dirty="0">
                <a:latin typeface="Arial" panose="020B0604020202020204" pitchFamily="34" charset="0"/>
                <a:cs typeface="Arial" panose="020B0604020202020204" pitchFamily="34" charset="0"/>
              </a:rPr>
              <a:t>Vi har ellers endret turnuser, tatt ned på antall ansatte, overflyttet ansatte, ettersom behovet endrer seg i TIFU, </a:t>
            </a:r>
            <a:r>
              <a:rPr lang="nb-NO" sz="2000" dirty="0" err="1">
                <a:latin typeface="Arial" panose="020B0604020202020204" pitchFamily="34" charset="0"/>
                <a:cs typeface="Arial" panose="020B0604020202020204" pitchFamily="34" charset="0"/>
              </a:rPr>
              <a:t>ift</a:t>
            </a:r>
            <a:r>
              <a:rPr lang="nb-NO" sz="2000" dirty="0">
                <a:latin typeface="Arial" panose="020B0604020202020204" pitchFamily="34" charset="0"/>
                <a:cs typeface="Arial" panose="020B0604020202020204" pitchFamily="34" charset="0"/>
              </a:rPr>
              <a:t>. tjenesteomfang.</a:t>
            </a:r>
          </a:p>
        </p:txBody>
      </p:sp>
    </p:spTree>
    <p:extLst>
      <p:ext uri="{BB962C8B-B14F-4D97-AF65-F5344CB8AC3E}">
        <p14:creationId xmlns:p14="http://schemas.microsoft.com/office/powerpoint/2010/main" val="21623671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150374" y="1312606"/>
            <a:ext cx="10036278" cy="4401205"/>
          </a:xfrm>
          <a:prstGeom prst="rect">
            <a:avLst/>
          </a:prstGeom>
          <a:noFill/>
        </p:spPr>
        <p:txBody>
          <a:bodyPr wrap="square" rtlCol="0">
            <a:spAutoFit/>
          </a:bodyPr>
          <a:lstStyle/>
          <a:p>
            <a:r>
              <a:rPr lang="nb-NO" sz="2000" b="1" dirty="0">
                <a:latin typeface="Arial" panose="020B0604020202020204" pitchFamily="34" charset="0"/>
                <a:cs typeface="Arial" panose="020B0604020202020204" pitchFamily="34" charset="0"/>
              </a:rPr>
              <a:t>Hvordan kan digitalisering redusere utgiftsbehov framover?</a:t>
            </a:r>
          </a:p>
          <a:p>
            <a:r>
              <a:rPr lang="nb-NO" sz="2000" dirty="0">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nb-NO" sz="2000" dirty="0">
                <a:latin typeface="Arial" panose="020B0604020202020204" pitchFamily="34" charset="0"/>
                <a:cs typeface="Arial" panose="020B0604020202020204" pitchFamily="34" charset="0"/>
              </a:rPr>
              <a:t>Ser ingen konkrete måter å effektivisere digitalisering </a:t>
            </a:r>
            <a:r>
              <a:rPr lang="nb-NO" sz="2000" dirty="0" err="1">
                <a:latin typeface="Arial" panose="020B0604020202020204" pitchFamily="34" charset="0"/>
                <a:cs typeface="Arial" panose="020B0604020202020204" pitchFamily="34" charset="0"/>
              </a:rPr>
              <a:t>ift</a:t>
            </a:r>
            <a:r>
              <a:rPr lang="nb-NO" sz="2000" dirty="0">
                <a:latin typeface="Arial" panose="020B0604020202020204" pitchFamily="34" charset="0"/>
                <a:cs typeface="Arial" panose="020B0604020202020204" pitchFamily="34" charset="0"/>
              </a:rPr>
              <a:t> bistand til brukerne ytterligere på, slik situasjonen er pr. i dag. Men dette kan endre seg i takt med hvem brukerne er og behov.</a:t>
            </a:r>
          </a:p>
          <a:p>
            <a:pPr marL="342900" lvl="0" indent="-342900">
              <a:buFont typeface="Arial" panose="020B0604020202020204" pitchFamily="34" charset="0"/>
              <a:buChar char="•"/>
            </a:pPr>
            <a:r>
              <a:rPr lang="nb-NO" sz="2000" dirty="0">
                <a:latin typeface="Arial" panose="020B0604020202020204" pitchFamily="34" charset="0"/>
                <a:cs typeface="Arial" panose="020B0604020202020204" pitchFamily="34" charset="0"/>
              </a:rPr>
              <a:t>Hos brukere med utviklingshemming, så blir bruk av velferdsteknologi i form av ulike typer overvåkning, betegnet som tvang, og det må fattes tvangsvedtak, da dette er en stor inngripen i den enkeltes liv. Derfor er det er ikke BARE å installere overvåkningsutstyr.</a:t>
            </a:r>
          </a:p>
          <a:p>
            <a:pPr marL="342900" lvl="0" indent="-342900">
              <a:buFont typeface="Arial" panose="020B0604020202020204" pitchFamily="34" charset="0"/>
              <a:buChar char="•"/>
            </a:pPr>
            <a:r>
              <a:rPr lang="nb-NO" sz="2000" dirty="0">
                <a:latin typeface="Arial" panose="020B0604020202020204" pitchFamily="34" charset="0"/>
                <a:cs typeface="Arial" panose="020B0604020202020204" pitchFamily="34" charset="0"/>
              </a:rPr>
              <a:t>Vi benytter </a:t>
            </a:r>
            <a:r>
              <a:rPr lang="nb-NO" sz="2000" dirty="0" smtClean="0">
                <a:latin typeface="Arial" panose="020B0604020202020204" pitchFamily="34" charset="0"/>
                <a:cs typeface="Arial" panose="020B0604020202020204" pitchFamily="34" charset="0"/>
              </a:rPr>
              <a:t>tilkallingssystemer </a:t>
            </a:r>
            <a:r>
              <a:rPr lang="nb-NO" sz="2000" dirty="0">
                <a:latin typeface="Arial" panose="020B0604020202020204" pitchFamily="34" charset="0"/>
                <a:cs typeface="Arial" panose="020B0604020202020204" pitchFamily="34" charset="0"/>
              </a:rPr>
              <a:t>i dag for at ansatte kan tilkalle bistand fra andre ansatte ved behov. (Årsak til reduksjon av 2 x 60% nattevaktstilling på en avdeling, samt at vi benytter det også på andre enheter).</a:t>
            </a:r>
          </a:p>
          <a:p>
            <a:pPr marL="342900" lvl="0" indent="-342900">
              <a:buFont typeface="Arial" panose="020B0604020202020204" pitchFamily="34" charset="0"/>
              <a:buChar char="•"/>
            </a:pPr>
            <a:r>
              <a:rPr lang="nb-NO" sz="2000" dirty="0">
                <a:latin typeface="Arial" panose="020B0604020202020204" pitchFamily="34" charset="0"/>
                <a:cs typeface="Arial" panose="020B0604020202020204" pitchFamily="34" charset="0"/>
              </a:rPr>
              <a:t>Har innført multidose og elektronisk medisinbestilling, elektronisk </a:t>
            </a:r>
            <a:r>
              <a:rPr lang="nb-NO" sz="2000" dirty="0" smtClean="0">
                <a:latin typeface="Arial" panose="020B0604020202020204" pitchFamily="34" charset="0"/>
                <a:cs typeface="Arial" panose="020B0604020202020204" pitchFamily="34" charset="0"/>
              </a:rPr>
              <a:t>meldingsutveksling og </a:t>
            </a:r>
            <a:r>
              <a:rPr lang="nb-NO" sz="2000" dirty="0">
                <a:latin typeface="Arial" panose="020B0604020202020204" pitchFamily="34" charset="0"/>
                <a:cs typeface="Arial" panose="020B0604020202020204" pitchFamily="34" charset="0"/>
              </a:rPr>
              <a:t>elektroniske pasientjournalsystem (og lønnssystemer).</a:t>
            </a:r>
          </a:p>
        </p:txBody>
      </p:sp>
    </p:spTree>
    <p:extLst>
      <p:ext uri="{BB962C8B-B14F-4D97-AF65-F5344CB8AC3E}">
        <p14:creationId xmlns:p14="http://schemas.microsoft.com/office/powerpoint/2010/main" val="18795012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143001" y="2923200"/>
            <a:ext cx="70866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6600" noProof="0" dirty="0" smtClean="0">
                <a:solidFill>
                  <a:prstClr val="black"/>
                </a:solidFill>
                <a:latin typeface="Calibri"/>
              </a:rPr>
              <a:t>PLEIE OG OMSORG</a:t>
            </a:r>
            <a:endParaRPr kumimoji="0" lang="nb-NO" sz="6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1056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970222653"/>
              </p:ext>
            </p:extLst>
          </p:nvPr>
        </p:nvGraphicFramePr>
        <p:xfrm>
          <a:off x="1188000" y="1069258"/>
          <a:ext cx="8886190" cy="1255714"/>
        </p:xfrm>
        <a:graphic>
          <a:graphicData uri="http://schemas.openxmlformats.org/drawingml/2006/table">
            <a:tbl>
              <a:tblPr firstRow="1" firstCol="1" bandRow="1"/>
              <a:tblGrid>
                <a:gridCol w="1480820">
                  <a:extLst>
                    <a:ext uri="{9D8B030D-6E8A-4147-A177-3AD203B41FA5}">
                      <a16:colId xmlns:a16="http://schemas.microsoft.com/office/drawing/2014/main" val="769462914"/>
                    </a:ext>
                  </a:extLst>
                </a:gridCol>
                <a:gridCol w="1480820">
                  <a:extLst>
                    <a:ext uri="{9D8B030D-6E8A-4147-A177-3AD203B41FA5}">
                      <a16:colId xmlns:a16="http://schemas.microsoft.com/office/drawing/2014/main" val="2108751676"/>
                    </a:ext>
                  </a:extLst>
                </a:gridCol>
                <a:gridCol w="1480820">
                  <a:extLst>
                    <a:ext uri="{9D8B030D-6E8A-4147-A177-3AD203B41FA5}">
                      <a16:colId xmlns:a16="http://schemas.microsoft.com/office/drawing/2014/main" val="1982138233"/>
                    </a:ext>
                  </a:extLst>
                </a:gridCol>
                <a:gridCol w="1480820">
                  <a:extLst>
                    <a:ext uri="{9D8B030D-6E8A-4147-A177-3AD203B41FA5}">
                      <a16:colId xmlns:a16="http://schemas.microsoft.com/office/drawing/2014/main" val="1361004068"/>
                    </a:ext>
                  </a:extLst>
                </a:gridCol>
                <a:gridCol w="1481455">
                  <a:extLst>
                    <a:ext uri="{9D8B030D-6E8A-4147-A177-3AD203B41FA5}">
                      <a16:colId xmlns:a16="http://schemas.microsoft.com/office/drawing/2014/main" val="2269336581"/>
                    </a:ext>
                  </a:extLst>
                </a:gridCol>
                <a:gridCol w="1481455">
                  <a:extLst>
                    <a:ext uri="{9D8B030D-6E8A-4147-A177-3AD203B41FA5}">
                      <a16:colId xmlns:a16="http://schemas.microsoft.com/office/drawing/2014/main" val="2787194457"/>
                    </a:ext>
                  </a:extLst>
                </a:gridCol>
              </a:tblGrid>
              <a:tr h="0">
                <a:tc>
                  <a:txBody>
                    <a:bodyPr/>
                    <a:lstStyle/>
                    <a:p>
                      <a:pPr>
                        <a:lnSpc>
                          <a:spcPct val="107000"/>
                        </a:lnSpc>
                        <a:spcAft>
                          <a:spcPts val="0"/>
                        </a:spcAft>
                      </a:pPr>
                      <a:r>
                        <a:rPr lang="nb-NO"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b-NO" sz="1100" b="1">
                          <a:effectLst/>
                          <a:latin typeface="Calibri" panose="020F0502020204030204" pitchFamily="34" charset="0"/>
                          <a:ea typeface="Times New Roman" panose="02020603050405020304" pitchFamily="18" charset="0"/>
                          <a:cs typeface="Times New Roman" panose="02020603050405020304" pitchFamily="18" charset="0"/>
                        </a:rPr>
                        <a:t>Regnskap 2017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0"/>
                        </a:spcAft>
                      </a:pPr>
                      <a:r>
                        <a:rPr lang="nb-NO" sz="1100" b="1">
                          <a:effectLst/>
                          <a:latin typeface="Calibri" panose="020F0502020204030204" pitchFamily="34" charset="0"/>
                          <a:ea typeface="Times New Roman" panose="02020603050405020304" pitchFamily="18" charset="0"/>
                          <a:cs typeface="Times New Roman" panose="02020603050405020304" pitchFamily="18" charset="0"/>
                        </a:rPr>
                        <a:t>Regnskap 2018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0"/>
                        </a:spcAft>
                      </a:pPr>
                      <a:r>
                        <a:rPr lang="nb-NO" sz="1100" b="1">
                          <a:effectLst/>
                          <a:latin typeface="Calibri" panose="020F0502020204030204" pitchFamily="34" charset="0"/>
                          <a:ea typeface="Times New Roman" panose="02020603050405020304" pitchFamily="18" charset="0"/>
                          <a:cs typeface="Times New Roman" panose="02020603050405020304" pitchFamily="18" charset="0"/>
                        </a:rPr>
                        <a:t>Regnskap 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0"/>
                        </a:spcAft>
                      </a:pPr>
                      <a:r>
                        <a:rPr lang="nb-NO" sz="1100" b="1">
                          <a:effectLst/>
                          <a:latin typeface="Calibri" panose="020F0502020204030204" pitchFamily="34" charset="0"/>
                          <a:ea typeface="Times New Roman" panose="02020603050405020304" pitchFamily="18" charset="0"/>
                          <a:cs typeface="Times New Roman" panose="02020603050405020304" pitchFamily="18" charset="0"/>
                        </a:rPr>
                        <a:t>Prognose 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Budsjett 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869354357"/>
                  </a:ext>
                </a:extLst>
              </a:tr>
              <a:tr h="0">
                <a:tc>
                  <a:txBody>
                    <a:bodyPr/>
                    <a:lstStyle/>
                    <a:p>
                      <a:pPr>
                        <a:lnSpc>
                          <a:spcPct val="107000"/>
                        </a:lnSpc>
                        <a:spcAft>
                          <a:spcPts val="0"/>
                        </a:spcAft>
                      </a:pPr>
                      <a:r>
                        <a:rPr lang="nb-NO" sz="1100" b="1">
                          <a:effectLst/>
                          <a:latin typeface="Calibri" panose="020F0502020204030204" pitchFamily="34" charset="0"/>
                          <a:ea typeface="Calibri" panose="020F0502020204030204" pitchFamily="34" charset="0"/>
                          <a:cs typeface="Times New Roman" panose="02020603050405020304" pitchFamily="18" charset="0"/>
                        </a:rPr>
                        <a:t>Sum Utgifter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66 918 001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71 469 313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72 031 717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71 440 053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69 265 707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502595"/>
                  </a:ext>
                </a:extLst>
              </a:tr>
              <a:tr h="0">
                <a:tc>
                  <a:txBody>
                    <a:bodyPr/>
                    <a:lstStyle/>
                    <a:p>
                      <a:pPr>
                        <a:lnSpc>
                          <a:spcPct val="107000"/>
                        </a:lnSpc>
                        <a:spcAft>
                          <a:spcPts val="0"/>
                        </a:spcAft>
                      </a:pPr>
                      <a:r>
                        <a:rPr lang="nb-NO"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 inntekter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-18 923 093</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-18 974 251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-18 571 223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-14 972 005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-13 191 738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07295"/>
                  </a:ext>
                </a:extLst>
              </a:tr>
              <a:tr h="0">
                <a:tc>
                  <a:txBody>
                    <a:bodyPr/>
                    <a:lstStyle/>
                    <a:p>
                      <a:pP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Netto bruk av bundne fond</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b-NO" sz="1100" b="1">
                          <a:effectLst/>
                          <a:latin typeface="Calibri" panose="020F0502020204030204" pitchFamily="34" charset="0"/>
                          <a:ea typeface="Calibri" panose="020F0502020204030204" pitchFamily="34" charset="0"/>
                          <a:cs typeface="Times New Roman" panose="02020603050405020304" pitchFamily="18" charset="0"/>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-275 039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-200 000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157889"/>
                  </a:ext>
                </a:extLst>
              </a:tr>
              <a:tr h="0">
                <a:tc>
                  <a:txBody>
                    <a:bodyPr/>
                    <a:lstStyle/>
                    <a:p>
                      <a:pP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Netto ramme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47 994 908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52 495 062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53 460 494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56 193 009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nb-NO"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55 873 969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02857"/>
                  </a:ext>
                </a:extLst>
              </a:tr>
            </a:tbl>
          </a:graphicData>
        </a:graphic>
      </p:graphicFrame>
      <p:sp>
        <p:nvSpPr>
          <p:cNvPr id="4" name="Rectangle 1"/>
          <p:cNvSpPr>
            <a:spLocks noChangeArrowheads="1"/>
          </p:cNvSpPr>
          <p:nvPr/>
        </p:nvSpPr>
        <p:spPr bwMode="auto">
          <a:xfrm>
            <a:off x="1054509" y="2456853"/>
            <a:ext cx="11645043"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sng"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Forklar kostnadsendringer i 2018 - </a:t>
            </a:r>
            <a:r>
              <a:rPr kumimoji="0" lang="nb-NO" altLang="nb-NO" sz="1050" b="1" i="0" u="sng"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2021</a:t>
            </a:r>
            <a:endParaRPr kumimoji="0" lang="nb-NO" altLang="nb-NO"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Kostnadsendringene er i hovedsak </a:t>
            </a:r>
            <a:r>
              <a:rPr kumimoji="0" lang="nb-NO" altLang="nb-NO" sz="12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reduserte inntekter</a:t>
            </a: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i år. Tjenesten har blitt finansiert av statstilskudd og noe </a:t>
            </a:r>
            <a:b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b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fondsmidler(øremerket Dagsenter) i 2017 – 2019, og i tillegg har det vært høye inntekter på salg av sykehjemsplasser i perioden.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Driften i Hjemmetjenesten (spesielt) har økt noe på grunn av flere og kompliserte brukere/behov, og for både VOS og Hjemmetjenesten </a:t>
            </a:r>
            <a:b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b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øker driftskostnadene pga. generell lønns- og prisstigning.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Omfanget av tjenesteproduksjon er stort; (liggedøgn er hvor mange pasienter det er mulighet til å ta i løpet av et år i forhold </a:t>
            </a:r>
            <a:b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b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til antall senger/bemanning)</a:t>
            </a:r>
            <a:b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br>
            <a:endPar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Liggedøgns kapasiteten er på 13566 døgn/året, men det har reelle </a:t>
            </a:r>
            <a:r>
              <a:rPr kumimoji="0" lang="nb-NO" altLang="nb-NO" sz="12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hittil </a:t>
            </a: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i år er 15101. Det er 11 % mer enn planlagt.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Hjemmetjenesten har </a:t>
            </a:r>
            <a:r>
              <a:rPr kumimoji="0" lang="nb-NO" altLang="nb-NO" sz="1200" b="0" i="0" u="none" strike="noStrike" cap="none" normalizeH="0" baseline="0" dirty="0" err="1" smtClean="0">
                <a:ln>
                  <a:noFill/>
                </a:ln>
                <a:solidFill>
                  <a:schemeClr val="tx1"/>
                </a:solidFill>
                <a:effectLst/>
                <a:ea typeface="Calibri" panose="020F0502020204030204" pitchFamily="34" charset="0"/>
                <a:cs typeface="Arial" panose="020B0604020202020204" pitchFamily="34" charset="0"/>
              </a:rPr>
              <a:t>ca</a:t>
            </a: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180 brukere som får hjelp/ukentlig/daglig/flere besøk i døgnet. Tjenesten har ca. 600 vedtakstimer i uka.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Det er 68 brukere som får «Praktisk bistand»/hjelp til vask i huset, de får i snitt 1.5 timer hver annen uke.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Bofellesskapet driftes av Hjemmetjenesten sine ansatte, og der bor det pr. dato 19 personer.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Dagsentertilbud til hjemmeboende med demenssykdom 4 dager i uka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Det er 18 hjemmeboende som har støttekontakt, de fleste har to timer ukentlig.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Kjøkken: Det lages rundt 650 middagsporsjoner i uka.</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57 hjemmeboende får tilkjørt varm middag, daglig kjøres det ut mat til 25 hjemmeboende. </a:t>
            </a:r>
            <a:endParaRPr kumimoji="0" lang="nb-NO" altLang="nb-NO" sz="12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701155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209566550"/>
              </p:ext>
            </p:extLst>
          </p:nvPr>
        </p:nvGraphicFramePr>
        <p:xfrm>
          <a:off x="1263140" y="939650"/>
          <a:ext cx="8736265" cy="4981825"/>
        </p:xfrm>
        <a:graphic>
          <a:graphicData uri="http://schemas.openxmlformats.org/drawingml/2006/table">
            <a:tbl>
              <a:tblPr firstRow="1" firstCol="1" bandRow="1">
                <a:tableStyleId>{5C22544A-7EE6-4342-B048-85BDC9FD1C3A}</a:tableStyleId>
              </a:tblPr>
              <a:tblGrid>
                <a:gridCol w="1739263">
                  <a:extLst>
                    <a:ext uri="{9D8B030D-6E8A-4147-A177-3AD203B41FA5}">
                      <a16:colId xmlns:a16="http://schemas.microsoft.com/office/drawing/2014/main" val="1552257854"/>
                    </a:ext>
                  </a:extLst>
                </a:gridCol>
                <a:gridCol w="1736765">
                  <a:extLst>
                    <a:ext uri="{9D8B030D-6E8A-4147-A177-3AD203B41FA5}">
                      <a16:colId xmlns:a16="http://schemas.microsoft.com/office/drawing/2014/main" val="3150159963"/>
                    </a:ext>
                  </a:extLst>
                </a:gridCol>
                <a:gridCol w="1725528">
                  <a:extLst>
                    <a:ext uri="{9D8B030D-6E8A-4147-A177-3AD203B41FA5}">
                      <a16:colId xmlns:a16="http://schemas.microsoft.com/office/drawing/2014/main" val="538769941"/>
                    </a:ext>
                  </a:extLst>
                </a:gridCol>
                <a:gridCol w="1807309">
                  <a:extLst>
                    <a:ext uri="{9D8B030D-6E8A-4147-A177-3AD203B41FA5}">
                      <a16:colId xmlns:a16="http://schemas.microsoft.com/office/drawing/2014/main" val="3664894358"/>
                    </a:ext>
                  </a:extLst>
                </a:gridCol>
                <a:gridCol w="1727400">
                  <a:extLst>
                    <a:ext uri="{9D8B030D-6E8A-4147-A177-3AD203B41FA5}">
                      <a16:colId xmlns:a16="http://schemas.microsoft.com/office/drawing/2014/main" val="1354168812"/>
                    </a:ext>
                  </a:extLst>
                </a:gridCol>
              </a:tblGrid>
              <a:tr h="160704">
                <a:tc>
                  <a:txBody>
                    <a:bodyPr/>
                    <a:lstStyle/>
                    <a:p>
                      <a:pPr>
                        <a:lnSpc>
                          <a:spcPct val="107000"/>
                        </a:lnSpc>
                        <a:spcAft>
                          <a:spcPts val="0"/>
                        </a:spcAft>
                      </a:pPr>
                      <a:r>
                        <a:rPr lang="nb-NO" sz="900">
                          <a:effectLst/>
                        </a:rPr>
                        <a:t>Tjeneste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Avdeling/oppgave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Stillingskategori</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Antall personer</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17900725"/>
                  </a:ext>
                </a:extLst>
              </a:tr>
              <a:tr h="642816">
                <a:tc>
                  <a:txBody>
                    <a:bodyPr/>
                    <a:lstStyle/>
                    <a:p>
                      <a:pPr>
                        <a:lnSpc>
                          <a:spcPct val="107000"/>
                        </a:lnSpc>
                        <a:spcAft>
                          <a:spcPts val="0"/>
                        </a:spcAft>
                      </a:pPr>
                      <a:r>
                        <a:rPr lang="nb-NO" sz="900">
                          <a:effectLst/>
                        </a:rPr>
                        <a:t>VOS totalt 50 årsverk; </a:t>
                      </a:r>
                    </a:p>
                    <a:p>
                      <a:pPr>
                        <a:lnSpc>
                          <a:spcPct val="107000"/>
                        </a:lnSpc>
                        <a:spcAft>
                          <a:spcPts val="0"/>
                        </a:spcAft>
                      </a:pPr>
                      <a:r>
                        <a:rPr lang="nb-NO" sz="900">
                          <a:effectLst/>
                        </a:rPr>
                        <a:t>13 sykepleiere, </a:t>
                      </a:r>
                    </a:p>
                    <a:p>
                      <a:pPr>
                        <a:lnSpc>
                          <a:spcPct val="107000"/>
                        </a:lnSpc>
                        <a:spcAft>
                          <a:spcPts val="0"/>
                        </a:spcAft>
                      </a:pPr>
                      <a:r>
                        <a:rPr lang="nb-NO" sz="900">
                          <a:effectLst/>
                        </a:rPr>
                        <a:t>52 fagarbeidere </a:t>
                      </a:r>
                    </a:p>
                    <a:p>
                      <a:pPr>
                        <a:lnSpc>
                          <a:spcPct val="107000"/>
                        </a:lnSpc>
                        <a:spcAft>
                          <a:spcPts val="0"/>
                        </a:spcAft>
                      </a:pPr>
                      <a:r>
                        <a:rPr lang="nb-NO" sz="900">
                          <a:effectLst/>
                        </a:rPr>
                        <a:t>23 assistenter</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Pleie og omsorgssjef</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1 (fordelt 60 % VOS</a:t>
                      </a:r>
                    </a:p>
                    <a:p>
                      <a:pPr>
                        <a:lnSpc>
                          <a:spcPct val="107000"/>
                        </a:lnSpc>
                        <a:spcAft>
                          <a:spcPts val="0"/>
                        </a:spcAft>
                      </a:pPr>
                      <a:r>
                        <a:rPr lang="nb-NO" sz="900">
                          <a:effectLst/>
                        </a:rPr>
                        <a:t>40 % Hjemmetjeneste)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Leder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1</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3058039836"/>
                  </a:ext>
                </a:extLst>
              </a:tr>
              <a:tr h="642816">
                <a:tc>
                  <a:txBody>
                    <a:bodyPr/>
                    <a:lstStyle/>
                    <a:p>
                      <a:pPr>
                        <a:lnSpc>
                          <a:spcPct val="107000"/>
                        </a:lnSpc>
                        <a:spcAft>
                          <a:spcPts val="0"/>
                        </a:spcAft>
                      </a:pPr>
                      <a:r>
                        <a:rPr lang="nb-NO" sz="900">
                          <a:effectLst/>
                        </a:rPr>
                        <a:t>1410 Adm./</a:t>
                      </a:r>
                    </a:p>
                    <a:p>
                      <a:pPr>
                        <a:lnSpc>
                          <a:spcPct val="107000"/>
                        </a:lnSpc>
                        <a:spcAft>
                          <a:spcPts val="0"/>
                        </a:spcAft>
                      </a:pPr>
                      <a:r>
                        <a:rPr lang="nb-NO" sz="900">
                          <a:effectLst/>
                        </a:rPr>
                        <a:t>Dagsenter for hjemmeboende</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 </a:t>
                      </a:r>
                    </a:p>
                    <a:p>
                      <a:pPr>
                        <a:lnSpc>
                          <a:spcPct val="107000"/>
                        </a:lnSpc>
                        <a:spcAft>
                          <a:spcPts val="0"/>
                        </a:spcAft>
                      </a:pPr>
                      <a:r>
                        <a:rPr lang="nb-NO" sz="900">
                          <a:effectLst/>
                        </a:rPr>
                        <a:t>Saksbehandler </a:t>
                      </a:r>
                    </a:p>
                    <a:p>
                      <a:pPr>
                        <a:lnSpc>
                          <a:spcPct val="107000"/>
                        </a:lnSpc>
                        <a:spcAft>
                          <a:spcPts val="0"/>
                        </a:spcAft>
                      </a:pPr>
                      <a:r>
                        <a:rPr lang="nb-NO" sz="900">
                          <a:effectLst/>
                        </a:rPr>
                        <a:t>Fagarbeider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 </a:t>
                      </a:r>
                    </a:p>
                    <a:p>
                      <a:pPr>
                        <a:lnSpc>
                          <a:spcPct val="107000"/>
                        </a:lnSpc>
                        <a:spcAft>
                          <a:spcPts val="0"/>
                        </a:spcAft>
                      </a:pPr>
                      <a:r>
                        <a:rPr lang="nb-NO" sz="900">
                          <a:effectLst/>
                        </a:rPr>
                        <a:t>1.8</a:t>
                      </a:r>
                    </a:p>
                    <a:p>
                      <a:pPr>
                        <a:lnSpc>
                          <a:spcPct val="107000"/>
                        </a:lnSpc>
                        <a:spcAft>
                          <a:spcPts val="0"/>
                        </a:spcAft>
                      </a:pPr>
                      <a:r>
                        <a:rPr lang="nb-NO" sz="900">
                          <a:effectLst/>
                        </a:rPr>
                        <a:t>1.75</a:t>
                      </a:r>
                    </a:p>
                    <a:p>
                      <a:pPr>
                        <a:lnSpc>
                          <a:spcPct val="107000"/>
                        </a:lnSpc>
                        <a:spcAft>
                          <a:spcPts val="0"/>
                        </a:spcAft>
                      </a:pPr>
                      <a:r>
                        <a:rPr lang="nb-NO" sz="900">
                          <a:effectLst/>
                        </a:rPr>
                        <a:t>3.55 %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 </a:t>
                      </a:r>
                    </a:p>
                    <a:p>
                      <a:pPr>
                        <a:lnSpc>
                          <a:spcPct val="107000"/>
                        </a:lnSpc>
                        <a:spcAft>
                          <a:spcPts val="0"/>
                        </a:spcAft>
                      </a:pPr>
                      <a:r>
                        <a:rPr lang="nb-NO" sz="900">
                          <a:effectLst/>
                        </a:rPr>
                        <a:t>Saksbehandler</a:t>
                      </a:r>
                    </a:p>
                    <a:p>
                      <a:pPr>
                        <a:lnSpc>
                          <a:spcPct val="107000"/>
                        </a:lnSpc>
                        <a:spcAft>
                          <a:spcPts val="0"/>
                        </a:spcAft>
                      </a:pPr>
                      <a:r>
                        <a:rPr lang="nb-NO" sz="900">
                          <a:effectLst/>
                        </a:rPr>
                        <a:t>Fagarbeider/ Aktivitør</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 </a:t>
                      </a:r>
                    </a:p>
                    <a:p>
                      <a:pPr>
                        <a:lnSpc>
                          <a:spcPct val="107000"/>
                        </a:lnSpc>
                        <a:spcAft>
                          <a:spcPts val="0"/>
                        </a:spcAft>
                      </a:pPr>
                      <a:r>
                        <a:rPr lang="nb-NO" sz="900">
                          <a:effectLst/>
                        </a:rPr>
                        <a:t>2</a:t>
                      </a:r>
                    </a:p>
                    <a:p>
                      <a:pPr>
                        <a:lnSpc>
                          <a:spcPct val="107000"/>
                        </a:lnSpc>
                        <a:spcAft>
                          <a:spcPts val="0"/>
                        </a:spcAft>
                      </a:pPr>
                      <a:r>
                        <a:rPr lang="nb-NO" sz="900">
                          <a:effectLst/>
                        </a:rPr>
                        <a:t>3</a:t>
                      </a:r>
                    </a:p>
                    <a:p>
                      <a:pPr>
                        <a:lnSpc>
                          <a:spcPct val="107000"/>
                        </a:lnSpc>
                        <a:spcAft>
                          <a:spcPts val="0"/>
                        </a:spcAft>
                      </a:pPr>
                      <a:r>
                        <a:rPr lang="nb-NO" sz="900">
                          <a:effectLst/>
                        </a:rPr>
                        <a:t>5</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3791507060"/>
                  </a:ext>
                </a:extLst>
              </a:tr>
              <a:tr h="803520">
                <a:tc>
                  <a:txBody>
                    <a:bodyPr/>
                    <a:lstStyle/>
                    <a:p>
                      <a:pPr>
                        <a:lnSpc>
                          <a:spcPct val="107000"/>
                        </a:lnSpc>
                        <a:spcAft>
                          <a:spcPts val="0"/>
                        </a:spcAft>
                      </a:pPr>
                      <a:r>
                        <a:rPr lang="nb-NO" sz="900">
                          <a:effectLst/>
                        </a:rPr>
                        <a:t>1411 G/E  - Somatisk</a:t>
                      </a:r>
                    </a:p>
                    <a:p>
                      <a:pPr>
                        <a:lnSpc>
                          <a:spcPct val="107000"/>
                        </a:lnSpc>
                        <a:spcAft>
                          <a:spcPts val="0"/>
                        </a:spcAft>
                      </a:pPr>
                      <a:r>
                        <a:rPr lang="nb-NO" sz="900">
                          <a:effectLst/>
                        </a:rPr>
                        <a:t>14-16 pasienter</a:t>
                      </a:r>
                    </a:p>
                    <a:p>
                      <a:pPr>
                        <a:lnSpc>
                          <a:spcPct val="107000"/>
                        </a:lnSpc>
                        <a:spcAft>
                          <a:spcPts val="0"/>
                        </a:spcAft>
                      </a:pPr>
                      <a:r>
                        <a:rPr lang="nb-NO" sz="900">
                          <a:effectLst/>
                        </a:rPr>
                        <a:t> </a:t>
                      </a:r>
                    </a:p>
                    <a:p>
                      <a:pPr>
                        <a:lnSpc>
                          <a:spcPct val="107000"/>
                        </a:lnSpc>
                        <a:spcAft>
                          <a:spcPts val="0"/>
                        </a:spcAft>
                      </a:pPr>
                      <a:r>
                        <a:rPr lang="nb-NO" sz="900">
                          <a:effectLst/>
                        </a:rPr>
                        <a:t> </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Avdelingsleder </a:t>
                      </a:r>
                    </a:p>
                    <a:p>
                      <a:pPr>
                        <a:lnSpc>
                          <a:spcPct val="107000"/>
                        </a:lnSpc>
                        <a:spcAft>
                          <a:spcPts val="0"/>
                        </a:spcAft>
                      </a:pPr>
                      <a:r>
                        <a:rPr lang="nb-NO" sz="900">
                          <a:effectLst/>
                        </a:rPr>
                        <a:t>Sykepleier</a:t>
                      </a:r>
                    </a:p>
                    <a:p>
                      <a:pPr>
                        <a:lnSpc>
                          <a:spcPct val="107000"/>
                        </a:lnSpc>
                        <a:spcAft>
                          <a:spcPts val="0"/>
                        </a:spcAft>
                      </a:pPr>
                      <a:r>
                        <a:rPr lang="nb-NO" sz="900">
                          <a:effectLst/>
                        </a:rPr>
                        <a:t>Fagarbeider</a:t>
                      </a:r>
                    </a:p>
                    <a:p>
                      <a:pPr>
                        <a:lnSpc>
                          <a:spcPct val="107000"/>
                        </a:lnSpc>
                        <a:spcAft>
                          <a:spcPts val="0"/>
                        </a:spcAft>
                      </a:pPr>
                      <a:r>
                        <a:rPr lang="nb-NO" sz="900">
                          <a:effectLst/>
                        </a:rPr>
                        <a:t>Assistent pleie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0.20</a:t>
                      </a:r>
                    </a:p>
                    <a:p>
                      <a:pPr>
                        <a:lnSpc>
                          <a:spcPct val="107000"/>
                        </a:lnSpc>
                        <a:spcAft>
                          <a:spcPts val="0"/>
                        </a:spcAft>
                      </a:pPr>
                      <a:r>
                        <a:rPr lang="nb-NO" sz="900">
                          <a:effectLst/>
                        </a:rPr>
                        <a:t>5.76</a:t>
                      </a:r>
                    </a:p>
                    <a:p>
                      <a:pPr>
                        <a:lnSpc>
                          <a:spcPct val="107000"/>
                        </a:lnSpc>
                        <a:spcAft>
                          <a:spcPts val="0"/>
                        </a:spcAft>
                      </a:pPr>
                      <a:r>
                        <a:rPr lang="nb-NO" sz="900">
                          <a:effectLst/>
                        </a:rPr>
                        <a:t>4.15</a:t>
                      </a:r>
                    </a:p>
                    <a:p>
                      <a:pPr>
                        <a:lnSpc>
                          <a:spcPct val="107000"/>
                        </a:lnSpc>
                        <a:spcAft>
                          <a:spcPts val="0"/>
                        </a:spcAft>
                      </a:pPr>
                      <a:r>
                        <a:rPr lang="nb-NO" sz="900">
                          <a:effectLst/>
                        </a:rPr>
                        <a:t>0.50</a:t>
                      </a:r>
                    </a:p>
                    <a:p>
                      <a:pPr>
                        <a:lnSpc>
                          <a:spcPct val="107000"/>
                        </a:lnSpc>
                        <a:spcAft>
                          <a:spcPts val="0"/>
                        </a:spcAft>
                      </a:pPr>
                      <a:r>
                        <a:rPr lang="nb-NO" sz="900">
                          <a:effectLst/>
                        </a:rPr>
                        <a:t>10.61 %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Sykepleier</a:t>
                      </a:r>
                    </a:p>
                    <a:p>
                      <a:pPr>
                        <a:lnSpc>
                          <a:spcPct val="107000"/>
                        </a:lnSpc>
                        <a:spcAft>
                          <a:spcPts val="0"/>
                        </a:spcAft>
                      </a:pPr>
                      <a:r>
                        <a:rPr lang="nb-NO" sz="900">
                          <a:effectLst/>
                        </a:rPr>
                        <a:t>Sykepleier</a:t>
                      </a:r>
                    </a:p>
                    <a:p>
                      <a:pPr>
                        <a:lnSpc>
                          <a:spcPct val="107000"/>
                        </a:lnSpc>
                        <a:spcAft>
                          <a:spcPts val="0"/>
                        </a:spcAft>
                      </a:pPr>
                      <a:r>
                        <a:rPr lang="nb-NO" sz="900">
                          <a:effectLst/>
                        </a:rPr>
                        <a:t>Helsefagarbeider/hjelpepleier</a:t>
                      </a:r>
                    </a:p>
                    <a:p>
                      <a:pPr>
                        <a:lnSpc>
                          <a:spcPct val="107000"/>
                        </a:lnSpc>
                        <a:spcAft>
                          <a:spcPts val="0"/>
                        </a:spcAft>
                      </a:pPr>
                      <a:r>
                        <a:rPr lang="nb-NO" sz="900">
                          <a:effectLst/>
                        </a:rPr>
                        <a:t>Assistent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 </a:t>
                      </a:r>
                    </a:p>
                    <a:p>
                      <a:pPr>
                        <a:lnSpc>
                          <a:spcPct val="107000"/>
                        </a:lnSpc>
                        <a:spcAft>
                          <a:spcPts val="0"/>
                        </a:spcAft>
                      </a:pPr>
                      <a:r>
                        <a:rPr lang="nb-NO" sz="900">
                          <a:effectLst/>
                        </a:rPr>
                        <a:t>7</a:t>
                      </a:r>
                    </a:p>
                    <a:p>
                      <a:pPr>
                        <a:lnSpc>
                          <a:spcPct val="107000"/>
                        </a:lnSpc>
                        <a:spcAft>
                          <a:spcPts val="0"/>
                        </a:spcAft>
                      </a:pPr>
                      <a:r>
                        <a:rPr lang="nb-NO" sz="900">
                          <a:effectLst/>
                        </a:rPr>
                        <a:t>7</a:t>
                      </a:r>
                    </a:p>
                    <a:p>
                      <a:pPr>
                        <a:lnSpc>
                          <a:spcPct val="107000"/>
                        </a:lnSpc>
                        <a:spcAft>
                          <a:spcPts val="0"/>
                        </a:spcAft>
                      </a:pPr>
                      <a:r>
                        <a:rPr lang="nb-NO" sz="900">
                          <a:effectLst/>
                        </a:rPr>
                        <a:t>4</a:t>
                      </a:r>
                    </a:p>
                    <a:p>
                      <a:pPr>
                        <a:lnSpc>
                          <a:spcPct val="107000"/>
                        </a:lnSpc>
                        <a:spcAft>
                          <a:spcPts val="0"/>
                        </a:spcAft>
                      </a:pPr>
                      <a:r>
                        <a:rPr lang="nb-NO" sz="900">
                          <a:effectLst/>
                        </a:rPr>
                        <a:t>18</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1601910086"/>
                  </a:ext>
                </a:extLst>
              </a:tr>
              <a:tr h="642816">
                <a:tc>
                  <a:txBody>
                    <a:bodyPr/>
                    <a:lstStyle/>
                    <a:p>
                      <a:pPr>
                        <a:lnSpc>
                          <a:spcPct val="107000"/>
                        </a:lnSpc>
                        <a:spcAft>
                          <a:spcPts val="0"/>
                        </a:spcAft>
                      </a:pPr>
                      <a:r>
                        <a:rPr lang="nb-NO" sz="900">
                          <a:effectLst/>
                        </a:rPr>
                        <a:t>1413 Kjøkken </a:t>
                      </a:r>
                    </a:p>
                    <a:p>
                      <a:pPr>
                        <a:lnSpc>
                          <a:spcPct val="107000"/>
                        </a:lnSpc>
                        <a:spcAft>
                          <a:spcPts val="0"/>
                        </a:spcAft>
                      </a:pPr>
                      <a:r>
                        <a:rPr lang="nb-NO" sz="900">
                          <a:effectLst/>
                        </a:rPr>
                        <a:t> </a:t>
                      </a:r>
                    </a:p>
                    <a:p>
                      <a:pPr>
                        <a:lnSpc>
                          <a:spcPct val="107000"/>
                        </a:lnSpc>
                        <a:spcAft>
                          <a:spcPts val="0"/>
                        </a:spcAft>
                      </a:pPr>
                      <a:r>
                        <a:rPr lang="nb-NO" sz="900">
                          <a:effectLst/>
                        </a:rPr>
                        <a:t> </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Avdelingsleder</a:t>
                      </a:r>
                    </a:p>
                    <a:p>
                      <a:pPr>
                        <a:lnSpc>
                          <a:spcPct val="107000"/>
                        </a:lnSpc>
                        <a:spcAft>
                          <a:spcPts val="0"/>
                        </a:spcAft>
                      </a:pPr>
                      <a:r>
                        <a:rPr lang="nb-NO" sz="900">
                          <a:effectLst/>
                        </a:rPr>
                        <a:t>Fagarbeider (Kokk)</a:t>
                      </a:r>
                    </a:p>
                    <a:p>
                      <a:pPr>
                        <a:lnSpc>
                          <a:spcPct val="107000"/>
                        </a:lnSpc>
                        <a:spcAft>
                          <a:spcPts val="0"/>
                        </a:spcAft>
                      </a:pPr>
                      <a:r>
                        <a:rPr lang="nb-NO" sz="900">
                          <a:effectLst/>
                        </a:rPr>
                        <a:t>Assistent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0.4 (kjøkken og renhold)</a:t>
                      </a:r>
                    </a:p>
                    <a:p>
                      <a:pPr>
                        <a:lnSpc>
                          <a:spcPct val="107000"/>
                        </a:lnSpc>
                        <a:spcAft>
                          <a:spcPts val="0"/>
                        </a:spcAft>
                      </a:pPr>
                      <a:r>
                        <a:rPr lang="nb-NO" sz="900">
                          <a:effectLst/>
                        </a:rPr>
                        <a:t>3.15</a:t>
                      </a:r>
                    </a:p>
                    <a:p>
                      <a:pPr>
                        <a:lnSpc>
                          <a:spcPct val="107000"/>
                        </a:lnSpc>
                        <a:spcAft>
                          <a:spcPts val="0"/>
                        </a:spcAft>
                      </a:pPr>
                      <a:r>
                        <a:rPr lang="nb-NO" sz="900">
                          <a:effectLst/>
                        </a:rPr>
                        <a:t>3.43</a:t>
                      </a:r>
                    </a:p>
                    <a:p>
                      <a:pPr>
                        <a:lnSpc>
                          <a:spcPct val="107000"/>
                        </a:lnSpc>
                        <a:spcAft>
                          <a:spcPts val="0"/>
                        </a:spcAft>
                      </a:pPr>
                      <a:r>
                        <a:rPr lang="nb-NO" sz="900">
                          <a:effectLst/>
                        </a:rPr>
                        <a:t>6.78 %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Kokk</a:t>
                      </a:r>
                    </a:p>
                    <a:p>
                      <a:pPr>
                        <a:lnSpc>
                          <a:spcPct val="107000"/>
                        </a:lnSpc>
                        <a:spcAft>
                          <a:spcPts val="0"/>
                        </a:spcAft>
                      </a:pPr>
                      <a:r>
                        <a:rPr lang="nb-NO" sz="900">
                          <a:effectLst/>
                        </a:rPr>
                        <a:t>Kokk</a:t>
                      </a:r>
                    </a:p>
                    <a:p>
                      <a:pPr>
                        <a:lnSpc>
                          <a:spcPct val="107000"/>
                        </a:lnSpc>
                        <a:spcAft>
                          <a:spcPts val="0"/>
                        </a:spcAft>
                      </a:pPr>
                      <a:r>
                        <a:rPr lang="nb-NO" sz="900">
                          <a:effectLst/>
                        </a:rPr>
                        <a:t>Assistent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1</a:t>
                      </a:r>
                    </a:p>
                    <a:p>
                      <a:pPr>
                        <a:lnSpc>
                          <a:spcPct val="107000"/>
                        </a:lnSpc>
                        <a:spcAft>
                          <a:spcPts val="0"/>
                        </a:spcAft>
                      </a:pPr>
                      <a:r>
                        <a:rPr lang="nb-NO" sz="900">
                          <a:effectLst/>
                        </a:rPr>
                        <a:t>5</a:t>
                      </a:r>
                    </a:p>
                    <a:p>
                      <a:pPr>
                        <a:lnSpc>
                          <a:spcPct val="107000"/>
                        </a:lnSpc>
                        <a:spcAft>
                          <a:spcPts val="0"/>
                        </a:spcAft>
                      </a:pPr>
                      <a:r>
                        <a:rPr lang="nb-NO" sz="900">
                          <a:effectLst/>
                        </a:rPr>
                        <a:t>6</a:t>
                      </a:r>
                    </a:p>
                    <a:p>
                      <a:pPr>
                        <a:lnSpc>
                          <a:spcPct val="107000"/>
                        </a:lnSpc>
                        <a:spcAft>
                          <a:spcPts val="0"/>
                        </a:spcAft>
                      </a:pPr>
                      <a:r>
                        <a:rPr lang="nb-NO" sz="900">
                          <a:effectLst/>
                        </a:rPr>
                        <a:t>12</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3421325569"/>
                  </a:ext>
                </a:extLst>
              </a:tr>
              <a:tr h="803520">
                <a:tc>
                  <a:txBody>
                    <a:bodyPr/>
                    <a:lstStyle/>
                    <a:p>
                      <a:pPr>
                        <a:lnSpc>
                          <a:spcPct val="107000"/>
                        </a:lnSpc>
                        <a:spcAft>
                          <a:spcPts val="0"/>
                        </a:spcAft>
                      </a:pPr>
                      <a:r>
                        <a:rPr lang="nb-NO" sz="900">
                          <a:effectLst/>
                        </a:rPr>
                        <a:t>1414 A/D – Somatisk </a:t>
                      </a:r>
                    </a:p>
                    <a:p>
                      <a:pPr>
                        <a:lnSpc>
                          <a:spcPct val="107000"/>
                        </a:lnSpc>
                        <a:spcAft>
                          <a:spcPts val="0"/>
                        </a:spcAft>
                      </a:pPr>
                      <a:r>
                        <a:rPr lang="nb-NO" sz="900">
                          <a:effectLst/>
                        </a:rPr>
                        <a:t>20 pasienter</a:t>
                      </a:r>
                    </a:p>
                    <a:p>
                      <a:pPr>
                        <a:lnSpc>
                          <a:spcPct val="107000"/>
                        </a:lnSpc>
                        <a:spcAft>
                          <a:spcPts val="0"/>
                        </a:spcAft>
                      </a:pPr>
                      <a:r>
                        <a:rPr lang="nb-NO" sz="900">
                          <a:effectLst/>
                        </a:rPr>
                        <a:t> </a:t>
                      </a:r>
                    </a:p>
                    <a:p>
                      <a:pPr>
                        <a:lnSpc>
                          <a:spcPct val="107000"/>
                        </a:lnSpc>
                        <a:spcAft>
                          <a:spcPts val="0"/>
                        </a:spcAft>
                      </a:pPr>
                      <a:r>
                        <a:rPr lang="nb-NO" sz="900">
                          <a:effectLst/>
                        </a:rPr>
                        <a:t> </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Avdelingsleder </a:t>
                      </a:r>
                    </a:p>
                    <a:p>
                      <a:pPr>
                        <a:lnSpc>
                          <a:spcPct val="107000"/>
                        </a:lnSpc>
                        <a:spcAft>
                          <a:spcPts val="0"/>
                        </a:spcAft>
                      </a:pPr>
                      <a:r>
                        <a:rPr lang="nb-NO" sz="900">
                          <a:effectLst/>
                        </a:rPr>
                        <a:t>Sykepleier</a:t>
                      </a:r>
                    </a:p>
                    <a:p>
                      <a:pPr>
                        <a:lnSpc>
                          <a:spcPct val="107000"/>
                        </a:lnSpc>
                        <a:spcAft>
                          <a:spcPts val="0"/>
                        </a:spcAft>
                      </a:pPr>
                      <a:r>
                        <a:rPr lang="nb-NO" sz="900">
                          <a:effectLst/>
                        </a:rPr>
                        <a:t>Fagarbeider</a:t>
                      </a:r>
                    </a:p>
                    <a:p>
                      <a:pPr>
                        <a:lnSpc>
                          <a:spcPct val="107000"/>
                        </a:lnSpc>
                        <a:spcAft>
                          <a:spcPts val="0"/>
                        </a:spcAft>
                      </a:pPr>
                      <a:r>
                        <a:rPr lang="nb-NO" sz="900">
                          <a:effectLst/>
                        </a:rPr>
                        <a:t>Assistent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0.30</a:t>
                      </a:r>
                    </a:p>
                    <a:p>
                      <a:pPr>
                        <a:lnSpc>
                          <a:spcPct val="107000"/>
                        </a:lnSpc>
                        <a:spcAft>
                          <a:spcPts val="0"/>
                        </a:spcAft>
                      </a:pPr>
                      <a:r>
                        <a:rPr lang="nb-NO" sz="900">
                          <a:effectLst/>
                        </a:rPr>
                        <a:t>3.52</a:t>
                      </a:r>
                    </a:p>
                    <a:p>
                      <a:pPr>
                        <a:lnSpc>
                          <a:spcPct val="107000"/>
                        </a:lnSpc>
                        <a:spcAft>
                          <a:spcPts val="0"/>
                        </a:spcAft>
                      </a:pPr>
                      <a:r>
                        <a:rPr lang="nb-NO" sz="900">
                          <a:effectLst/>
                        </a:rPr>
                        <a:t>10.54</a:t>
                      </a:r>
                    </a:p>
                    <a:p>
                      <a:pPr>
                        <a:lnSpc>
                          <a:spcPct val="107000"/>
                        </a:lnSpc>
                        <a:spcAft>
                          <a:spcPts val="0"/>
                        </a:spcAft>
                      </a:pPr>
                      <a:r>
                        <a:rPr lang="nb-NO" sz="900">
                          <a:effectLst/>
                        </a:rPr>
                        <a:t>1.35</a:t>
                      </a:r>
                    </a:p>
                    <a:p>
                      <a:pPr>
                        <a:lnSpc>
                          <a:spcPct val="107000"/>
                        </a:lnSpc>
                        <a:spcAft>
                          <a:spcPts val="0"/>
                        </a:spcAft>
                      </a:pPr>
                      <a:r>
                        <a:rPr lang="nb-NO" sz="900">
                          <a:effectLst/>
                        </a:rPr>
                        <a:t>15.71 %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Sykepleier</a:t>
                      </a:r>
                    </a:p>
                    <a:p>
                      <a:pPr>
                        <a:lnSpc>
                          <a:spcPct val="107000"/>
                        </a:lnSpc>
                        <a:spcAft>
                          <a:spcPts val="0"/>
                        </a:spcAft>
                      </a:pPr>
                      <a:r>
                        <a:rPr lang="nb-NO" sz="900">
                          <a:effectLst/>
                        </a:rPr>
                        <a:t>Sykepleier</a:t>
                      </a:r>
                    </a:p>
                    <a:p>
                      <a:pPr>
                        <a:lnSpc>
                          <a:spcPct val="107000"/>
                        </a:lnSpc>
                        <a:spcAft>
                          <a:spcPts val="0"/>
                        </a:spcAft>
                      </a:pPr>
                      <a:r>
                        <a:rPr lang="nb-NO" sz="900">
                          <a:effectLst/>
                        </a:rPr>
                        <a:t>Helsefagarbeider/hjelpepleier</a:t>
                      </a:r>
                    </a:p>
                    <a:p>
                      <a:pPr>
                        <a:lnSpc>
                          <a:spcPct val="107000"/>
                        </a:lnSpc>
                        <a:spcAft>
                          <a:spcPts val="0"/>
                        </a:spcAft>
                      </a:pPr>
                      <a:r>
                        <a:rPr lang="nb-NO" sz="900">
                          <a:effectLst/>
                        </a:rPr>
                        <a:t>Assistent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dirty="0">
                          <a:effectLst/>
                        </a:rPr>
                        <a:t> </a:t>
                      </a:r>
                    </a:p>
                    <a:p>
                      <a:pPr>
                        <a:lnSpc>
                          <a:spcPct val="107000"/>
                        </a:lnSpc>
                        <a:spcAft>
                          <a:spcPts val="0"/>
                        </a:spcAft>
                      </a:pPr>
                      <a:r>
                        <a:rPr lang="nb-NO" sz="900" dirty="0">
                          <a:effectLst/>
                        </a:rPr>
                        <a:t>5</a:t>
                      </a:r>
                    </a:p>
                    <a:p>
                      <a:pPr>
                        <a:lnSpc>
                          <a:spcPct val="107000"/>
                        </a:lnSpc>
                        <a:spcAft>
                          <a:spcPts val="0"/>
                        </a:spcAft>
                      </a:pPr>
                      <a:r>
                        <a:rPr lang="nb-NO" sz="900" dirty="0">
                          <a:effectLst/>
                        </a:rPr>
                        <a:t>18</a:t>
                      </a:r>
                    </a:p>
                    <a:p>
                      <a:pPr>
                        <a:lnSpc>
                          <a:spcPct val="107000"/>
                        </a:lnSpc>
                        <a:spcAft>
                          <a:spcPts val="0"/>
                        </a:spcAft>
                      </a:pPr>
                      <a:r>
                        <a:rPr lang="nb-NO" sz="900" dirty="0">
                          <a:effectLst/>
                        </a:rPr>
                        <a:t>8</a:t>
                      </a:r>
                    </a:p>
                    <a:p>
                      <a:pPr>
                        <a:lnSpc>
                          <a:spcPct val="107000"/>
                        </a:lnSpc>
                        <a:spcAft>
                          <a:spcPts val="0"/>
                        </a:spcAft>
                      </a:pPr>
                      <a:r>
                        <a:rPr lang="nb-NO" sz="900" dirty="0">
                          <a:effectLst/>
                        </a:rPr>
                        <a:t>32</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1220888909"/>
                  </a:ext>
                </a:extLst>
              </a:tr>
              <a:tr h="482113">
                <a:tc>
                  <a:txBody>
                    <a:bodyPr/>
                    <a:lstStyle/>
                    <a:p>
                      <a:pPr>
                        <a:lnSpc>
                          <a:spcPct val="107000"/>
                        </a:lnSpc>
                        <a:spcAft>
                          <a:spcPts val="0"/>
                        </a:spcAft>
                      </a:pPr>
                      <a:r>
                        <a:rPr lang="nb-NO" sz="900">
                          <a:effectLst/>
                        </a:rPr>
                        <a:t>1415 Renhold/vaskeri</a:t>
                      </a:r>
                    </a:p>
                    <a:p>
                      <a:pPr>
                        <a:lnSpc>
                          <a:spcPct val="107000"/>
                        </a:lnSpc>
                        <a:spcAft>
                          <a:spcPts val="0"/>
                        </a:spcAft>
                      </a:pPr>
                      <a:r>
                        <a:rPr lang="nb-NO" sz="900">
                          <a:effectLst/>
                        </a:rPr>
                        <a:t> </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Renholder</a:t>
                      </a:r>
                    </a:p>
                    <a:p>
                      <a:pPr>
                        <a:lnSpc>
                          <a:spcPct val="107000"/>
                        </a:lnSpc>
                        <a:spcAft>
                          <a:spcPts val="0"/>
                        </a:spcAft>
                      </a:pPr>
                      <a:r>
                        <a:rPr lang="nb-NO" sz="900">
                          <a:effectLst/>
                        </a:rPr>
                        <a:t>Vaskeriansatt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2.6</a:t>
                      </a:r>
                    </a:p>
                    <a:p>
                      <a:pPr>
                        <a:lnSpc>
                          <a:spcPct val="107000"/>
                        </a:lnSpc>
                        <a:spcAft>
                          <a:spcPts val="0"/>
                        </a:spcAft>
                      </a:pPr>
                      <a:r>
                        <a:rPr lang="nb-NO" sz="900">
                          <a:effectLst/>
                        </a:rPr>
                        <a:t>1.8</a:t>
                      </a:r>
                    </a:p>
                    <a:p>
                      <a:pPr>
                        <a:lnSpc>
                          <a:spcPct val="107000"/>
                        </a:lnSpc>
                        <a:spcAft>
                          <a:spcPts val="0"/>
                        </a:spcAft>
                      </a:pPr>
                      <a:r>
                        <a:rPr lang="nb-NO" sz="900">
                          <a:effectLst/>
                        </a:rPr>
                        <a:t>4.4 %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Renholder</a:t>
                      </a:r>
                    </a:p>
                    <a:p>
                      <a:pPr>
                        <a:lnSpc>
                          <a:spcPct val="107000"/>
                        </a:lnSpc>
                        <a:spcAft>
                          <a:spcPts val="0"/>
                        </a:spcAft>
                      </a:pPr>
                      <a:r>
                        <a:rPr lang="nb-NO" sz="900">
                          <a:effectLst/>
                        </a:rPr>
                        <a:t>Vaskeriansatt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4</a:t>
                      </a:r>
                    </a:p>
                    <a:p>
                      <a:pPr>
                        <a:lnSpc>
                          <a:spcPct val="107000"/>
                        </a:lnSpc>
                        <a:spcAft>
                          <a:spcPts val="0"/>
                        </a:spcAft>
                      </a:pPr>
                      <a:r>
                        <a:rPr lang="nb-NO" sz="900">
                          <a:effectLst/>
                        </a:rPr>
                        <a:t>2</a:t>
                      </a:r>
                    </a:p>
                    <a:p>
                      <a:pPr>
                        <a:lnSpc>
                          <a:spcPct val="107000"/>
                        </a:lnSpc>
                        <a:spcAft>
                          <a:spcPts val="0"/>
                        </a:spcAft>
                      </a:pPr>
                      <a:r>
                        <a:rPr lang="nb-NO" sz="900">
                          <a:effectLst/>
                        </a:rPr>
                        <a:t>6</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4010919460"/>
                  </a:ext>
                </a:extLst>
              </a:tr>
              <a:tr h="803520">
                <a:tc>
                  <a:txBody>
                    <a:bodyPr/>
                    <a:lstStyle/>
                    <a:p>
                      <a:pPr>
                        <a:lnSpc>
                          <a:spcPct val="107000"/>
                        </a:lnSpc>
                        <a:spcAft>
                          <a:spcPts val="0"/>
                        </a:spcAft>
                      </a:pPr>
                      <a:r>
                        <a:rPr lang="nb-NO" sz="900">
                          <a:effectLst/>
                        </a:rPr>
                        <a:t>1417 C (Tilrettelagt enhet - demens)</a:t>
                      </a:r>
                    </a:p>
                    <a:p>
                      <a:pPr>
                        <a:lnSpc>
                          <a:spcPct val="107000"/>
                        </a:lnSpc>
                        <a:spcAft>
                          <a:spcPts val="0"/>
                        </a:spcAft>
                      </a:pPr>
                      <a:r>
                        <a:rPr lang="nb-NO" sz="900">
                          <a:effectLst/>
                        </a:rPr>
                        <a:t>10 pasienter</a:t>
                      </a:r>
                    </a:p>
                    <a:p>
                      <a:pPr>
                        <a:lnSpc>
                          <a:spcPct val="107000"/>
                        </a:lnSpc>
                        <a:spcAft>
                          <a:spcPts val="0"/>
                        </a:spcAft>
                      </a:pPr>
                      <a:r>
                        <a:rPr lang="nb-NO" sz="900">
                          <a:effectLst/>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Avdelingsleder</a:t>
                      </a:r>
                    </a:p>
                    <a:p>
                      <a:pPr>
                        <a:lnSpc>
                          <a:spcPct val="107000"/>
                        </a:lnSpc>
                        <a:spcAft>
                          <a:spcPts val="0"/>
                        </a:spcAft>
                      </a:pPr>
                      <a:r>
                        <a:rPr lang="nb-NO" sz="900">
                          <a:effectLst/>
                        </a:rPr>
                        <a:t>Sykepleier</a:t>
                      </a:r>
                    </a:p>
                    <a:p>
                      <a:pPr>
                        <a:lnSpc>
                          <a:spcPct val="107000"/>
                        </a:lnSpc>
                        <a:spcAft>
                          <a:spcPts val="0"/>
                        </a:spcAft>
                      </a:pPr>
                      <a:r>
                        <a:rPr lang="nb-NO" sz="900">
                          <a:effectLst/>
                        </a:rPr>
                        <a:t>Fagarbeider</a:t>
                      </a:r>
                    </a:p>
                    <a:p>
                      <a:pPr>
                        <a:lnSpc>
                          <a:spcPct val="107000"/>
                        </a:lnSpc>
                        <a:spcAft>
                          <a:spcPts val="0"/>
                        </a:spcAft>
                      </a:pPr>
                      <a:r>
                        <a:rPr lang="nb-NO" sz="900">
                          <a:effectLst/>
                        </a:rPr>
                        <a:t>Assistent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0.2</a:t>
                      </a:r>
                    </a:p>
                    <a:p>
                      <a:pPr>
                        <a:lnSpc>
                          <a:spcPct val="107000"/>
                        </a:lnSpc>
                        <a:spcAft>
                          <a:spcPts val="0"/>
                        </a:spcAft>
                      </a:pPr>
                      <a:r>
                        <a:rPr lang="nb-NO" sz="900">
                          <a:effectLst/>
                        </a:rPr>
                        <a:t>1.6</a:t>
                      </a:r>
                    </a:p>
                    <a:p>
                      <a:pPr>
                        <a:lnSpc>
                          <a:spcPct val="107000"/>
                        </a:lnSpc>
                        <a:spcAft>
                          <a:spcPts val="0"/>
                        </a:spcAft>
                      </a:pPr>
                      <a:r>
                        <a:rPr lang="nb-NO" sz="900">
                          <a:effectLst/>
                        </a:rPr>
                        <a:t>5.6</a:t>
                      </a:r>
                    </a:p>
                    <a:p>
                      <a:pPr>
                        <a:lnSpc>
                          <a:spcPct val="107000"/>
                        </a:lnSpc>
                        <a:spcAft>
                          <a:spcPts val="0"/>
                        </a:spcAft>
                      </a:pPr>
                      <a:r>
                        <a:rPr lang="nb-NO" sz="900">
                          <a:effectLst/>
                        </a:rPr>
                        <a:t>0.4</a:t>
                      </a:r>
                    </a:p>
                    <a:p>
                      <a:pPr>
                        <a:lnSpc>
                          <a:spcPct val="107000"/>
                        </a:lnSpc>
                        <a:spcAft>
                          <a:spcPts val="0"/>
                        </a:spcAft>
                      </a:pPr>
                      <a:r>
                        <a:rPr lang="nb-NO" sz="900">
                          <a:effectLst/>
                        </a:rPr>
                        <a:t>7.8 % årsverk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a:effectLst/>
                        </a:rPr>
                        <a:t>Sykepleier </a:t>
                      </a:r>
                    </a:p>
                    <a:p>
                      <a:pPr>
                        <a:lnSpc>
                          <a:spcPct val="107000"/>
                        </a:lnSpc>
                        <a:spcAft>
                          <a:spcPts val="0"/>
                        </a:spcAft>
                      </a:pPr>
                      <a:r>
                        <a:rPr lang="nb-NO" sz="900">
                          <a:effectLst/>
                        </a:rPr>
                        <a:t>Sykepleier</a:t>
                      </a:r>
                    </a:p>
                    <a:p>
                      <a:pPr>
                        <a:lnSpc>
                          <a:spcPct val="107000"/>
                        </a:lnSpc>
                        <a:spcAft>
                          <a:spcPts val="0"/>
                        </a:spcAft>
                      </a:pPr>
                      <a:r>
                        <a:rPr lang="nb-NO" sz="900">
                          <a:effectLst/>
                        </a:rPr>
                        <a:t>Helsefagarbeider/hjelpepleier</a:t>
                      </a:r>
                    </a:p>
                    <a:p>
                      <a:pPr>
                        <a:lnSpc>
                          <a:spcPct val="107000"/>
                        </a:lnSpc>
                        <a:spcAft>
                          <a:spcPts val="0"/>
                        </a:spcAft>
                      </a:pPr>
                      <a:r>
                        <a:rPr lang="nb-NO" sz="900">
                          <a:effectLst/>
                        </a:rPr>
                        <a:t>Assistent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tc>
                  <a:txBody>
                    <a:bodyPr/>
                    <a:lstStyle/>
                    <a:p>
                      <a:pPr>
                        <a:lnSpc>
                          <a:spcPct val="107000"/>
                        </a:lnSpc>
                        <a:spcAft>
                          <a:spcPts val="0"/>
                        </a:spcAft>
                      </a:pPr>
                      <a:r>
                        <a:rPr lang="nb-NO" sz="900" dirty="0">
                          <a:effectLst/>
                        </a:rPr>
                        <a:t> </a:t>
                      </a:r>
                    </a:p>
                    <a:p>
                      <a:pPr>
                        <a:lnSpc>
                          <a:spcPct val="107000"/>
                        </a:lnSpc>
                        <a:spcAft>
                          <a:spcPts val="0"/>
                        </a:spcAft>
                      </a:pPr>
                      <a:r>
                        <a:rPr lang="nb-NO" sz="900" dirty="0">
                          <a:effectLst/>
                        </a:rPr>
                        <a:t>2</a:t>
                      </a:r>
                    </a:p>
                    <a:p>
                      <a:pPr>
                        <a:lnSpc>
                          <a:spcPct val="107000"/>
                        </a:lnSpc>
                        <a:spcAft>
                          <a:spcPts val="0"/>
                        </a:spcAft>
                      </a:pPr>
                      <a:r>
                        <a:rPr lang="nb-NO" sz="900" dirty="0">
                          <a:effectLst/>
                        </a:rPr>
                        <a:t>10</a:t>
                      </a:r>
                    </a:p>
                    <a:p>
                      <a:pPr>
                        <a:lnSpc>
                          <a:spcPct val="107000"/>
                        </a:lnSpc>
                        <a:spcAft>
                          <a:spcPts val="0"/>
                        </a:spcAft>
                      </a:pPr>
                      <a:r>
                        <a:rPr lang="nb-NO" sz="900" dirty="0">
                          <a:effectLst/>
                        </a:rPr>
                        <a:t>3</a:t>
                      </a:r>
                    </a:p>
                    <a:p>
                      <a:pPr>
                        <a:lnSpc>
                          <a:spcPct val="107000"/>
                        </a:lnSpc>
                        <a:spcAft>
                          <a:spcPts val="0"/>
                        </a:spcAft>
                      </a:pPr>
                      <a:r>
                        <a:rPr lang="nb-NO" sz="900" dirty="0">
                          <a:effectLst/>
                        </a:rPr>
                        <a:t>15</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tc>
                <a:extLst>
                  <a:ext uri="{0D108BD9-81ED-4DB2-BD59-A6C34878D82A}">
                    <a16:rowId xmlns:a16="http://schemas.microsoft.com/office/drawing/2014/main" val="3676897698"/>
                  </a:ext>
                </a:extLst>
              </a:tr>
            </a:tbl>
          </a:graphicData>
        </a:graphic>
      </p:graphicFrame>
    </p:spTree>
    <p:extLst>
      <p:ext uri="{BB962C8B-B14F-4D97-AF65-F5344CB8AC3E}">
        <p14:creationId xmlns:p14="http://schemas.microsoft.com/office/powerpoint/2010/main" val="15210486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660301701"/>
              </p:ext>
            </p:extLst>
          </p:nvPr>
        </p:nvGraphicFramePr>
        <p:xfrm>
          <a:off x="1247324" y="1158516"/>
          <a:ext cx="8886190" cy="3049588"/>
        </p:xfrm>
        <a:graphic>
          <a:graphicData uri="http://schemas.openxmlformats.org/drawingml/2006/table">
            <a:tbl>
              <a:tblPr firstRow="1" firstCol="1" bandRow="1">
                <a:tableStyleId>{5C22544A-7EE6-4342-B048-85BDC9FD1C3A}</a:tableStyleId>
              </a:tblPr>
              <a:tblGrid>
                <a:gridCol w="1769110">
                  <a:extLst>
                    <a:ext uri="{9D8B030D-6E8A-4147-A177-3AD203B41FA5}">
                      <a16:colId xmlns:a16="http://schemas.microsoft.com/office/drawing/2014/main" val="3526620964"/>
                    </a:ext>
                  </a:extLst>
                </a:gridCol>
                <a:gridCol w="1766570">
                  <a:extLst>
                    <a:ext uri="{9D8B030D-6E8A-4147-A177-3AD203B41FA5}">
                      <a16:colId xmlns:a16="http://schemas.microsoft.com/office/drawing/2014/main" val="2637786993"/>
                    </a:ext>
                  </a:extLst>
                </a:gridCol>
                <a:gridCol w="1755140">
                  <a:extLst>
                    <a:ext uri="{9D8B030D-6E8A-4147-A177-3AD203B41FA5}">
                      <a16:colId xmlns:a16="http://schemas.microsoft.com/office/drawing/2014/main" val="12332214"/>
                    </a:ext>
                  </a:extLst>
                </a:gridCol>
                <a:gridCol w="1838325">
                  <a:extLst>
                    <a:ext uri="{9D8B030D-6E8A-4147-A177-3AD203B41FA5}">
                      <a16:colId xmlns:a16="http://schemas.microsoft.com/office/drawing/2014/main" val="1163961501"/>
                    </a:ext>
                  </a:extLst>
                </a:gridCol>
                <a:gridCol w="1757045">
                  <a:extLst>
                    <a:ext uri="{9D8B030D-6E8A-4147-A177-3AD203B41FA5}">
                      <a16:colId xmlns:a16="http://schemas.microsoft.com/office/drawing/2014/main" val="139834835"/>
                    </a:ext>
                  </a:extLst>
                </a:gridCol>
              </a:tblGrid>
              <a:tr h="1628929">
                <a:tc>
                  <a:txBody>
                    <a:bodyPr/>
                    <a:lstStyle/>
                    <a:p>
                      <a:pPr>
                        <a:lnSpc>
                          <a:spcPct val="107000"/>
                        </a:lnSpc>
                        <a:spcAft>
                          <a:spcPts val="0"/>
                        </a:spcAft>
                      </a:pPr>
                      <a:r>
                        <a:rPr lang="nb-NO" sz="1100" dirty="0">
                          <a:effectLst/>
                        </a:rPr>
                        <a:t> </a:t>
                      </a:r>
                    </a:p>
                    <a:p>
                      <a:pPr>
                        <a:lnSpc>
                          <a:spcPct val="107000"/>
                        </a:lnSpc>
                        <a:spcAft>
                          <a:spcPts val="0"/>
                        </a:spcAft>
                      </a:pPr>
                      <a:r>
                        <a:rPr lang="nb-NO" sz="1100" dirty="0">
                          <a:effectLst/>
                        </a:rPr>
                        <a:t> </a:t>
                      </a:r>
                    </a:p>
                    <a:p>
                      <a:pPr>
                        <a:lnSpc>
                          <a:spcPct val="107000"/>
                        </a:lnSpc>
                        <a:spcAft>
                          <a:spcPts val="0"/>
                        </a:spcAft>
                      </a:pPr>
                      <a:r>
                        <a:rPr lang="nb-NO" sz="1100" dirty="0">
                          <a:effectLst/>
                        </a:rPr>
                        <a:t>HJEMMETJENESTEN  TOTALT 25 årsverk;</a:t>
                      </a:r>
                    </a:p>
                    <a:p>
                      <a:pPr>
                        <a:lnSpc>
                          <a:spcPct val="107000"/>
                        </a:lnSpc>
                        <a:spcAft>
                          <a:spcPts val="0"/>
                        </a:spcAft>
                      </a:pPr>
                      <a:r>
                        <a:rPr lang="nb-NO" sz="1100" dirty="0">
                          <a:effectLst/>
                        </a:rPr>
                        <a:t>16 sykepleiere </a:t>
                      </a:r>
                    </a:p>
                    <a:p>
                      <a:pPr>
                        <a:lnSpc>
                          <a:spcPct val="107000"/>
                        </a:lnSpc>
                        <a:spcAft>
                          <a:spcPts val="0"/>
                        </a:spcAft>
                      </a:pPr>
                      <a:r>
                        <a:rPr lang="nb-NO" sz="1100" dirty="0">
                          <a:effectLst/>
                        </a:rPr>
                        <a:t>17 fagarbeidere </a:t>
                      </a:r>
                    </a:p>
                    <a:p>
                      <a:pPr>
                        <a:lnSpc>
                          <a:spcPct val="107000"/>
                        </a:lnSpc>
                        <a:spcAft>
                          <a:spcPts val="0"/>
                        </a:spcAft>
                      </a:pPr>
                      <a:r>
                        <a:rPr lang="nb-NO" sz="1100" dirty="0">
                          <a:effectLst/>
                        </a:rPr>
                        <a:t>3 assistenter </a:t>
                      </a:r>
                    </a:p>
                    <a:p>
                      <a:pPr>
                        <a:lnSpc>
                          <a:spcPct val="107000"/>
                        </a:lnSpc>
                        <a:spcAft>
                          <a:spcPts val="0"/>
                        </a:spcAft>
                      </a:pPr>
                      <a:r>
                        <a:rPr lang="nb-NO" sz="1100" dirty="0">
                          <a:effectLst/>
                        </a:rPr>
                        <a:t> </a:t>
                      </a:r>
                    </a:p>
                    <a:p>
                      <a:pPr>
                        <a:lnSpc>
                          <a:spcPct val="107000"/>
                        </a:lnSpc>
                        <a:spcAft>
                          <a:spcPts val="0"/>
                        </a:spcAft>
                      </a:pPr>
                      <a:r>
                        <a:rPr lang="nb-NO" sz="1100" dirty="0">
                          <a:effectLst/>
                        </a:rPr>
                        <a:t> </a:t>
                      </a:r>
                    </a:p>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008562"/>
                  </a:ext>
                </a:extLst>
              </a:tr>
              <a:tr h="0">
                <a:tc>
                  <a:txBody>
                    <a:bodyPr/>
                    <a:lstStyle/>
                    <a:p>
                      <a:pPr>
                        <a:lnSpc>
                          <a:spcPct val="107000"/>
                        </a:lnSpc>
                        <a:spcAft>
                          <a:spcPts val="0"/>
                        </a:spcAft>
                      </a:pPr>
                      <a:r>
                        <a:rPr lang="nb-NO" sz="1100">
                          <a:effectLst/>
                        </a:rPr>
                        <a:t>1420/1421</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Resepsjon/mottak</a:t>
                      </a:r>
                    </a:p>
                    <a:p>
                      <a:pPr>
                        <a:lnSpc>
                          <a:spcPct val="107000"/>
                        </a:lnSpc>
                        <a:spcAft>
                          <a:spcPts val="0"/>
                        </a:spcAft>
                      </a:pPr>
                      <a:r>
                        <a:rPr lang="nb-NO" sz="1100">
                          <a:effectLst/>
                        </a:rPr>
                        <a:t>Avdelingsleder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1.6</a:t>
                      </a:r>
                    </a:p>
                    <a:p>
                      <a:pPr>
                        <a:lnSpc>
                          <a:spcPct val="107000"/>
                        </a:lnSpc>
                        <a:spcAft>
                          <a:spcPts val="0"/>
                        </a:spcAft>
                      </a:pPr>
                      <a:r>
                        <a:rPr lang="nb-NO" sz="1100">
                          <a:effectLst/>
                        </a:rPr>
                        <a:t>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Saksbehandler/sykepleier</a:t>
                      </a:r>
                    </a:p>
                    <a:p>
                      <a:pPr>
                        <a:lnSpc>
                          <a:spcPct val="107000"/>
                        </a:lnSpc>
                        <a:spcAft>
                          <a:spcPts val="0"/>
                        </a:spcAft>
                      </a:pPr>
                      <a:r>
                        <a:rPr lang="nb-NO" sz="1100">
                          <a:effectLst/>
                        </a:rPr>
                        <a:t>Sykepleier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2</a:t>
                      </a:r>
                    </a:p>
                    <a:p>
                      <a:pPr>
                        <a:lnSpc>
                          <a:spcPct val="107000"/>
                        </a:lnSpc>
                        <a:spcAft>
                          <a:spcPts val="0"/>
                        </a:spcAft>
                      </a:pPr>
                      <a:r>
                        <a:rPr lang="nb-NO" sz="1100">
                          <a:effectLst/>
                        </a:rPr>
                        <a:t>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327684"/>
                  </a:ext>
                </a:extLst>
              </a:tr>
              <a:tr h="0">
                <a:tc>
                  <a:txBody>
                    <a:bodyPr/>
                    <a:lstStyle/>
                    <a:p>
                      <a:pPr>
                        <a:lnSpc>
                          <a:spcPct val="107000"/>
                        </a:lnSpc>
                        <a:spcAft>
                          <a:spcPts val="0"/>
                        </a:spcAft>
                      </a:pPr>
                      <a:r>
                        <a:rPr lang="nb-NO" sz="1100">
                          <a:effectLst/>
                        </a:rPr>
                        <a:t> </a:t>
                      </a:r>
                    </a:p>
                    <a:p>
                      <a:pPr>
                        <a:lnSpc>
                          <a:spcPct val="107000"/>
                        </a:lnSpc>
                        <a:spcAft>
                          <a:spcPts val="0"/>
                        </a:spcAft>
                      </a:pPr>
                      <a:r>
                        <a:rPr lang="nb-NO" sz="1100">
                          <a:effectLst/>
                        </a:rPr>
                        <a:t> </a:t>
                      </a:r>
                    </a:p>
                    <a:p>
                      <a:pPr>
                        <a:lnSpc>
                          <a:spcPct val="107000"/>
                        </a:lnSpc>
                        <a:spcAft>
                          <a:spcPts val="0"/>
                        </a:spcAft>
                      </a:pPr>
                      <a:r>
                        <a:rPr lang="nb-NO" sz="1100">
                          <a:effectLst/>
                        </a:rPr>
                        <a:t> </a:t>
                      </a:r>
                    </a:p>
                    <a:p>
                      <a:pPr>
                        <a:lnSpc>
                          <a:spcPct val="107000"/>
                        </a:lnSpc>
                        <a:spcAft>
                          <a:spcPts val="0"/>
                        </a:spcAft>
                      </a:pPr>
                      <a:r>
                        <a:rPr lang="nb-NO" sz="1100">
                          <a:effectLst/>
                        </a:rPr>
                        <a:t>Totalt </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Sykepleier</a:t>
                      </a:r>
                    </a:p>
                    <a:p>
                      <a:pPr>
                        <a:lnSpc>
                          <a:spcPct val="107000"/>
                        </a:lnSpc>
                        <a:spcAft>
                          <a:spcPts val="0"/>
                        </a:spcAft>
                      </a:pPr>
                      <a:r>
                        <a:rPr lang="nb-NO" sz="1100">
                          <a:effectLst/>
                        </a:rPr>
                        <a:t>Fagarbeider</a:t>
                      </a:r>
                    </a:p>
                    <a:p>
                      <a:pPr>
                        <a:lnSpc>
                          <a:spcPct val="107000"/>
                        </a:lnSpc>
                        <a:spcAft>
                          <a:spcPts val="0"/>
                        </a:spcAft>
                      </a:pPr>
                      <a:r>
                        <a:rPr lang="nb-NO" sz="1100">
                          <a:effectLst/>
                        </a:rPr>
                        <a:t>Assistent(praktisk bistand)</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8.8</a:t>
                      </a:r>
                    </a:p>
                    <a:p>
                      <a:pPr>
                        <a:lnSpc>
                          <a:spcPct val="107000"/>
                        </a:lnSpc>
                        <a:spcAft>
                          <a:spcPts val="0"/>
                        </a:spcAft>
                      </a:pPr>
                      <a:r>
                        <a:rPr lang="nb-NO" sz="1100">
                          <a:effectLst/>
                        </a:rPr>
                        <a:t>12,61</a:t>
                      </a:r>
                    </a:p>
                    <a:p>
                      <a:pPr>
                        <a:lnSpc>
                          <a:spcPct val="107000"/>
                        </a:lnSpc>
                        <a:spcAft>
                          <a:spcPts val="0"/>
                        </a:spcAft>
                      </a:pPr>
                      <a:r>
                        <a:rPr lang="nb-NO" sz="1100">
                          <a:effectLst/>
                        </a:rPr>
                        <a:t>1.8</a:t>
                      </a:r>
                    </a:p>
                    <a:p>
                      <a:pPr>
                        <a:lnSpc>
                          <a:spcPct val="107000"/>
                        </a:lnSpc>
                        <a:spcAft>
                          <a:spcPts val="0"/>
                        </a:spcAft>
                      </a:pPr>
                      <a:r>
                        <a:rPr lang="nb-NO" sz="1100">
                          <a:effectLst/>
                        </a:rPr>
                        <a:t>25,21 %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Sykepleier</a:t>
                      </a:r>
                    </a:p>
                    <a:p>
                      <a:pPr>
                        <a:lnSpc>
                          <a:spcPct val="107000"/>
                        </a:lnSpc>
                        <a:spcAft>
                          <a:spcPts val="0"/>
                        </a:spcAft>
                      </a:pPr>
                      <a:r>
                        <a:rPr lang="nb-NO" sz="1100">
                          <a:effectLst/>
                        </a:rPr>
                        <a:t>Helsefagarbeider/hjelpepleier</a:t>
                      </a:r>
                    </a:p>
                    <a:p>
                      <a:pPr>
                        <a:lnSpc>
                          <a:spcPct val="107000"/>
                        </a:lnSpc>
                        <a:spcAft>
                          <a:spcPts val="0"/>
                        </a:spcAft>
                      </a:pPr>
                      <a:r>
                        <a:rPr lang="nb-NO" sz="1100">
                          <a:effectLst/>
                        </a:rPr>
                        <a:t>Assistent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14</a:t>
                      </a:r>
                    </a:p>
                    <a:p>
                      <a:pPr>
                        <a:lnSpc>
                          <a:spcPct val="107000"/>
                        </a:lnSpc>
                        <a:spcAft>
                          <a:spcPts val="0"/>
                        </a:spcAft>
                      </a:pPr>
                      <a:r>
                        <a:rPr lang="nb-NO" sz="1100" dirty="0">
                          <a:effectLst/>
                        </a:rPr>
                        <a:t>16</a:t>
                      </a:r>
                    </a:p>
                    <a:p>
                      <a:pPr>
                        <a:lnSpc>
                          <a:spcPct val="107000"/>
                        </a:lnSpc>
                        <a:spcAft>
                          <a:spcPts val="0"/>
                        </a:spcAft>
                      </a:pPr>
                      <a:r>
                        <a:rPr lang="nb-NO" sz="1100" dirty="0">
                          <a:effectLst/>
                        </a:rPr>
                        <a:t>3</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7254353"/>
                  </a:ext>
                </a:extLst>
              </a:tr>
            </a:tbl>
          </a:graphicData>
        </a:graphic>
      </p:graphicFrame>
      <p:sp>
        <p:nvSpPr>
          <p:cNvPr id="4" name="TekstSylinder 3"/>
          <p:cNvSpPr txBox="1"/>
          <p:nvPr/>
        </p:nvSpPr>
        <p:spPr>
          <a:xfrm>
            <a:off x="966019" y="4734231"/>
            <a:ext cx="9247239" cy="738664"/>
          </a:xfrm>
          <a:prstGeom prst="rect">
            <a:avLst/>
          </a:prstGeom>
          <a:noFill/>
        </p:spPr>
        <p:txBody>
          <a:bodyPr wrap="square" rtlCol="0">
            <a:spAutoFit/>
          </a:bodyPr>
          <a:lstStyle/>
          <a:p>
            <a:r>
              <a:rPr lang="nb-NO" sz="1400" b="1" u="sng" dirty="0">
                <a:latin typeface="Arial" panose="020B0604020202020204" pitchFamily="34" charset="0"/>
                <a:cs typeface="Arial" panose="020B0604020202020204" pitchFamily="34" charset="0"/>
              </a:rPr>
              <a:t>- Hvor mange stillinger er tilknyttet ikke lovpålagte tjenester?</a:t>
            </a:r>
            <a:r>
              <a:rPr lang="nb-NO" sz="1400" u="sng" dirty="0">
                <a:latin typeface="Arial" panose="020B0604020202020204" pitchFamily="34" charset="0"/>
                <a:cs typeface="Arial" panose="020B0604020202020204" pitchFamily="34" charset="0"/>
              </a:rPr>
              <a:t> </a:t>
            </a:r>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Det finnes ingen stillinger som er tilknyttet ikke lovpålagte tjenester. PLO forholder seg til veldige mange rettighets- og plikt lover.</a:t>
            </a:r>
          </a:p>
        </p:txBody>
      </p:sp>
    </p:spTree>
    <p:extLst>
      <p:ext uri="{BB962C8B-B14F-4D97-AF65-F5344CB8AC3E}">
        <p14:creationId xmlns:p14="http://schemas.microsoft.com/office/powerpoint/2010/main" val="576298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43896" y="722671"/>
            <a:ext cx="10788445" cy="5324535"/>
          </a:xfrm>
          <a:prstGeom prst="rect">
            <a:avLst/>
          </a:prstGeom>
          <a:noFill/>
        </p:spPr>
        <p:txBody>
          <a:bodyPr wrap="square" rtlCol="0">
            <a:spAutoFit/>
          </a:bodyPr>
          <a:lstStyle/>
          <a:p>
            <a:r>
              <a:rPr lang="nb-NO" b="1" u="sng" dirty="0"/>
              <a:t>- Hvilke effektiviseringstiltak er gjennomført i enheten? </a:t>
            </a:r>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I 2012 ble det redusert med en avdeling ved VOS. Nesten hele avdelingen har blitt tatt i bruk igjen uten vesentlig økning i bemanningen. </a:t>
            </a:r>
          </a:p>
          <a:p>
            <a:r>
              <a:rPr lang="nb-NO" sz="1400" i="1" dirty="0">
                <a:latin typeface="Arial" panose="020B0604020202020204" pitchFamily="34" charset="0"/>
                <a:cs typeface="Arial" panose="020B0604020202020204" pitchFamily="34" charset="0"/>
              </a:rPr>
              <a:t> </a:t>
            </a:r>
            <a:endParaRPr lang="nb-NO" sz="1400" dirty="0">
              <a:latin typeface="Arial" panose="020B0604020202020204" pitchFamily="34" charset="0"/>
              <a:cs typeface="Arial" panose="020B0604020202020204" pitchFamily="34" charset="0"/>
            </a:endParaRPr>
          </a:p>
          <a:p>
            <a:r>
              <a:rPr lang="nb-NO" sz="1400" i="1" dirty="0">
                <a:latin typeface="Arial" panose="020B0604020202020204" pitchFamily="34" charset="0"/>
                <a:cs typeface="Arial" panose="020B0604020202020204" pitchFamily="34" charset="0"/>
              </a:rPr>
              <a:t>Effektiviseringstiltak for å få ned lønnskostnader jobbes det med kontinuerlig;</a:t>
            </a:r>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Vurderer </a:t>
            </a:r>
            <a:r>
              <a:rPr lang="nb-NO" sz="1400" dirty="0">
                <a:latin typeface="Arial" panose="020B0604020202020204" pitchFamily="34" charset="0"/>
                <a:cs typeface="Arial" panose="020B0604020202020204" pitchFamily="34" charset="0"/>
              </a:rPr>
              <a:t>daglig om innleie må gjøres på ledige vakter, konsekvensen er at tjenesten ofte går underbemannet/eller mangler «riktig kompetanse» på vakter. </a:t>
            </a:r>
          </a:p>
          <a:p>
            <a:endParaRPr lang="nb-NO"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Vurderer </a:t>
            </a:r>
            <a:r>
              <a:rPr lang="nb-NO" sz="1400" dirty="0">
                <a:latin typeface="Arial" panose="020B0604020202020204" pitchFamily="34" charset="0"/>
                <a:cs typeface="Arial" panose="020B0604020202020204" pitchFamily="34" charset="0"/>
              </a:rPr>
              <a:t>kontinuerlig søknader om støttekontakt, matombringing, omsorgslønn, praktisk bistand, hjemmesykepleie, BPA, langtids/korttids/bofellesskapsplasser – OG hva som er </a:t>
            </a:r>
            <a:r>
              <a:rPr lang="nb-NO" sz="1400" b="1" u="sng" dirty="0">
                <a:latin typeface="Arial" panose="020B0604020202020204" pitchFamily="34" charset="0"/>
                <a:cs typeface="Arial" panose="020B0604020202020204" pitchFamily="34" charset="0"/>
              </a:rPr>
              <a:t>l</a:t>
            </a:r>
            <a:r>
              <a:rPr lang="nb-NO" sz="1400" dirty="0">
                <a:latin typeface="Arial" panose="020B0604020202020204" pitchFamily="34" charset="0"/>
                <a:cs typeface="Arial" panose="020B0604020202020204" pitchFamily="34" charset="0"/>
              </a:rPr>
              <a:t>avest </a:t>
            </a:r>
            <a:r>
              <a:rPr lang="nb-NO" sz="1400" b="1" u="sng" dirty="0">
                <a:latin typeface="Arial" panose="020B0604020202020204" pitchFamily="34" charset="0"/>
                <a:cs typeface="Arial" panose="020B0604020202020204" pitchFamily="34" charset="0"/>
              </a:rPr>
              <a:t>e</a:t>
            </a:r>
            <a:r>
              <a:rPr lang="nb-NO" sz="1400" dirty="0">
                <a:latin typeface="Arial" panose="020B0604020202020204" pitchFamily="34" charset="0"/>
                <a:cs typeface="Arial" panose="020B0604020202020204" pitchFamily="34" charset="0"/>
              </a:rPr>
              <a:t>ffektive </a:t>
            </a:r>
            <a:r>
              <a:rPr lang="nb-NO" sz="1400" b="1" u="sng" dirty="0">
                <a:latin typeface="Arial" panose="020B0604020202020204" pitchFamily="34" charset="0"/>
                <a:cs typeface="Arial" panose="020B0604020202020204" pitchFamily="34" charset="0"/>
              </a:rPr>
              <a:t>o</a:t>
            </a:r>
            <a:r>
              <a:rPr lang="nb-NO" sz="1400" dirty="0">
                <a:latin typeface="Arial" panose="020B0604020202020204" pitchFamily="34" charset="0"/>
                <a:cs typeface="Arial" panose="020B0604020202020204" pitchFamily="34" charset="0"/>
              </a:rPr>
              <a:t>msorgs </a:t>
            </a:r>
            <a:r>
              <a:rPr lang="nb-NO" sz="1400" b="1" u="sng" dirty="0">
                <a:latin typeface="Arial" panose="020B0604020202020204" pitchFamily="34" charset="0"/>
                <a:cs typeface="Arial" panose="020B0604020202020204" pitchFamily="34" charset="0"/>
              </a:rPr>
              <a:t>n</a:t>
            </a:r>
            <a:r>
              <a:rPr lang="nb-NO" sz="1400" dirty="0">
                <a:latin typeface="Arial" panose="020B0604020202020204" pitchFamily="34" charset="0"/>
                <a:cs typeface="Arial" panose="020B0604020202020204" pitchFamily="34" charset="0"/>
              </a:rPr>
              <a:t>ivå(LEON prinsippet) for aktuell søker.</a:t>
            </a: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Vurdere </a:t>
            </a:r>
            <a:r>
              <a:rPr lang="nb-NO" sz="1400" dirty="0">
                <a:latin typeface="Arial" panose="020B0604020202020204" pitchFamily="34" charset="0"/>
                <a:cs typeface="Arial" panose="020B0604020202020204" pitchFamily="34" charset="0"/>
              </a:rPr>
              <a:t>innkjøp av varer slik at man ikke ligger med for store lager, men samtidig kjøper inn varer som er prisredusert.</a:t>
            </a: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Lagt </a:t>
            </a:r>
            <a:r>
              <a:rPr lang="nb-NO" sz="1400" dirty="0">
                <a:latin typeface="Arial" panose="020B0604020202020204" pitchFamily="34" charset="0"/>
                <a:cs typeface="Arial" panose="020B0604020202020204" pitchFamily="34" charset="0"/>
              </a:rPr>
              <a:t>om til 4 måltider </a:t>
            </a:r>
            <a:r>
              <a:rPr lang="nb-NO" sz="1400" dirty="0" err="1">
                <a:latin typeface="Arial" panose="020B0604020202020204" pitchFamily="34" charset="0"/>
                <a:cs typeface="Arial" panose="020B0604020202020204" pitchFamily="34" charset="0"/>
              </a:rPr>
              <a:t>jfr</a:t>
            </a:r>
            <a:r>
              <a:rPr lang="nb-NO" sz="1400" dirty="0">
                <a:latin typeface="Arial" panose="020B0604020202020204" pitchFamily="34" charset="0"/>
                <a:cs typeface="Arial" panose="020B0604020202020204" pitchFamily="34" charset="0"/>
              </a:rPr>
              <a:t> nasjonale anbefalinger uten økt bemanning.</a:t>
            </a: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VOS </a:t>
            </a:r>
            <a:r>
              <a:rPr lang="nb-NO" sz="1400" dirty="0">
                <a:latin typeface="Arial" panose="020B0604020202020204" pitchFamily="34" charset="0"/>
                <a:cs typeface="Arial" panose="020B0604020202020204" pitchFamily="34" charset="0"/>
              </a:rPr>
              <a:t>sine ansatte har fått betalte matpauser på kveld (med minimal økning i budsjettet) - fortsatt ikke betalte matpauser på dag. </a:t>
            </a: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Alle </a:t>
            </a:r>
            <a:r>
              <a:rPr lang="nb-NO" sz="1400" dirty="0">
                <a:latin typeface="Arial" panose="020B0604020202020204" pitchFamily="34" charset="0"/>
                <a:cs typeface="Arial" panose="020B0604020202020204" pitchFamily="34" charset="0"/>
              </a:rPr>
              <a:t>trygghetsalarmer er digitalisert og Hjemmetjenesten er både mottak og responssenter, kjøpte tjenestene tidligere. </a:t>
            </a:r>
          </a:p>
          <a:p>
            <a:r>
              <a:rPr lang="nb-NO"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Tar </a:t>
            </a:r>
            <a:r>
              <a:rPr lang="nb-NO" sz="1400" dirty="0">
                <a:latin typeface="Arial" panose="020B0604020202020204" pitchFamily="34" charset="0"/>
                <a:cs typeface="Arial" panose="020B0604020202020204" pitchFamily="34" charset="0"/>
              </a:rPr>
              <a:t>over oppgaver fra andre med mål om at det skal kunne driftes rimeligere, for eksempel kjøp av plasser i andre kommuner </a:t>
            </a:r>
            <a:r>
              <a:rPr lang="nb-NO" sz="1400" dirty="0" smtClean="0">
                <a:latin typeface="Arial" panose="020B0604020202020204" pitchFamily="34" charset="0"/>
                <a:cs typeface="Arial" panose="020B0604020202020204" pitchFamily="34" charset="0"/>
              </a:rPr>
              <a:t>2019 TIFU </a:t>
            </a:r>
            <a:r>
              <a:rPr lang="nb-NO" sz="1400" dirty="0">
                <a:latin typeface="Arial" panose="020B0604020202020204" pitchFamily="34" charset="0"/>
                <a:cs typeface="Arial" panose="020B0604020202020204" pitchFamily="34" charset="0"/>
              </a:rPr>
              <a:t>innsparing - uten økt kostnad på VOS</a:t>
            </a:r>
            <a:r>
              <a:rPr lang="nb-NO" sz="14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nb-NO"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dirty="0" smtClean="0">
                <a:latin typeface="Arial" panose="020B0604020202020204" pitchFamily="34" charset="0"/>
                <a:cs typeface="Arial" panose="020B0604020202020204" pitchFamily="34" charset="0"/>
              </a:rPr>
              <a:t>I </a:t>
            </a:r>
            <a:r>
              <a:rPr lang="nb-NO" sz="1400" dirty="0">
                <a:latin typeface="Arial" panose="020B0604020202020204" pitchFamily="34" charset="0"/>
                <a:cs typeface="Arial" panose="020B0604020202020204" pitchFamily="34" charset="0"/>
              </a:rPr>
              <a:t>2021 overtar VOS IKAD seng med lavere driftsutgifter enn ved kjøp i nabokommune. </a:t>
            </a:r>
          </a:p>
        </p:txBody>
      </p:sp>
      <p:sp>
        <p:nvSpPr>
          <p:cNvPr id="3" name="TekstSylinder 2"/>
          <p:cNvSpPr txBox="1"/>
          <p:nvPr/>
        </p:nvSpPr>
        <p:spPr>
          <a:xfrm>
            <a:off x="7831394" y="3635477"/>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125264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7725" y="81258"/>
            <a:ext cx="10972800" cy="1143000"/>
          </a:xfrm>
        </p:spPr>
        <p:txBody>
          <a:bodyPr/>
          <a:lstStyle/>
          <a:p>
            <a:r>
              <a:rPr lang="nb-NO" dirty="0" smtClean="0"/>
              <a:t>310 Fellesoppgaver</a:t>
            </a:r>
            <a:endParaRPr lang="nb-NO" dirty="0"/>
          </a:p>
        </p:txBody>
      </p:sp>
      <p:sp>
        <p:nvSpPr>
          <p:cNvPr id="3" name="Plassholder for innhold 2"/>
          <p:cNvSpPr>
            <a:spLocks noGrp="1"/>
          </p:cNvSpPr>
          <p:nvPr>
            <p:ph idx="1"/>
          </p:nvPr>
        </p:nvSpPr>
        <p:spPr>
          <a:xfrm>
            <a:off x="609600" y="794085"/>
            <a:ext cx="10972800" cy="4359190"/>
          </a:xfrm>
        </p:spPr>
        <p:txBody>
          <a:bodyPr/>
          <a:lstStyle/>
          <a:p>
            <a:pPr marL="0" indent="0">
              <a:buNone/>
            </a:pPr>
            <a:r>
              <a:rPr lang="nb-NO" dirty="0" smtClean="0"/>
              <a:t>				</a:t>
            </a:r>
            <a:endParaRPr lang="nb-NO" sz="2800" dirty="0"/>
          </a:p>
        </p:txBody>
      </p:sp>
      <p:sp>
        <p:nvSpPr>
          <p:cNvPr id="4" name="TekstSylinder 3"/>
          <p:cNvSpPr txBox="1"/>
          <p:nvPr/>
        </p:nvSpPr>
        <p:spPr>
          <a:xfrm>
            <a:off x="617621" y="1335505"/>
            <a:ext cx="3404936"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Fellestjenester skole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Skoleskyss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Voksenopplæring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PPT</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Skolemyndighet </a:t>
            </a:r>
            <a:endParaRPr kumimoji="0" lang="nb-NO" sz="2000" b="0" i="0" u="none" strike="noStrike" kern="1200" cap="none" spc="0" normalizeH="0" baseline="0" noProof="0" dirty="0" smtClean="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Gjesteelever</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kstSylinder 4"/>
          <p:cNvSpPr txBox="1"/>
          <p:nvPr/>
        </p:nvSpPr>
        <p:spPr>
          <a:xfrm>
            <a:off x="617621" y="3925405"/>
            <a:ext cx="3850105" cy="2215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Fellestjenester barnehage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Barnehagemyndighet</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Refusjonsgaranti private barnehager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Styrket tilbud (</a:t>
            </a:r>
            <a:r>
              <a:rPr kumimoji="0" lang="nb-NO" sz="2000" b="0" i="0" u="none" strike="noStrike" kern="1200" cap="none" spc="0" normalizeH="0" baseline="0" noProof="0" dirty="0" err="1" smtClean="0">
                <a:ln>
                  <a:noFill/>
                </a:ln>
                <a:solidFill>
                  <a:prstClr val="white"/>
                </a:solidFill>
                <a:effectLst/>
                <a:uLnTx/>
                <a:uFillTx/>
                <a:latin typeface="Calibri"/>
                <a:ea typeface="+mn-ea"/>
                <a:cs typeface="+mn-cs"/>
              </a:rPr>
              <a:t>spes.ped</a:t>
            </a: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Calibri"/>
                <a:ea typeface="+mn-ea"/>
                <a:cs typeface="+mn-cs"/>
              </a:rPr>
              <a:t>PPT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kstSylinder 5"/>
          <p:cNvSpPr txBox="1"/>
          <p:nvPr/>
        </p:nvSpPr>
        <p:spPr>
          <a:xfrm>
            <a:off x="5157537" y="1314405"/>
            <a:ext cx="3822031"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Eksternt samarbeid helse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Helse INN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Frisklivssentralen i Solør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SLT – koordinator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smtClean="0">
                <a:ln>
                  <a:noFill/>
                </a:ln>
                <a:solidFill>
                  <a:prstClr val="white"/>
                </a:solidFill>
                <a:effectLst/>
                <a:uLnTx/>
                <a:uFillTx/>
                <a:latin typeface="Calibri"/>
                <a:ea typeface="+mn-ea"/>
                <a:cs typeface="+mn-cs"/>
              </a:rPr>
              <a:t>Smiso</a:t>
            </a:r>
            <a:endParaRPr kumimoji="0" lang="nb-NO" sz="2000" b="0" i="0" u="none" strike="noStrike" kern="1200" cap="none" spc="0" normalizeH="0" baseline="0" noProof="0" dirty="0" smtClean="0">
              <a:ln>
                <a:noFill/>
              </a:ln>
              <a:solidFill>
                <a:prstClr val="white"/>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Samfunnsmedisin i Solør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Legevakt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Krisesenter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Voldtektsmottak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kstSylinder 6"/>
          <p:cNvSpPr txBox="1"/>
          <p:nvPr/>
        </p:nvSpPr>
        <p:spPr>
          <a:xfrm>
            <a:off x="5157536" y="4953220"/>
            <a:ext cx="647298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Private barnehager</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kstSylinder 9"/>
          <p:cNvSpPr txBox="1"/>
          <p:nvPr/>
        </p:nvSpPr>
        <p:spPr>
          <a:xfrm>
            <a:off x="5157536" y="5598265"/>
            <a:ext cx="647299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white"/>
                </a:solidFill>
                <a:effectLst/>
                <a:uLnTx/>
                <a:uFillTx/>
                <a:latin typeface="Calibri"/>
                <a:ea typeface="+mn-ea"/>
                <a:cs typeface="+mn-cs"/>
              </a:rPr>
              <a:t>Kirkeformål</a:t>
            </a:r>
            <a:endParaRPr kumimoji="0" lang="nb-NO"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32660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43896" y="722671"/>
            <a:ext cx="1078844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Multidose </a:t>
            </a: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elektronisk medisinbestilling er innført, med gevinst at sykepleier årsverk kan jobbe i direkte pasientrettet arbeid</a:t>
            </a:r>
          </a:p>
          <a:p>
            <a:pPr marR="0" lvl="0" algn="l" defTabSz="914400" rtl="0" eaLnBrk="1" fontAlgn="auto" latinLnBrk="0" hangingPunct="1">
              <a:lnSpc>
                <a:spcPct val="100000"/>
              </a:lnSpc>
              <a:spcBef>
                <a:spcPts val="0"/>
              </a:spcBef>
              <a:spcAft>
                <a:spcPts val="0"/>
              </a:spcAft>
              <a:buClrTx/>
              <a:buSzTx/>
              <a:tabLst/>
              <a:defRPr/>
            </a:pPr>
            <a:endPar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Elektronisk </a:t>
            </a: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meldingsutveksling med leger, sykehus (ser at dette blir merarbeid/krever sykepleier ressurser for å håndtere systemene</a:t>
            </a:r>
            <a:r>
              <a:rPr kumimoji="0" lang="nb-NO"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Elektroniske </a:t>
            </a: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pasientjournalsystem (og lønnssystemer) er innført</a:t>
            </a:r>
          </a:p>
          <a:p>
            <a:pPr marR="0" lvl="0" algn="l" defTabSz="914400" rtl="0" eaLnBrk="1" fontAlgn="auto" latinLnBrk="0" hangingPunct="1">
              <a:lnSpc>
                <a:spcPct val="100000"/>
              </a:lnSpc>
              <a:spcBef>
                <a:spcPts val="0"/>
              </a:spcBef>
              <a:spcAft>
                <a:spcPts val="0"/>
              </a:spcAft>
              <a:buClrTx/>
              <a:buSzTx/>
              <a:tabLst/>
              <a:defRPr/>
            </a:pP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Tar </a:t>
            </a:r>
            <a:r>
              <a:rPr kumimoji="0" lang="nb-N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fortsatt alle utskrivningsklare pasienter fra sykehus slik at kommunen slipper dagsbøter a kr 5036/døgnet. </a:t>
            </a:r>
          </a:p>
        </p:txBody>
      </p:sp>
      <p:sp>
        <p:nvSpPr>
          <p:cNvPr id="3" name="TekstSylinder 2"/>
          <p:cNvSpPr txBox="1"/>
          <p:nvPr/>
        </p:nvSpPr>
        <p:spPr>
          <a:xfrm>
            <a:off x="7831394" y="363547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9971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43896" y="722671"/>
            <a:ext cx="10744201" cy="4299190"/>
          </a:xfrm>
          <a:prstGeom prst="rect">
            <a:avLst/>
          </a:prstGeom>
          <a:noFill/>
        </p:spPr>
        <p:txBody>
          <a:bodyPr wrap="square" rtlCol="0">
            <a:spAutoFit/>
          </a:bodyPr>
          <a:lstStyle/>
          <a:p>
            <a:pPr>
              <a:spcAft>
                <a:spcPts val="0"/>
              </a:spcAft>
            </a:pPr>
            <a:r>
              <a:rPr lang="nb-NO" sz="1400" b="1" u="sng" dirty="0">
                <a:latin typeface="Verdana" panose="020B0604030504040204" pitchFamily="34" charset="0"/>
                <a:ea typeface="Calibri" panose="020F0502020204030204" pitchFamily="34" charset="0"/>
              </a:rPr>
              <a:t>- Hvordan kan digitalisering redusere utgiftsbehovet framover? </a:t>
            </a:r>
            <a:endParaRPr lang="nb-NO" sz="2000" dirty="0">
              <a:latin typeface="Times New Roman" panose="02020603050405020304" pitchFamily="18" charset="0"/>
              <a:ea typeface="Calibri" panose="020F0502020204030204" pitchFamily="34" charset="0"/>
            </a:endParaRPr>
          </a:p>
          <a:p>
            <a:pPr>
              <a:spcAft>
                <a:spcPts val="0"/>
              </a:spcAft>
            </a:pPr>
            <a:r>
              <a:rPr lang="nb-NO" sz="1400" b="1" dirty="0">
                <a:latin typeface="Arial" panose="020B0604020202020204" pitchFamily="34" charset="0"/>
                <a:ea typeface="Calibri" panose="020F0502020204030204" pitchFamily="34" charset="0"/>
                <a:cs typeface="Arial" panose="020B0604020202020204" pitchFamily="34" charset="0"/>
              </a:rPr>
              <a:t> </a:t>
            </a:r>
            <a:endParaRPr lang="nb-NO"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nb-NO" sz="1400" dirty="0">
                <a:latin typeface="Arial" panose="020B0604020202020204" pitchFamily="34" charset="0"/>
                <a:ea typeface="Calibri" panose="020F0502020204030204" pitchFamily="34" charset="0"/>
                <a:cs typeface="Arial" panose="020B0604020202020204" pitchFamily="34" charset="0"/>
              </a:rPr>
              <a:t>Våler har gjennom flere år forsøkt å </a:t>
            </a:r>
            <a:r>
              <a:rPr lang="nb-NO" sz="1400" dirty="0" smtClean="0">
                <a:latin typeface="Arial" panose="020B0604020202020204" pitchFamily="34" charset="0"/>
                <a:ea typeface="Calibri" panose="020F0502020204030204" pitchFamily="34" charset="0"/>
                <a:cs typeface="Arial" panose="020B0604020202020204" pitchFamily="34" charset="0"/>
              </a:rPr>
              <a:t>redusere </a:t>
            </a:r>
            <a:r>
              <a:rPr lang="nb-NO" sz="1400" dirty="0">
                <a:latin typeface="Arial" panose="020B0604020202020204" pitchFamily="34" charset="0"/>
                <a:ea typeface="Calibri" panose="020F0502020204030204" pitchFamily="34" charset="0"/>
                <a:cs typeface="Arial" panose="020B0604020202020204" pitchFamily="34" charset="0"/>
              </a:rPr>
              <a:t>tjenesteomfang ved hjelp av blant annet overnevnte digitale tiltak, men vi ser at noen digitale tiltak kan øke behov for menneskelige ressurser. </a:t>
            </a:r>
            <a:endParaRPr lang="nb-NO"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nb-NO" sz="1400" dirty="0">
                <a:latin typeface="Arial" panose="020B0604020202020204" pitchFamily="34" charset="0"/>
                <a:ea typeface="Calibri" panose="020F0502020204030204" pitchFamily="34" charset="0"/>
                <a:cs typeface="Arial" panose="020B0604020202020204" pitchFamily="34" charset="0"/>
              </a:rPr>
              <a:t>Det er heller ikke alt som kan løses med digitalisering; det er vanskelig å se at for eksempel digitale natt-tilsyn kan erstatte behov for den ene aktiv nattvakta i hjemmetjenesten. </a:t>
            </a:r>
            <a:endParaRPr lang="nb-NO"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nb-NO" sz="1400" dirty="0">
                <a:latin typeface="Arial" panose="020B0604020202020204" pitchFamily="34" charset="0"/>
                <a:ea typeface="Calibri" panose="020F0502020204030204" pitchFamily="34" charset="0"/>
                <a:cs typeface="Arial" panose="020B0604020202020204" pitchFamily="34" charset="0"/>
              </a:rPr>
              <a:t> </a:t>
            </a:r>
            <a:endParaRPr lang="nb-NO"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400" dirty="0">
                <a:latin typeface="Arial" panose="020B0604020202020204" pitchFamily="34" charset="0"/>
                <a:ea typeface="Calibri" panose="020F0502020204030204" pitchFamily="34" charset="0"/>
                <a:cs typeface="Arial" panose="020B0604020202020204" pitchFamily="34" charset="0"/>
              </a:rPr>
              <a:t>Våler har 883 innbyggere over 67 år og øker fremover, av disse er det 244 over 80 år. I 2025 vil 25 % være over 67 år. </a:t>
            </a:r>
            <a:endParaRPr lang="nb-NO"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400" dirty="0">
                <a:latin typeface="Arial" panose="020B0604020202020204" pitchFamily="34" charset="0"/>
                <a:ea typeface="Calibri" panose="020F0502020204030204" pitchFamily="34" charset="0"/>
                <a:cs typeface="Arial" panose="020B0604020202020204" pitchFamily="34" charset="0"/>
              </a:rPr>
              <a:t>Samtidig har tjenesten også  mange brukere under 67 år, som krever store ressurser i form av kompliserte sykepleieoppgaver (som tidligere ble utført på sykehus) og alvorlige diagnoser. Det er også ganske mange som dør i eget hjem i Våler. Dette krever mye av tjenesten, </a:t>
            </a:r>
            <a:r>
              <a:rPr lang="nb-NO" sz="1400" dirty="0" smtClean="0">
                <a:latin typeface="Arial" panose="020B0604020202020204" pitchFamily="34" charset="0"/>
                <a:ea typeface="Calibri" panose="020F0502020204030204" pitchFamily="34" charset="0"/>
                <a:cs typeface="Arial" panose="020B0604020202020204" pitchFamily="34" charset="0"/>
              </a:rPr>
              <a:t>men </a:t>
            </a:r>
            <a:r>
              <a:rPr lang="nb-NO" sz="1400" dirty="0">
                <a:latin typeface="Arial" panose="020B0604020202020204" pitchFamily="34" charset="0"/>
                <a:ea typeface="Calibri" panose="020F0502020204030204" pitchFamily="34" charset="0"/>
                <a:cs typeface="Arial" panose="020B0604020202020204" pitchFamily="34" charset="0"/>
              </a:rPr>
              <a:t>er noe man ønsker å tilrettelegge for. </a:t>
            </a:r>
            <a:endParaRPr lang="nb-NO"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400" dirty="0">
                <a:latin typeface="Arial" panose="020B0604020202020204" pitchFamily="34" charset="0"/>
                <a:ea typeface="Calibri" panose="020F0502020204030204" pitchFamily="34" charset="0"/>
                <a:cs typeface="Arial" panose="020B0604020202020204" pitchFamily="34" charset="0"/>
              </a:rPr>
              <a:t>Det planlegger for nå er å redusere på tjenester som er langt ned i «</a:t>
            </a:r>
            <a:r>
              <a:rPr lang="nb-NO" sz="1400" dirty="0" err="1">
                <a:latin typeface="Arial" panose="020B0604020202020204" pitchFamily="34" charset="0"/>
                <a:ea typeface="Calibri" panose="020F0502020204030204" pitchFamily="34" charset="0"/>
                <a:cs typeface="Arial" panose="020B0604020202020204" pitchFamily="34" charset="0"/>
              </a:rPr>
              <a:t>Omsorgstrappa</a:t>
            </a:r>
            <a:r>
              <a:rPr lang="nb-NO" sz="1400" dirty="0">
                <a:latin typeface="Arial" panose="020B0604020202020204" pitchFamily="34" charset="0"/>
                <a:ea typeface="Calibri" panose="020F0502020204030204" pitchFamily="34" charset="0"/>
                <a:cs typeface="Arial" panose="020B0604020202020204" pitchFamily="34" charset="0"/>
              </a:rPr>
              <a:t>», og som mest sannsynlig er med på å forhindre etterspørsel etter langt mer kostbare tjenester på sikt.</a:t>
            </a:r>
            <a:endParaRPr lang="nb-NO"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400" dirty="0">
                <a:latin typeface="Arial" panose="020B0604020202020204" pitchFamily="34" charset="0"/>
                <a:ea typeface="Calibri" panose="020F0502020204030204" pitchFamily="34" charset="0"/>
                <a:cs typeface="Arial" panose="020B0604020202020204" pitchFamily="34" charset="0"/>
              </a:rPr>
              <a:t>Forsker Erling Holmøy/SSB sier i et studie «Etterspørsel etter omsorgsplasser med heldøgns bemanning mot 2060 (publisert 19.11.20);</a:t>
            </a:r>
            <a:endParaRPr lang="nb-NO"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400" dirty="0">
                <a:latin typeface="Arial" panose="020B0604020202020204" pitchFamily="34" charset="0"/>
                <a:ea typeface="Calibri" panose="020F0502020204030204" pitchFamily="34" charset="0"/>
                <a:cs typeface="Arial" panose="020B0604020202020204" pitchFamily="34" charset="0"/>
              </a:rPr>
              <a:t> </a:t>
            </a:r>
            <a:r>
              <a:rPr lang="nb-NO" sz="1400" i="1" dirty="0">
                <a:latin typeface="Arial" panose="020B0604020202020204" pitchFamily="34" charset="0"/>
                <a:ea typeface="Calibri" panose="020F0502020204030204" pitchFamily="34" charset="0"/>
                <a:cs typeface="Arial" panose="020B0604020202020204" pitchFamily="34" charset="0"/>
              </a:rPr>
              <a:t>«Selv om bruken av omsorgstjenester minsker for folk på et gitt alderstrinn fordi helsetilstanden bedres, betyr det mer for omsorgsbehovet at folk trenger slike tjenester </a:t>
            </a:r>
            <a:r>
              <a:rPr lang="nb-NO" sz="1400" b="1" i="1" dirty="0">
                <a:latin typeface="Arial" panose="020B0604020202020204" pitchFamily="34" charset="0"/>
                <a:ea typeface="Calibri" panose="020F0502020204030204" pitchFamily="34" charset="0"/>
                <a:cs typeface="Arial" panose="020B0604020202020204" pitchFamily="34" charset="0"/>
              </a:rPr>
              <a:t>i en lenger periode</a:t>
            </a:r>
            <a:r>
              <a:rPr lang="nb-NO" sz="1400" i="1" dirty="0">
                <a:latin typeface="Arial" panose="020B0604020202020204" pitchFamily="34" charset="0"/>
                <a:ea typeface="Calibri" panose="020F0502020204030204" pitchFamily="34" charset="0"/>
                <a:cs typeface="Arial" panose="020B0604020202020204" pitchFamily="34" charset="0"/>
              </a:rPr>
              <a:t> når de lever lenger»</a:t>
            </a:r>
            <a:r>
              <a:rPr lang="nb-NO" sz="1400" dirty="0">
                <a:latin typeface="Arial" panose="020B0604020202020204" pitchFamily="34" charset="0"/>
                <a:ea typeface="Calibri" panose="020F0502020204030204" pitchFamily="34" charset="0"/>
                <a:cs typeface="Arial" panose="020B0604020202020204" pitchFamily="34" charset="0"/>
              </a:rPr>
              <a:t> </a:t>
            </a:r>
            <a:endParaRPr lang="nb-NO" dirty="0">
              <a:latin typeface="Arial" panose="020B0604020202020204" pitchFamily="34" charset="0"/>
              <a:ea typeface="Calibri" panose="020F0502020204030204" pitchFamily="34" charset="0"/>
              <a:cs typeface="Arial" panose="020B0604020202020204" pitchFamily="34" charset="0"/>
            </a:endParaRPr>
          </a:p>
        </p:txBody>
      </p:sp>
      <p:sp>
        <p:nvSpPr>
          <p:cNvPr id="3" name="TekstSylinder 2"/>
          <p:cNvSpPr txBox="1"/>
          <p:nvPr/>
        </p:nvSpPr>
        <p:spPr>
          <a:xfrm>
            <a:off x="7831394" y="363547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2258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b-NO" dirty="0">
                <a:latin typeface="Arial"/>
                <a:cs typeface="Arial"/>
              </a:rPr>
              <a:t>Virksomhetsgjennomgang NAV Våler</a:t>
            </a:r>
            <a:endParaRPr lang="nb-NO" dirty="0"/>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vert="horz" lIns="91440" tIns="45720" rIns="91440" bIns="45720" rtlCol="0" anchor="t">
            <a:normAutofit/>
          </a:bodyPr>
          <a:lstStyle/>
          <a:p>
            <a:r>
              <a:rPr lang="nb-NO" dirty="0">
                <a:latin typeface="Arial"/>
                <a:cs typeface="Arial"/>
              </a:rPr>
              <a:t>23. November 2020</a:t>
            </a:r>
            <a:endParaRPr lang="nb-NO" dirty="0"/>
          </a:p>
          <a:p>
            <a:r>
              <a:rPr lang="nb-NO" dirty="0" err="1">
                <a:latin typeface="Arial"/>
                <a:cs typeface="Arial"/>
              </a:rPr>
              <a:t>Kersti</a:t>
            </a:r>
            <a:r>
              <a:rPr lang="nb-NO" dirty="0">
                <a:latin typeface="Arial"/>
                <a:cs typeface="Arial"/>
              </a:rPr>
              <a:t> </a:t>
            </a:r>
            <a:r>
              <a:rPr lang="nb-NO" dirty="0" err="1">
                <a:latin typeface="Arial"/>
                <a:cs typeface="Arial"/>
              </a:rPr>
              <a:t>Grindalen</a:t>
            </a:r>
            <a:endParaRPr lang="nb-NO" dirty="0" err="1"/>
          </a:p>
        </p:txBody>
      </p:sp>
      <p:sp>
        <p:nvSpPr>
          <p:cNvPr id="6" name="Plassholder for bilde 5">
            <a:extLst>
              <a:ext uri="{FF2B5EF4-FFF2-40B4-BE49-F238E27FC236}">
                <a16:creationId xmlns:a16="http://schemas.microsoft.com/office/drawing/2014/main" id="{E93276C1-27E9-4A4B-8ED5-F667E78A6D44}"/>
              </a:ext>
            </a:extLst>
          </p:cNvPr>
          <p:cNvSpPr>
            <a:spLocks noGrp="1"/>
          </p:cNvSpPr>
          <p:nvPr>
            <p:ph type="pic" sz="quarter" idx="11"/>
          </p:nvPr>
        </p:nvSpPr>
        <p:spPr/>
      </p:sp>
    </p:spTree>
    <p:extLst>
      <p:ext uri="{BB962C8B-B14F-4D97-AF65-F5344CB8AC3E}">
        <p14:creationId xmlns:p14="http://schemas.microsoft.com/office/powerpoint/2010/main" val="5005824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093CA1-43B6-42AD-8AA4-B3BCC1E5D676}"/>
              </a:ext>
            </a:extLst>
          </p:cNvPr>
          <p:cNvSpPr>
            <a:spLocks noGrp="1"/>
          </p:cNvSpPr>
          <p:nvPr>
            <p:ph type="title"/>
          </p:nvPr>
        </p:nvSpPr>
        <p:spPr/>
        <p:txBody>
          <a:bodyPr>
            <a:normAutofit/>
          </a:bodyPr>
          <a:lstStyle/>
          <a:p>
            <a:r>
              <a:rPr lang="nb-NO" sz="2800" b="1" dirty="0">
                <a:effectLst/>
                <a:latin typeface="Verdana" panose="020B0604030504040204" pitchFamily="34" charset="0"/>
                <a:ea typeface="Calibri" panose="020F0502020204030204" pitchFamily="34" charset="0"/>
                <a:cs typeface="Calibri" panose="020F0502020204030204" pitchFamily="34" charset="0"/>
              </a:rPr>
              <a:t>Forklar kostnadsendringer i 2018 , 19, 20 og 21.</a:t>
            </a:r>
            <a:endParaRPr lang="nb-NO" sz="2800" b="1" dirty="0"/>
          </a:p>
        </p:txBody>
      </p:sp>
      <p:sp>
        <p:nvSpPr>
          <p:cNvPr id="4" name="Plassholder for innhold 3">
            <a:extLst>
              <a:ext uri="{FF2B5EF4-FFF2-40B4-BE49-F238E27FC236}">
                <a16:creationId xmlns:a16="http://schemas.microsoft.com/office/drawing/2014/main" id="{2A2C94D4-1EA0-4C1B-9BAB-EB4ED221AC80}"/>
              </a:ext>
            </a:extLst>
          </p:cNvPr>
          <p:cNvSpPr>
            <a:spLocks noGrp="1"/>
          </p:cNvSpPr>
          <p:nvPr>
            <p:ph idx="1"/>
          </p:nvPr>
        </p:nvSpPr>
        <p:spPr/>
        <p:txBody>
          <a:bodyPr>
            <a:normAutofit/>
          </a:bodyPr>
          <a:lstStyle/>
          <a:p>
            <a:endParaRPr lang="nb-NO" dirty="0"/>
          </a:p>
          <a:p>
            <a:endParaRPr lang="nb-NO" dirty="0"/>
          </a:p>
          <a:p>
            <a:endParaRPr lang="nb-NO" dirty="0"/>
          </a:p>
          <a:p>
            <a:endParaRPr lang="nb-NO" dirty="0"/>
          </a:p>
          <a:p>
            <a:r>
              <a:rPr lang="nb-NO" sz="2000" dirty="0"/>
              <a:t>2019 Redusert 1 stilling (leder)</a:t>
            </a:r>
          </a:p>
          <a:p>
            <a:r>
              <a:rPr lang="nb-NO" sz="2000" dirty="0"/>
              <a:t>2020 Redusert utbetaling økonomisk sosialhjelp</a:t>
            </a:r>
          </a:p>
          <a:p>
            <a:r>
              <a:rPr lang="nb-NO" sz="2000" dirty="0"/>
              <a:t>2021 Ytterligere redusering økonomisk sosialhjelp, men økte utgifter til deltakerlønn i kvalifiseringsprogrammet (mot arbeid)</a:t>
            </a:r>
          </a:p>
          <a:p>
            <a:r>
              <a:rPr lang="nb-NO" sz="2000" b="1" dirty="0">
                <a:solidFill>
                  <a:srgbClr val="FF0000"/>
                </a:solidFill>
              </a:rPr>
              <a:t>Kan reduserer økonomisk sosialhjelp ytterligere 0,5 </a:t>
            </a:r>
            <a:r>
              <a:rPr lang="nb-NO" sz="2000" b="1" dirty="0" err="1">
                <a:solidFill>
                  <a:srgbClr val="FF0000"/>
                </a:solidFill>
              </a:rPr>
              <a:t>mill</a:t>
            </a:r>
            <a:r>
              <a:rPr lang="nb-NO" sz="2000" b="1" dirty="0">
                <a:solidFill>
                  <a:srgbClr val="FF0000"/>
                </a:solidFill>
              </a:rPr>
              <a:t> kr, med risiko for overforbruk i 2021.</a:t>
            </a:r>
          </a:p>
          <a:p>
            <a:endParaRPr lang="nb-NO" sz="2400" dirty="0"/>
          </a:p>
          <a:p>
            <a:endParaRPr lang="nb-NO" dirty="0"/>
          </a:p>
          <a:p>
            <a:pPr marL="0" indent="0">
              <a:buNone/>
            </a:pPr>
            <a:endParaRPr lang="nb-NO" dirty="0"/>
          </a:p>
        </p:txBody>
      </p:sp>
      <p:pic>
        <p:nvPicPr>
          <p:cNvPr id="7" name="Bilde 6">
            <a:extLst>
              <a:ext uri="{FF2B5EF4-FFF2-40B4-BE49-F238E27FC236}">
                <a16:creationId xmlns:a16="http://schemas.microsoft.com/office/drawing/2014/main" id="{1C8D711C-0943-4A06-92A3-3DF8D5C951B9}"/>
              </a:ext>
            </a:extLst>
          </p:cNvPr>
          <p:cNvPicPr>
            <a:picLocks noChangeAspect="1"/>
          </p:cNvPicPr>
          <p:nvPr/>
        </p:nvPicPr>
        <p:blipFill>
          <a:blip r:embed="rId3"/>
          <a:stretch>
            <a:fillRect/>
          </a:stretch>
        </p:blipFill>
        <p:spPr>
          <a:xfrm>
            <a:off x="977065" y="1825625"/>
            <a:ext cx="8577996" cy="1737366"/>
          </a:xfrm>
          <a:prstGeom prst="rect">
            <a:avLst/>
          </a:prstGeom>
        </p:spPr>
      </p:pic>
    </p:spTree>
    <p:extLst>
      <p:ext uri="{BB962C8B-B14F-4D97-AF65-F5344CB8AC3E}">
        <p14:creationId xmlns:p14="http://schemas.microsoft.com/office/powerpoint/2010/main" val="3991420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65A005-8C97-467D-9FDB-720F6535A8A8}"/>
              </a:ext>
            </a:extLst>
          </p:cNvPr>
          <p:cNvSpPr>
            <a:spLocks noGrp="1"/>
          </p:cNvSpPr>
          <p:nvPr>
            <p:ph type="title"/>
          </p:nvPr>
        </p:nvSpPr>
        <p:spPr/>
        <p:txBody>
          <a:bodyPr/>
          <a:lstStyle/>
          <a:p>
            <a:r>
              <a:rPr lang="nb-NO" sz="3200" b="1" dirty="0">
                <a:effectLst/>
              </a:rPr>
              <a:t>Bemanningen i virksomheten i antall årsverk fordelt på stillingskategorier</a:t>
            </a:r>
            <a:endParaRPr lang="nb-NO" b="1" dirty="0"/>
          </a:p>
        </p:txBody>
      </p:sp>
      <p:sp>
        <p:nvSpPr>
          <p:cNvPr id="3" name="Plassholder for innhold 2">
            <a:extLst>
              <a:ext uri="{FF2B5EF4-FFF2-40B4-BE49-F238E27FC236}">
                <a16:creationId xmlns:a16="http://schemas.microsoft.com/office/drawing/2014/main" id="{3681F18C-F458-4AFC-A1E6-430503ECA198}"/>
              </a:ext>
            </a:extLst>
          </p:cNvPr>
          <p:cNvSpPr>
            <a:spLocks noGrp="1"/>
          </p:cNvSpPr>
          <p:nvPr>
            <p:ph idx="1"/>
          </p:nvPr>
        </p:nvSpPr>
        <p:spPr/>
        <p:txBody>
          <a:bodyPr/>
          <a:lstStyle/>
          <a:p>
            <a:endParaRPr lang="nb-NO" dirty="0"/>
          </a:p>
          <a:p>
            <a:r>
              <a:rPr lang="nb-NO" dirty="0"/>
              <a:t>Statlige ansatte; 3 årsverk </a:t>
            </a:r>
            <a:r>
              <a:rPr lang="nb-NO" b="1" dirty="0"/>
              <a:t>veiledere</a:t>
            </a:r>
            <a:r>
              <a:rPr lang="nb-NO" dirty="0"/>
              <a:t> fordelt på 3 personer</a:t>
            </a:r>
          </a:p>
          <a:p>
            <a:pPr marL="0" indent="0">
              <a:buNone/>
            </a:pPr>
            <a:endParaRPr lang="nb-NO" dirty="0"/>
          </a:p>
          <a:p>
            <a:r>
              <a:rPr lang="nb-NO" dirty="0"/>
              <a:t>Kommunalt ansatte; 5,9 årsverk </a:t>
            </a:r>
            <a:r>
              <a:rPr lang="nb-NO" b="1" dirty="0"/>
              <a:t>veiledere</a:t>
            </a:r>
            <a:r>
              <a:rPr lang="nb-NO" dirty="0"/>
              <a:t> fordelt på 7 personer</a:t>
            </a:r>
          </a:p>
          <a:p>
            <a:pPr marL="0" indent="0">
              <a:buNone/>
            </a:pPr>
            <a:endParaRPr lang="en-US" dirty="0"/>
          </a:p>
          <a:p>
            <a:r>
              <a:rPr lang="nb-NO" b="1" dirty="0"/>
              <a:t>Nav-leder</a:t>
            </a:r>
            <a:r>
              <a:rPr lang="nb-NO" dirty="0"/>
              <a:t> er statlig ansatt fra 2019 og belastes NAV Elverum</a:t>
            </a:r>
          </a:p>
          <a:p>
            <a:endParaRPr lang="en-US" dirty="0"/>
          </a:p>
          <a:p>
            <a:endParaRPr lang="nb-NO" dirty="0"/>
          </a:p>
        </p:txBody>
      </p:sp>
    </p:spTree>
    <p:extLst>
      <p:ext uri="{BB962C8B-B14F-4D97-AF65-F5344CB8AC3E}">
        <p14:creationId xmlns:p14="http://schemas.microsoft.com/office/powerpoint/2010/main" val="42743912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093CA1-43B6-42AD-8AA4-B3BCC1E5D676}"/>
              </a:ext>
            </a:extLst>
          </p:cNvPr>
          <p:cNvSpPr>
            <a:spLocks noGrp="1"/>
          </p:cNvSpPr>
          <p:nvPr>
            <p:ph type="title"/>
          </p:nvPr>
        </p:nvSpPr>
        <p:spPr/>
        <p:txBody>
          <a:bodyPr>
            <a:normAutofit/>
          </a:bodyPr>
          <a:lstStyle/>
          <a:p>
            <a:r>
              <a:rPr lang="nb-NO" sz="2800" b="1" dirty="0">
                <a:effectLst/>
                <a:latin typeface="Verdana" panose="020B0604030504040204" pitchFamily="34" charset="0"/>
                <a:ea typeface="Calibri" panose="020F0502020204030204" pitchFamily="34" charset="0"/>
                <a:cs typeface="Calibri" panose="020F0502020204030204" pitchFamily="34" charset="0"/>
              </a:rPr>
              <a:t>Hvor mange stillinger er tilknyttet ikke lovpålagte tjenester</a:t>
            </a:r>
            <a:endParaRPr lang="nb-NO" sz="2800" b="1" dirty="0"/>
          </a:p>
        </p:txBody>
      </p:sp>
      <p:sp>
        <p:nvSpPr>
          <p:cNvPr id="3" name="Plassholder for innhold 2">
            <a:extLst>
              <a:ext uri="{FF2B5EF4-FFF2-40B4-BE49-F238E27FC236}">
                <a16:creationId xmlns:a16="http://schemas.microsoft.com/office/drawing/2014/main" id="{A430E082-7BB1-4A33-B5CB-3EA4A4C5AF0A}"/>
              </a:ext>
            </a:extLst>
          </p:cNvPr>
          <p:cNvSpPr>
            <a:spLocks noGrp="1"/>
          </p:cNvSpPr>
          <p:nvPr>
            <p:ph idx="1"/>
          </p:nvPr>
        </p:nvSpPr>
        <p:spPr/>
        <p:txBody>
          <a:bodyPr>
            <a:normAutofit/>
          </a:bodyPr>
          <a:lstStyle/>
          <a:p>
            <a:r>
              <a:rPr lang="nb-NO" sz="2400" dirty="0">
                <a:effectLst/>
                <a:latin typeface="Calibri" panose="020F0502020204030204" pitchFamily="34" charset="0"/>
                <a:ea typeface="Calibri" panose="020F0502020204030204" pitchFamily="34" charset="0"/>
              </a:rPr>
              <a:t>NAV Våler utfører ikke oppgaver som ikke er lovpålagte. Gjennom vårt kontinuerlig forbedringsarbeid har vi målsetninger og innførte tiltak som skal være økonomibesparende og som ikke går utover tjenesten til brukerne. Viser til økonomisk rapportering gjennom året som viser oversikt over innsparingene så langt, samt budsjett 2021 hvor vi har planlagt ytterlige innsparinger. </a:t>
            </a:r>
            <a:endParaRPr lang="nb-NO" sz="2400" dirty="0"/>
          </a:p>
          <a:p>
            <a:r>
              <a:rPr lang="nb-NO" sz="2400" dirty="0">
                <a:effectLst/>
                <a:latin typeface="Calibri" panose="020F0502020204030204" pitchFamily="34" charset="0"/>
                <a:ea typeface="Calibri" panose="020F0502020204030204" pitchFamily="34" charset="0"/>
              </a:rPr>
              <a:t>NAV Våler har få ansatte som arbeider under ulike lovverk og med ulike målgrupper.  Det er sårbart å være få i forhold til fagmiljø/kompetanse på områdene og ekstra utsatt ved høyt fravær eller turnover. Mine vurderinger tilsier at det ikke er forsvarlig å redusere antall årsverk i NAV Våler, men at et </a:t>
            </a:r>
            <a:r>
              <a:rPr lang="nb-NO" sz="2400" b="1" dirty="0">
                <a:solidFill>
                  <a:srgbClr val="FF0000"/>
                </a:solidFill>
                <a:effectLst/>
                <a:latin typeface="Calibri" panose="020F0502020204030204" pitchFamily="34" charset="0"/>
                <a:ea typeface="Calibri" panose="020F0502020204030204" pitchFamily="34" charset="0"/>
              </a:rPr>
              <a:t>vertskommunesamarbeid </a:t>
            </a:r>
            <a:r>
              <a:rPr lang="nb-NO" sz="2400" dirty="0">
                <a:effectLst/>
                <a:latin typeface="Calibri" panose="020F0502020204030204" pitchFamily="34" charset="0"/>
                <a:ea typeface="Calibri" panose="020F0502020204030204" pitchFamily="34" charset="0"/>
              </a:rPr>
              <a:t>med Åsnes eller Elverum kan være en mulighet som vil sikre fremtidige drift og potensielle innsparinger i et større driftsperspektiv.</a:t>
            </a:r>
            <a:endParaRPr lang="nb-NO" sz="2400" dirty="0"/>
          </a:p>
        </p:txBody>
      </p:sp>
    </p:spTree>
    <p:extLst>
      <p:ext uri="{BB962C8B-B14F-4D97-AF65-F5344CB8AC3E}">
        <p14:creationId xmlns:p14="http://schemas.microsoft.com/office/powerpoint/2010/main" val="3086387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38D9EB-7B13-46B8-A370-6EB5B66FC01E}"/>
              </a:ext>
            </a:extLst>
          </p:cNvPr>
          <p:cNvSpPr>
            <a:spLocks noGrp="1"/>
          </p:cNvSpPr>
          <p:nvPr>
            <p:ph type="title"/>
          </p:nvPr>
        </p:nvSpPr>
        <p:spPr/>
        <p:txBody>
          <a:bodyPr/>
          <a:lstStyle/>
          <a:p>
            <a:r>
              <a:rPr lang="nb-NO" sz="3200" b="1" dirty="0">
                <a:effectLst/>
                <a:latin typeface="Verdana" panose="020B0604030504040204" pitchFamily="34" charset="0"/>
                <a:ea typeface="Calibri" panose="020F0502020204030204" pitchFamily="34" charset="0"/>
                <a:cs typeface="Calibri" panose="020F0502020204030204" pitchFamily="34" charset="0"/>
              </a:rPr>
              <a:t>Hvilke effektiviseringstiltak er gjennomført i enheten</a:t>
            </a:r>
            <a:endParaRPr lang="nb-NO" b="1" dirty="0"/>
          </a:p>
        </p:txBody>
      </p:sp>
      <p:sp>
        <p:nvSpPr>
          <p:cNvPr id="3" name="Plassholder for innhold 2">
            <a:extLst>
              <a:ext uri="{FF2B5EF4-FFF2-40B4-BE49-F238E27FC236}">
                <a16:creationId xmlns:a16="http://schemas.microsoft.com/office/drawing/2014/main" id="{E172E950-632C-4071-A4E5-0B0BD6A3F4E3}"/>
              </a:ext>
            </a:extLst>
          </p:cNvPr>
          <p:cNvSpPr>
            <a:spLocks noGrp="1"/>
          </p:cNvSpPr>
          <p:nvPr>
            <p:ph idx="1"/>
          </p:nvPr>
        </p:nvSpPr>
        <p:spPr/>
        <p:txBody>
          <a:bodyPr>
            <a:normAutofit fontScale="92500" lnSpcReduction="10000"/>
          </a:bodyPr>
          <a:lstStyle/>
          <a:p>
            <a:endParaRPr lang="nb-NO" sz="2400" b="0" i="0" dirty="0">
              <a:effectLst/>
              <a:latin typeface="Arial" panose="020B0604020202020204" pitchFamily="34" charset="0"/>
            </a:endParaRPr>
          </a:p>
          <a:p>
            <a:endParaRPr lang="nb-NO" sz="2400" dirty="0"/>
          </a:p>
          <a:p>
            <a:endParaRPr lang="nb-NO" sz="2400" b="0" i="0" dirty="0">
              <a:effectLst/>
              <a:latin typeface="Arial" panose="020B0604020202020204" pitchFamily="34" charset="0"/>
            </a:endParaRPr>
          </a:p>
          <a:p>
            <a:endParaRPr lang="nb-NO" sz="2400" dirty="0"/>
          </a:p>
          <a:p>
            <a:endParaRPr lang="nb-NO" sz="2400" b="0" i="0" dirty="0">
              <a:effectLst/>
              <a:latin typeface="Arial" panose="020B0604020202020204" pitchFamily="34" charset="0"/>
            </a:endParaRPr>
          </a:p>
          <a:p>
            <a:endParaRPr lang="nb-NO" sz="2400" dirty="0"/>
          </a:p>
          <a:p>
            <a:endParaRPr lang="nb-NO" sz="2400" b="0" i="0" dirty="0">
              <a:effectLst/>
              <a:latin typeface="Arial" panose="020B0604020202020204" pitchFamily="34" charset="0"/>
            </a:endParaRPr>
          </a:p>
          <a:p>
            <a:r>
              <a:rPr lang="nb-NO" sz="2400" b="0" i="0" dirty="0">
                <a:effectLst/>
                <a:latin typeface="Arial" panose="020B0604020202020204" pitchFamily="34" charset="0"/>
              </a:rPr>
              <a:t>Hittil i år registrert bevegelse: 27 personer har endret behov for økonomisk sosialhjelp ved å ha fått innvilget statlige ytelser (14) eller har flyttet fra kommunen (10). Estimert besparelse (</a:t>
            </a:r>
            <a:r>
              <a:rPr lang="nb-NO" sz="2400" b="0" i="0" dirty="0" err="1">
                <a:effectLst/>
                <a:latin typeface="Arial" panose="020B0604020202020204" pitchFamily="34" charset="0"/>
              </a:rPr>
              <a:t>årsvirkning</a:t>
            </a:r>
            <a:r>
              <a:rPr lang="nb-NO" sz="2400" b="0" i="0" dirty="0">
                <a:effectLst/>
                <a:latin typeface="Arial" panose="020B0604020202020204" pitchFamily="34" charset="0"/>
              </a:rPr>
              <a:t> 2020) kr 1 855 846,-. </a:t>
            </a:r>
            <a:r>
              <a:rPr lang="nb-NO" sz="2400" b="1" i="0" dirty="0">
                <a:solidFill>
                  <a:srgbClr val="FF0000"/>
                </a:solidFill>
                <a:effectLst/>
                <a:latin typeface="Arial" panose="020B0604020202020204" pitchFamily="34" charset="0"/>
              </a:rPr>
              <a:t>Innsparingstiltakene er gjennomført og besparelsene for 2020 (kr 990 000,-) er nådd med svært god margin.</a:t>
            </a:r>
            <a:endParaRPr lang="nb-NO" sz="2400" b="1" dirty="0">
              <a:solidFill>
                <a:srgbClr val="FF0000"/>
              </a:solidFill>
            </a:endParaRPr>
          </a:p>
        </p:txBody>
      </p:sp>
      <p:pic>
        <p:nvPicPr>
          <p:cNvPr id="5" name="Bilde 4">
            <a:extLst>
              <a:ext uri="{FF2B5EF4-FFF2-40B4-BE49-F238E27FC236}">
                <a16:creationId xmlns:a16="http://schemas.microsoft.com/office/drawing/2014/main" id="{7C3D49E9-4573-40FF-A4C6-FE2D7CA01B1F}"/>
              </a:ext>
            </a:extLst>
          </p:cNvPr>
          <p:cNvPicPr>
            <a:picLocks noChangeAspect="1"/>
          </p:cNvPicPr>
          <p:nvPr/>
        </p:nvPicPr>
        <p:blipFill>
          <a:blip r:embed="rId2"/>
          <a:stretch>
            <a:fillRect/>
          </a:stretch>
        </p:blipFill>
        <p:spPr>
          <a:xfrm>
            <a:off x="838200" y="1462745"/>
            <a:ext cx="8036459" cy="2870913"/>
          </a:xfrm>
          <a:prstGeom prst="rect">
            <a:avLst/>
          </a:prstGeom>
        </p:spPr>
      </p:pic>
    </p:spTree>
    <p:extLst>
      <p:ext uri="{BB962C8B-B14F-4D97-AF65-F5344CB8AC3E}">
        <p14:creationId xmlns:p14="http://schemas.microsoft.com/office/powerpoint/2010/main" val="36280776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093CA1-43B6-42AD-8AA4-B3BCC1E5D676}"/>
              </a:ext>
            </a:extLst>
          </p:cNvPr>
          <p:cNvSpPr>
            <a:spLocks noGrp="1"/>
          </p:cNvSpPr>
          <p:nvPr>
            <p:ph type="title"/>
          </p:nvPr>
        </p:nvSpPr>
        <p:spPr>
          <a:xfrm>
            <a:off x="838200" y="482400"/>
            <a:ext cx="10515600" cy="1072080"/>
          </a:xfrm>
        </p:spPr>
        <p:txBody>
          <a:bodyPr anchor="ctr">
            <a:normAutofit/>
          </a:bodyPr>
          <a:lstStyle/>
          <a:p>
            <a:r>
              <a:rPr lang="nb-NO" b="1" dirty="0">
                <a:effectLst/>
              </a:rPr>
              <a:t>Hvordan kan digitalisering redusere utgiftsbehovet framover</a:t>
            </a:r>
            <a:endParaRPr lang="nb-NO" b="1" dirty="0"/>
          </a:p>
        </p:txBody>
      </p:sp>
      <p:graphicFrame>
        <p:nvGraphicFramePr>
          <p:cNvPr id="5" name="Plassholder for innhold 2">
            <a:extLst>
              <a:ext uri="{FF2B5EF4-FFF2-40B4-BE49-F238E27FC236}">
                <a16:creationId xmlns:a16="http://schemas.microsoft.com/office/drawing/2014/main" id="{CBB01211-90CE-4BF4-8155-ECE75117DD36}"/>
              </a:ext>
            </a:extLst>
          </p:cNvPr>
          <p:cNvGraphicFramePr>
            <a:graphicFrameLocks noGrp="1"/>
          </p:cNvGraphicFramePr>
          <p:nvPr>
            <p:ph idx="1"/>
            <p:extLst>
              <p:ext uri="{D42A27DB-BD31-4B8C-83A1-F6EECF244321}">
                <p14:modId xmlns:p14="http://schemas.microsoft.com/office/powerpoint/2010/main" val="35383639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615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310 Fellesoppgaver</a:t>
            </a:r>
            <a:endParaRPr lang="nb-NO" dirty="0"/>
          </a:p>
        </p:txBody>
      </p:sp>
      <p:graphicFrame>
        <p:nvGraphicFramePr>
          <p:cNvPr id="4" name="Plassholder for innhold 3"/>
          <p:cNvGraphicFramePr>
            <a:graphicFrameLocks noGrp="1"/>
          </p:cNvGraphicFramePr>
          <p:nvPr>
            <p:ph idx="1"/>
            <p:extLst/>
          </p:nvPr>
        </p:nvGraphicFramePr>
        <p:xfrm>
          <a:off x="830178" y="1140316"/>
          <a:ext cx="10752222" cy="1866900"/>
        </p:xfrm>
        <a:graphic>
          <a:graphicData uri="http://schemas.openxmlformats.org/drawingml/2006/table">
            <a:tbl>
              <a:tblPr>
                <a:tableStyleId>{5C22544A-7EE6-4342-B048-85BDC9FD1C3A}</a:tableStyleId>
              </a:tblPr>
              <a:tblGrid>
                <a:gridCol w="3617495">
                  <a:extLst>
                    <a:ext uri="{9D8B030D-6E8A-4147-A177-3AD203B41FA5}">
                      <a16:colId xmlns:a16="http://schemas.microsoft.com/office/drawing/2014/main" val="898646945"/>
                    </a:ext>
                  </a:extLst>
                </a:gridCol>
                <a:gridCol w="1540042">
                  <a:extLst>
                    <a:ext uri="{9D8B030D-6E8A-4147-A177-3AD203B41FA5}">
                      <a16:colId xmlns:a16="http://schemas.microsoft.com/office/drawing/2014/main" val="2854603175"/>
                    </a:ext>
                  </a:extLst>
                </a:gridCol>
                <a:gridCol w="1479885">
                  <a:extLst>
                    <a:ext uri="{9D8B030D-6E8A-4147-A177-3AD203B41FA5}">
                      <a16:colId xmlns:a16="http://schemas.microsoft.com/office/drawing/2014/main" val="4260281124"/>
                    </a:ext>
                  </a:extLst>
                </a:gridCol>
                <a:gridCol w="1371600">
                  <a:extLst>
                    <a:ext uri="{9D8B030D-6E8A-4147-A177-3AD203B41FA5}">
                      <a16:colId xmlns:a16="http://schemas.microsoft.com/office/drawing/2014/main" val="2500855851"/>
                    </a:ext>
                  </a:extLst>
                </a:gridCol>
                <a:gridCol w="1443789">
                  <a:extLst>
                    <a:ext uri="{9D8B030D-6E8A-4147-A177-3AD203B41FA5}">
                      <a16:colId xmlns:a16="http://schemas.microsoft.com/office/drawing/2014/main" val="3228348639"/>
                    </a:ext>
                  </a:extLst>
                </a:gridCol>
                <a:gridCol w="1299411">
                  <a:extLst>
                    <a:ext uri="{9D8B030D-6E8A-4147-A177-3AD203B41FA5}">
                      <a16:colId xmlns:a16="http://schemas.microsoft.com/office/drawing/2014/main" val="1420235207"/>
                    </a:ext>
                  </a:extLst>
                </a:gridCol>
              </a:tblGrid>
              <a:tr h="527437">
                <a:tc>
                  <a:txBody>
                    <a:bodyPr/>
                    <a:lstStyle/>
                    <a:p>
                      <a:pPr algn="l" fontAlgn="b"/>
                      <a:endParaRPr lang="nb-NO" sz="2000" b="0" i="0" u="none" strike="noStrike">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tc>
                  <a:txBody>
                    <a:bodyPr/>
                    <a:lstStyle/>
                    <a:p>
                      <a:pPr algn="ctr" fontAlgn="b"/>
                      <a:r>
                        <a:rPr lang="nb-NO" sz="2000" u="none" strike="noStrike" dirty="0">
                          <a:effectLst/>
                        </a:rPr>
                        <a:t>Regnskap 2017</a:t>
                      </a:r>
                      <a:endParaRPr lang="nb-NO" sz="2000" b="0" i="0" u="none" strike="noStrike" dirty="0">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tc>
                  <a:txBody>
                    <a:bodyPr/>
                    <a:lstStyle/>
                    <a:p>
                      <a:pPr algn="ctr" fontAlgn="b"/>
                      <a:r>
                        <a:rPr lang="nb-NO" sz="2000" u="none" strike="noStrike">
                          <a:effectLst/>
                        </a:rPr>
                        <a:t>Regnskap 2018</a:t>
                      </a:r>
                      <a:endParaRPr lang="nb-NO" sz="2000" b="0" i="0" u="none" strike="noStrike">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tc>
                  <a:txBody>
                    <a:bodyPr/>
                    <a:lstStyle/>
                    <a:p>
                      <a:pPr algn="ctr" fontAlgn="b"/>
                      <a:r>
                        <a:rPr lang="nb-NO" sz="2000" u="none" strike="noStrike">
                          <a:effectLst/>
                        </a:rPr>
                        <a:t>Regnskap 2019</a:t>
                      </a:r>
                      <a:endParaRPr lang="nb-NO" sz="2000" b="0" i="0" u="none" strike="noStrike">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tc>
                  <a:txBody>
                    <a:bodyPr/>
                    <a:lstStyle/>
                    <a:p>
                      <a:pPr algn="ctr" fontAlgn="b"/>
                      <a:r>
                        <a:rPr lang="nb-NO" sz="2000" u="none" strike="noStrike">
                          <a:effectLst/>
                        </a:rPr>
                        <a:t>Prognose 2020</a:t>
                      </a:r>
                      <a:endParaRPr lang="nb-NO" sz="2000" b="1" i="0" u="none" strike="noStrike">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tc>
                  <a:txBody>
                    <a:bodyPr/>
                    <a:lstStyle/>
                    <a:p>
                      <a:pPr algn="ctr" fontAlgn="b"/>
                      <a:r>
                        <a:rPr lang="nb-NO" sz="2000" u="none" strike="noStrike" dirty="0">
                          <a:effectLst/>
                        </a:rPr>
                        <a:t>Budsjett 2021</a:t>
                      </a:r>
                      <a:endParaRPr lang="nb-NO" sz="2000" b="1" i="0" u="none" strike="noStrike" dirty="0">
                        <a:solidFill>
                          <a:srgbClr val="000000"/>
                        </a:solidFill>
                        <a:effectLst/>
                        <a:latin typeface="Calibri" panose="020F0502020204030204" pitchFamily="34" charset="0"/>
                      </a:endParaRPr>
                    </a:p>
                  </a:txBody>
                  <a:tcPr marL="7620" marR="7620" marT="7620" marB="0" anchor="b">
                    <a:solidFill>
                      <a:schemeClr val="tx2">
                        <a:lumMod val="20000"/>
                        <a:lumOff val="80000"/>
                      </a:schemeClr>
                    </a:solidFill>
                  </a:tcPr>
                </a:tc>
                <a:extLst>
                  <a:ext uri="{0D108BD9-81ED-4DB2-BD59-A6C34878D82A}">
                    <a16:rowId xmlns:a16="http://schemas.microsoft.com/office/drawing/2014/main" val="3191366624"/>
                  </a:ext>
                </a:extLst>
              </a:tr>
              <a:tr h="263719">
                <a:tc>
                  <a:txBody>
                    <a:bodyPr/>
                    <a:lstStyle/>
                    <a:p>
                      <a:pPr algn="l" fontAlgn="b"/>
                      <a:r>
                        <a:rPr lang="nb-NO" sz="2000" u="none" strike="noStrike">
                          <a:effectLst/>
                        </a:rPr>
                        <a:t>Sum utgifter</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22 050 306</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20 769 662</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21 484 763</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24 207 002</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26 760 197</a:t>
                      </a:r>
                      <a:endParaRPr lang="nb-NO"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5854477"/>
                  </a:ext>
                </a:extLst>
              </a:tr>
              <a:tr h="263719">
                <a:tc>
                  <a:txBody>
                    <a:bodyPr/>
                    <a:lstStyle/>
                    <a:p>
                      <a:pPr algn="l" fontAlgn="b"/>
                      <a:r>
                        <a:rPr lang="nb-NO" sz="2000" u="none" strike="noStrike">
                          <a:effectLst/>
                        </a:rPr>
                        <a:t>Sum inntekter</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-1 216 525</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-1 907 654</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-2 455 582</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-940 000</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-1 200 000</a:t>
                      </a:r>
                      <a:endParaRPr lang="nb-NO"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5187800"/>
                  </a:ext>
                </a:extLst>
              </a:tr>
              <a:tr h="263719">
                <a:tc>
                  <a:txBody>
                    <a:bodyPr/>
                    <a:lstStyle/>
                    <a:p>
                      <a:pPr algn="l" fontAlgn="b"/>
                      <a:r>
                        <a:rPr lang="nb-NO" sz="2000" u="none" strike="noStrike" dirty="0">
                          <a:effectLst/>
                        </a:rPr>
                        <a:t>Eksternt samarbeid </a:t>
                      </a:r>
                      <a:r>
                        <a:rPr lang="nb-NO" sz="2000" u="none" strike="noStrike" dirty="0" smtClean="0">
                          <a:effectLst/>
                        </a:rPr>
                        <a:t>Helse *</a:t>
                      </a:r>
                      <a:endParaRPr lang="nb-NO"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-38 000</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-331 000</a:t>
                      </a:r>
                      <a:endParaRPr lang="nb-NO"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-3 993 000</a:t>
                      </a:r>
                      <a:endParaRPr lang="nb-NO"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5387357"/>
                  </a:ext>
                </a:extLst>
              </a:tr>
              <a:tr h="263719">
                <a:tc>
                  <a:txBody>
                    <a:bodyPr/>
                    <a:lstStyle/>
                    <a:p>
                      <a:pPr algn="l" fontAlgn="b"/>
                      <a:r>
                        <a:rPr lang="nb-NO" sz="2000" u="none" strike="noStrike" dirty="0">
                          <a:effectLst/>
                        </a:rPr>
                        <a:t>Netto ramme</a:t>
                      </a:r>
                      <a:endParaRPr lang="nb-NO"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20 833 781</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18 862 008</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18 991 181</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a:effectLst/>
                        </a:rPr>
                        <a:t>22 936 002</a:t>
                      </a:r>
                      <a:endParaRPr lang="nb-NO"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b-NO" sz="2000" u="none" strike="noStrike" dirty="0">
                          <a:effectLst/>
                        </a:rPr>
                        <a:t>21 567 197</a:t>
                      </a:r>
                      <a:endParaRPr lang="nb-NO"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8137739"/>
                  </a:ext>
                </a:extLst>
              </a:tr>
            </a:tbl>
          </a:graphicData>
        </a:graphic>
      </p:graphicFrame>
      <p:sp>
        <p:nvSpPr>
          <p:cNvPr id="5" name="TekstSylinder 4"/>
          <p:cNvSpPr txBox="1"/>
          <p:nvPr/>
        </p:nvSpPr>
        <p:spPr>
          <a:xfrm>
            <a:off x="830178" y="3151889"/>
            <a:ext cx="9542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 Teknisk endring fra 2020-2021 er trukket ut for at tallene skal bli sammenlignbare med tidligere år. </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Sylinder 5"/>
          <p:cNvSpPr txBox="1"/>
          <p:nvPr/>
        </p:nvSpPr>
        <p:spPr>
          <a:xfrm>
            <a:off x="830178" y="3665894"/>
            <a:ext cx="1008043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smtClean="0">
                <a:ln>
                  <a:noFill/>
                </a:ln>
                <a:solidFill>
                  <a:prstClr val="black"/>
                </a:solidFill>
                <a:effectLst/>
                <a:uLnTx/>
                <a:uFillTx/>
                <a:latin typeface="Calibri"/>
                <a:ea typeface="+mn-ea"/>
                <a:cs typeface="+mn-cs"/>
              </a:rPr>
              <a:t>Økning fra 2019 til 2020 skyldes: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Lønn 0,7 </a:t>
            </a:r>
            <a:r>
              <a:rPr kumimoji="0" lang="nb-NO" sz="2000" b="0" i="0" u="none" strike="noStrike" kern="1200" cap="none" spc="0" normalizeH="0" baseline="0" noProof="0" dirty="0" err="1" smtClean="0">
                <a:ln>
                  <a:noFill/>
                </a:ln>
                <a:solidFill>
                  <a:prstClr val="black"/>
                </a:solidFill>
                <a:effectLst/>
                <a:uLnTx/>
                <a:uFillTx/>
                <a:latin typeface="Calibri"/>
                <a:ea typeface="+mn-ea"/>
                <a:cs typeface="+mn-cs"/>
              </a:rPr>
              <a:t>mill</a:t>
            </a: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nb-NO" sz="2000" b="0" i="0" u="none" strike="noStrike" kern="1200" cap="none" spc="0" normalizeH="0" baseline="0" noProof="0" dirty="0" err="1" smtClean="0">
                <a:ln>
                  <a:noFill/>
                </a:ln>
                <a:solidFill>
                  <a:prstClr val="black"/>
                </a:solidFill>
                <a:effectLst/>
                <a:uLnTx/>
                <a:uFillTx/>
                <a:latin typeface="Calibri"/>
                <a:ea typeface="+mn-ea"/>
                <a:cs typeface="+mn-cs"/>
              </a:rPr>
              <a:t>spes.ped</a:t>
            </a: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 flyttet fra barnehage)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Tilskudd private barnehager 1,5 millioner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PPT (samarbeid Elverum) 0,5 millioner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Voksenopplæring 0,3 millioner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Reduksjon i refusjon fra staten (norsk og samfunnsfag voksne innvandrere 0,3 millioner)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Refusjon feilfakturert gjesteelev i 2019 1 </a:t>
            </a:r>
            <a:r>
              <a:rPr kumimoji="0" lang="nb-NO" sz="2000" b="0" i="0" u="none" strike="noStrike" kern="1200" cap="none" spc="0" normalizeH="0" baseline="0" noProof="0" dirty="0" err="1" smtClean="0">
                <a:ln>
                  <a:noFill/>
                </a:ln>
                <a:solidFill>
                  <a:prstClr val="black"/>
                </a:solidFill>
                <a:effectLst/>
                <a:uLnTx/>
                <a:uFillTx/>
                <a:latin typeface="Calibri"/>
                <a:ea typeface="+mn-ea"/>
                <a:cs typeface="+mn-cs"/>
              </a:rPr>
              <a:t>mill</a:t>
            </a:r>
            <a:endParaRPr kumimoji="0" lang="nb-NO"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Totalt 4 millioner</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03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19200" y="170135"/>
            <a:ext cx="10972800" cy="1143000"/>
          </a:xfrm>
        </p:spPr>
        <p:txBody>
          <a:bodyPr/>
          <a:lstStyle/>
          <a:p>
            <a:r>
              <a:rPr lang="nb-NO" dirty="0" smtClean="0"/>
              <a:t>310 Fellesoppgaver</a:t>
            </a:r>
            <a:endParaRPr lang="nb-NO" dirty="0"/>
          </a:p>
        </p:txBody>
      </p:sp>
      <p:graphicFrame>
        <p:nvGraphicFramePr>
          <p:cNvPr id="4" name="Plassholder for innhold 3"/>
          <p:cNvGraphicFramePr>
            <a:graphicFrameLocks noGrp="1"/>
          </p:cNvGraphicFramePr>
          <p:nvPr>
            <p:ph idx="1"/>
            <p:extLst/>
          </p:nvPr>
        </p:nvGraphicFramePr>
        <p:xfrm>
          <a:off x="1113096" y="1468699"/>
          <a:ext cx="9703293" cy="1828800"/>
        </p:xfrm>
        <a:graphic>
          <a:graphicData uri="http://schemas.openxmlformats.org/drawingml/2006/table">
            <a:tbl>
              <a:tblPr firstRow="1" bandRow="1">
                <a:tableStyleId>{5C22544A-7EE6-4342-B048-85BDC9FD1C3A}</a:tableStyleId>
              </a:tblPr>
              <a:tblGrid>
                <a:gridCol w="3234431">
                  <a:extLst>
                    <a:ext uri="{9D8B030D-6E8A-4147-A177-3AD203B41FA5}">
                      <a16:colId xmlns:a16="http://schemas.microsoft.com/office/drawing/2014/main" val="841219595"/>
                    </a:ext>
                  </a:extLst>
                </a:gridCol>
                <a:gridCol w="3234431">
                  <a:extLst>
                    <a:ext uri="{9D8B030D-6E8A-4147-A177-3AD203B41FA5}">
                      <a16:colId xmlns:a16="http://schemas.microsoft.com/office/drawing/2014/main" val="936943541"/>
                    </a:ext>
                  </a:extLst>
                </a:gridCol>
                <a:gridCol w="3234431">
                  <a:extLst>
                    <a:ext uri="{9D8B030D-6E8A-4147-A177-3AD203B41FA5}">
                      <a16:colId xmlns:a16="http://schemas.microsoft.com/office/drawing/2014/main" val="623448418"/>
                    </a:ext>
                  </a:extLst>
                </a:gridCol>
              </a:tblGrid>
              <a:tr h="307808">
                <a:tc>
                  <a:txBody>
                    <a:bodyPr/>
                    <a:lstStyle/>
                    <a:p>
                      <a:r>
                        <a:rPr lang="nb-NO" dirty="0" smtClean="0"/>
                        <a:t>Stillingskategori</a:t>
                      </a:r>
                      <a:endParaRPr lang="nb-NO" dirty="0"/>
                    </a:p>
                  </a:txBody>
                  <a:tcPr/>
                </a:tc>
                <a:tc>
                  <a:txBody>
                    <a:bodyPr/>
                    <a:lstStyle/>
                    <a:p>
                      <a:pPr algn="r"/>
                      <a:r>
                        <a:rPr lang="nb-NO" dirty="0" smtClean="0"/>
                        <a:t>Årsverk 1.1.2020</a:t>
                      </a:r>
                      <a:endParaRPr lang="nb-NO" dirty="0"/>
                    </a:p>
                  </a:txBody>
                  <a:tcPr/>
                </a:tc>
                <a:tc>
                  <a:txBody>
                    <a:bodyPr/>
                    <a:lstStyle/>
                    <a:p>
                      <a:pPr algn="r"/>
                      <a:r>
                        <a:rPr lang="nb-NO" dirty="0" smtClean="0"/>
                        <a:t>Årsverk 1.1.2021</a:t>
                      </a:r>
                      <a:endParaRPr lang="nb-NO" dirty="0"/>
                    </a:p>
                  </a:txBody>
                  <a:tcPr/>
                </a:tc>
                <a:extLst>
                  <a:ext uri="{0D108BD9-81ED-4DB2-BD59-A6C34878D82A}">
                    <a16:rowId xmlns:a16="http://schemas.microsoft.com/office/drawing/2014/main" val="914590572"/>
                  </a:ext>
                </a:extLst>
              </a:tr>
              <a:tr h="307808">
                <a:tc>
                  <a:txBody>
                    <a:bodyPr/>
                    <a:lstStyle/>
                    <a:p>
                      <a:r>
                        <a:rPr lang="nb-NO" dirty="0" smtClean="0"/>
                        <a:t>Konsulent</a:t>
                      </a:r>
                      <a:endParaRPr lang="nb-NO" dirty="0"/>
                    </a:p>
                  </a:txBody>
                  <a:tcPr/>
                </a:tc>
                <a:tc>
                  <a:txBody>
                    <a:bodyPr/>
                    <a:lstStyle/>
                    <a:p>
                      <a:pPr algn="r"/>
                      <a:r>
                        <a:rPr lang="nb-NO" dirty="0" smtClean="0"/>
                        <a:t>0,44</a:t>
                      </a:r>
                      <a:endParaRPr lang="nb-NO" dirty="0"/>
                    </a:p>
                  </a:txBody>
                  <a:tcPr/>
                </a:tc>
                <a:tc>
                  <a:txBody>
                    <a:bodyPr/>
                    <a:lstStyle/>
                    <a:p>
                      <a:pPr algn="r"/>
                      <a:r>
                        <a:rPr lang="nb-NO" dirty="0" smtClean="0"/>
                        <a:t>0,1</a:t>
                      </a:r>
                      <a:endParaRPr lang="nb-NO" dirty="0"/>
                    </a:p>
                  </a:txBody>
                  <a:tcPr/>
                </a:tc>
                <a:extLst>
                  <a:ext uri="{0D108BD9-81ED-4DB2-BD59-A6C34878D82A}">
                    <a16:rowId xmlns:a16="http://schemas.microsoft.com/office/drawing/2014/main" val="4215799842"/>
                  </a:ext>
                </a:extLst>
              </a:tr>
              <a:tr h="307808">
                <a:tc>
                  <a:txBody>
                    <a:bodyPr/>
                    <a:lstStyle/>
                    <a:p>
                      <a:r>
                        <a:rPr lang="nb-NO" dirty="0" smtClean="0"/>
                        <a:t>Adjunkt med tillegg</a:t>
                      </a:r>
                    </a:p>
                  </a:txBody>
                  <a:tcPr/>
                </a:tc>
                <a:tc>
                  <a:txBody>
                    <a:bodyPr/>
                    <a:lstStyle/>
                    <a:p>
                      <a:pPr algn="r"/>
                      <a:r>
                        <a:rPr lang="nb-NO" dirty="0" smtClean="0"/>
                        <a:t>0,7</a:t>
                      </a:r>
                      <a:endParaRPr lang="nb-NO" dirty="0"/>
                    </a:p>
                  </a:txBody>
                  <a:tcPr/>
                </a:tc>
                <a:tc>
                  <a:txBody>
                    <a:bodyPr/>
                    <a:lstStyle/>
                    <a:p>
                      <a:pPr algn="r"/>
                      <a:r>
                        <a:rPr lang="nb-NO" dirty="0" smtClean="0"/>
                        <a:t>1</a:t>
                      </a:r>
                      <a:endParaRPr lang="nb-NO" dirty="0"/>
                    </a:p>
                  </a:txBody>
                  <a:tcPr/>
                </a:tc>
                <a:extLst>
                  <a:ext uri="{0D108BD9-81ED-4DB2-BD59-A6C34878D82A}">
                    <a16:rowId xmlns:a16="http://schemas.microsoft.com/office/drawing/2014/main" val="2707139208"/>
                  </a:ext>
                </a:extLst>
              </a:tr>
              <a:tr h="307808">
                <a:tc>
                  <a:txBody>
                    <a:bodyPr/>
                    <a:lstStyle/>
                    <a:p>
                      <a:r>
                        <a:rPr lang="nb-NO" dirty="0" smtClean="0"/>
                        <a:t>Spesialpedagog</a:t>
                      </a:r>
                    </a:p>
                  </a:txBody>
                  <a:tcPr/>
                </a:tc>
                <a:tc>
                  <a:txBody>
                    <a:bodyPr/>
                    <a:lstStyle/>
                    <a:p>
                      <a:pPr algn="r"/>
                      <a:r>
                        <a:rPr lang="nb-NO" dirty="0" smtClean="0"/>
                        <a:t>1</a:t>
                      </a:r>
                    </a:p>
                  </a:txBody>
                  <a:tcPr/>
                </a:tc>
                <a:tc>
                  <a:txBody>
                    <a:bodyPr/>
                    <a:lstStyle/>
                    <a:p>
                      <a:pPr algn="r"/>
                      <a:r>
                        <a:rPr lang="nb-NO" dirty="0" smtClean="0"/>
                        <a:t>1</a:t>
                      </a:r>
                      <a:endParaRPr lang="nb-NO" dirty="0"/>
                    </a:p>
                  </a:txBody>
                  <a:tcPr/>
                </a:tc>
                <a:extLst>
                  <a:ext uri="{0D108BD9-81ED-4DB2-BD59-A6C34878D82A}">
                    <a16:rowId xmlns:a16="http://schemas.microsoft.com/office/drawing/2014/main" val="3095097729"/>
                  </a:ext>
                </a:extLst>
              </a:tr>
              <a:tr h="307808">
                <a:tc>
                  <a:txBody>
                    <a:bodyPr/>
                    <a:lstStyle/>
                    <a:p>
                      <a:r>
                        <a:rPr lang="nb-NO" dirty="0" smtClean="0"/>
                        <a:t>Leder</a:t>
                      </a:r>
                    </a:p>
                  </a:txBody>
                  <a:tcPr/>
                </a:tc>
                <a:tc>
                  <a:txBody>
                    <a:bodyPr/>
                    <a:lstStyle/>
                    <a:p>
                      <a:pPr algn="r"/>
                      <a:endParaRPr lang="nb-NO" dirty="0"/>
                    </a:p>
                  </a:txBody>
                  <a:tcPr/>
                </a:tc>
                <a:tc>
                  <a:txBody>
                    <a:bodyPr/>
                    <a:lstStyle/>
                    <a:p>
                      <a:pPr algn="r"/>
                      <a:r>
                        <a:rPr lang="nb-NO" dirty="0" smtClean="0"/>
                        <a:t>0,2</a:t>
                      </a:r>
                      <a:endParaRPr lang="nb-NO" dirty="0"/>
                    </a:p>
                  </a:txBody>
                  <a:tcPr/>
                </a:tc>
                <a:extLst>
                  <a:ext uri="{0D108BD9-81ED-4DB2-BD59-A6C34878D82A}">
                    <a16:rowId xmlns:a16="http://schemas.microsoft.com/office/drawing/2014/main" val="3424049286"/>
                  </a:ext>
                </a:extLst>
              </a:tr>
            </a:tbl>
          </a:graphicData>
        </a:graphic>
      </p:graphicFrame>
      <p:sp>
        <p:nvSpPr>
          <p:cNvPr id="5" name="TekstSylinder 4"/>
          <p:cNvSpPr txBox="1"/>
          <p:nvPr/>
        </p:nvSpPr>
        <p:spPr>
          <a:xfrm>
            <a:off x="1077917" y="3453063"/>
            <a:ext cx="9738472" cy="163121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Konsulentene og leder (0,64 årsverk) utfører administrativt arbeid som er nødvendig for å utføre lovpålagte oppgaver</a:t>
            </a:r>
            <a:endParaRPr kumimoji="0" lang="nb-NO" sz="2000" b="0" i="0" u="none" strike="noStrike" kern="1200" cap="none" spc="0" normalizeH="0" baseline="0" noProof="0" dirty="0" smtClean="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Adjunkt med tillegg er logoped og utfører lovpålagte oppgaver etter enkeltvedtak.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Spesialpedagog utfører lovpålagte oppgaver etter enkeltvedtak. Fast ansatt i 80% men </a:t>
            </a:r>
            <a:r>
              <a:rPr kumimoji="0" lang="nb-NO" sz="2000" b="0" i="0" u="none" strike="noStrike" kern="1200" cap="none" spc="0" normalizeH="0" baseline="0" noProof="0" dirty="0" err="1" smtClean="0">
                <a:ln>
                  <a:noFill/>
                </a:ln>
                <a:solidFill>
                  <a:prstClr val="black"/>
                </a:solidFill>
                <a:effectLst/>
                <a:uLnTx/>
                <a:uFillTx/>
                <a:latin typeface="Calibri"/>
                <a:ea typeface="+mn-ea"/>
                <a:cs typeface="+mn-cs"/>
              </a:rPr>
              <a:t>pga</a:t>
            </a:r>
            <a:r>
              <a:rPr kumimoji="0" lang="nb-NO" sz="2000" b="0" i="0" u="none" strike="noStrike" kern="1200" cap="none" spc="0" normalizeH="0" baseline="0" noProof="0" dirty="0" smtClean="0">
                <a:ln>
                  <a:noFill/>
                </a:ln>
                <a:solidFill>
                  <a:prstClr val="black"/>
                </a:solidFill>
                <a:effectLst/>
                <a:uLnTx/>
                <a:uFillTx/>
                <a:latin typeface="Calibri"/>
                <a:ea typeface="+mn-ea"/>
                <a:cs typeface="+mn-cs"/>
              </a:rPr>
              <a:t> mange enkeltvedtak har det vært behov for å øke stillingsstørrelsen i 2020 og 2021</a:t>
            </a:r>
          </a:p>
        </p:txBody>
      </p:sp>
    </p:spTree>
    <p:extLst>
      <p:ext uri="{BB962C8B-B14F-4D97-AF65-F5344CB8AC3E}">
        <p14:creationId xmlns:p14="http://schemas.microsoft.com/office/powerpoint/2010/main" val="75758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 budsjettmøte 7.11.16.pot [Kompatibilitetsmodus]" id="{F03E3685-8601-400E-B485-109579671964}" vid="{4C789F30-09CE-40F2-A3DB-9A18F9556343}"/>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råpe">
  <a:themeElements>
    <a:clrScheme name="Dråpe">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åp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_1.pot [Skrivebeskyttet] [Kompatibilitetsmodus]" id="{AEC87BB1-DD22-4438-8F8A-324F118281A9}" vid="{A11BB731-2DD1-44DE-9C49-5DAB62BB86DC}"/>
    </a:ext>
  </a:extLst>
</a:theme>
</file>

<file path=ppt/theme/theme6.xml><?xml version="1.0" encoding="utf-8"?>
<a:theme xmlns:a="http://schemas.openxmlformats.org/drawingml/2006/main" name="5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 for kommunestyret 23.11.20 oppgave fra kommunedirektør [Kompatibilitetsmodus]" id="{581B3E88-009C-4046-96F9-B17342E87874}" vid="{3DD8E724-5402-49A9-A288-6B3AA9A28A93}"/>
    </a:ext>
  </a:extLst>
</a:theme>
</file>

<file path=ppt/theme/theme7.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C07DA1FF048149BA63D3FD9F4191D1" ma:contentTypeVersion="4" ma:contentTypeDescription="Create a new document." ma:contentTypeScope="" ma:versionID="2ca688341356a89cb3ae91e6684a248a">
  <xsd:schema xmlns:xsd="http://www.w3.org/2001/XMLSchema" xmlns:xs="http://www.w3.org/2001/XMLSchema" xmlns:p="http://schemas.microsoft.com/office/2006/metadata/properties" xmlns:ns2="a1f4acc7-5b4c-43c0-92d6-80ad08f2d97f" targetNamespace="http://schemas.microsoft.com/office/2006/metadata/properties" ma:root="true" ma:fieldsID="0965a0f8c3355629b56f51c13034b187" ns2:_="">
    <xsd:import namespace="a1f4acc7-5b4c-43c0-92d6-80ad08f2d9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4acc7-5b4c-43c0-92d6-80ad08f2d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612F762-8021-41C0-8A95-ACC5E64F36BB}">
  <ds:schemaRefs>
    <ds:schemaRef ds:uri="a1f4acc7-5b4c-43c0-92d6-80ad08f2d9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591905-A811-45D1-A44B-D4999240A5F2}">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a1f4acc7-5b4c-43c0-92d6-80ad08f2d9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633</TotalTime>
  <Words>7299</Words>
  <Application>Microsoft Office PowerPoint</Application>
  <PresentationFormat>Widescreen</PresentationFormat>
  <Paragraphs>1426</Paragraphs>
  <Slides>77</Slides>
  <Notes>8</Notes>
  <HiddenSlides>0</HiddenSlides>
  <MMClips>0</MMClips>
  <ScaleCrop>false</ScaleCrop>
  <HeadingPairs>
    <vt:vector size="6" baseType="variant">
      <vt:variant>
        <vt:lpstr>Brukte skrifter</vt:lpstr>
      </vt:variant>
      <vt:variant>
        <vt:i4>7</vt:i4>
      </vt:variant>
      <vt:variant>
        <vt:lpstr>Tema</vt:lpstr>
      </vt:variant>
      <vt:variant>
        <vt:i4>8</vt:i4>
      </vt:variant>
      <vt:variant>
        <vt:lpstr>Lysbildetitler</vt:lpstr>
      </vt:variant>
      <vt:variant>
        <vt:i4>77</vt:i4>
      </vt:variant>
    </vt:vector>
  </HeadingPairs>
  <TitlesOfParts>
    <vt:vector size="92" baseType="lpstr">
      <vt:lpstr>Arial</vt:lpstr>
      <vt:lpstr>Calibri</vt:lpstr>
      <vt:lpstr>Segoe UI</vt:lpstr>
      <vt:lpstr>Times New Roman</vt:lpstr>
      <vt:lpstr>Tw Cen MT</vt:lpstr>
      <vt:lpstr>Verdana</vt:lpstr>
      <vt:lpstr>Wingdings</vt:lpstr>
      <vt:lpstr>Office-tema</vt:lpstr>
      <vt:lpstr>1_Office-tema</vt:lpstr>
      <vt:lpstr>2_Office-tema</vt:lpstr>
      <vt:lpstr>Dråpe</vt:lpstr>
      <vt:lpstr>4_Office-tema</vt:lpstr>
      <vt:lpstr>5_Office-tema</vt:lpstr>
      <vt:lpstr>3_Office-tema</vt:lpstr>
      <vt:lpstr>6_Office-tema</vt:lpstr>
      <vt:lpstr>PowerPoint-presentasjon</vt:lpstr>
      <vt:lpstr>315 Kommunedirektør og stab</vt:lpstr>
      <vt:lpstr>315 Kommunedirektør og stab</vt:lpstr>
      <vt:lpstr>315 Kommunedirektør og stab</vt:lpstr>
      <vt:lpstr> 315 Kommunedirektør og stab</vt:lpstr>
      <vt:lpstr>PowerPoint-presentasjon</vt:lpstr>
      <vt:lpstr>310 Fellesoppgaver</vt:lpstr>
      <vt:lpstr>310 Fellesoppgaver</vt:lpstr>
      <vt:lpstr>310 Fellesoppgaver</vt:lpstr>
      <vt:lpstr>310 Fellesoppgaver</vt:lpstr>
      <vt:lpstr>PowerPoint-presentasjon</vt:lpstr>
      <vt:lpstr>Tekniske tjenester</vt:lpstr>
      <vt:lpstr>Økonomisk utvikling tekniske tjenester 350</vt:lpstr>
      <vt:lpstr>Gjennomførte effektiviseringstiltak </vt:lpstr>
      <vt:lpstr>Vann og avløp</vt:lpstr>
      <vt:lpstr>1-10 skole</vt:lpstr>
      <vt:lpstr>Kostnadsendring SFO</vt:lpstr>
      <vt:lpstr>Kostnadsendring 1-7</vt:lpstr>
      <vt:lpstr>Kostnadsendring 8-10</vt:lpstr>
      <vt:lpstr>Kostnadsendring – skole og SFO</vt:lpstr>
      <vt:lpstr>Bemanningen i virksomheten i antall årsverk fordelt på stillingskategorier. </vt:lpstr>
      <vt:lpstr>Stillinger ikke tilknyttet lovpålagte tjenester</vt:lpstr>
      <vt:lpstr>PowerPoint-presentasjon</vt:lpstr>
      <vt:lpstr>Lærertetthet i ordinær undervisning</vt:lpstr>
      <vt:lpstr>Hvilke effektiviseringstiltak er gjennomført i enheten?</vt:lpstr>
      <vt:lpstr>Hvordan kan digitalisering redusere utgiftsbehovet framover? </vt:lpstr>
      <vt:lpstr>Vålbyen barnehage</vt:lpstr>
      <vt:lpstr>Kostnadsendringer</vt:lpstr>
      <vt:lpstr>Kommentarer til kostnadsendringer</vt:lpstr>
      <vt:lpstr>Årsverk og barn</vt:lpstr>
      <vt:lpstr>PowerPoint-presentasjon</vt:lpstr>
      <vt:lpstr>PowerPoint-presentasjon</vt:lpstr>
      <vt:lpstr>PowerPoint-presentasjon</vt:lpstr>
      <vt:lpstr>Nordhagen barnehage</vt:lpstr>
      <vt:lpstr>Nordhagen barnehage</vt:lpstr>
      <vt:lpstr>Nordhagen barnehage</vt:lpstr>
      <vt:lpstr>Nordhagen barnehage</vt:lpstr>
      <vt:lpstr>Nordhagen barnehage</vt:lpstr>
      <vt:lpstr>Nordhagen barnehage</vt:lpstr>
      <vt:lpstr>PowerPoint-presentasjon</vt:lpstr>
      <vt:lpstr>PowerPoint-presentasjon</vt:lpstr>
      <vt:lpstr>Kostnader</vt:lpstr>
      <vt:lpstr>PowerPoint-presentasjon</vt:lpstr>
      <vt:lpstr>PowerPoint-presentasjon</vt:lpstr>
      <vt:lpstr>Solør-landbruket i utvikling</vt:lpstr>
      <vt:lpstr>PowerPoint-presentasjon</vt:lpstr>
      <vt:lpstr> Et lite bakteppe</vt:lpstr>
      <vt:lpstr> Kostnadsendringer kultur 2018, 2019, 2020 og 2021</vt:lpstr>
      <vt:lpstr> Årsverk fordelt på stillingskategori</vt:lpstr>
      <vt:lpstr> Årsverk fordelt på stillingskategori</vt:lpstr>
      <vt:lpstr> Effektiviserings tiltak</vt:lpstr>
      <vt:lpstr>  Digitalisering som et virkemiddel for reduserte utgifter</vt:lpstr>
      <vt:lpstr> !   </vt:lpstr>
      <vt:lpstr>PowerPoint-presentasjon</vt:lpstr>
      <vt:lpstr>PowerPoint-presentasjon</vt:lpstr>
      <vt:lpstr>Kostnadsutvikling 2017-2020 Helse</vt:lpstr>
      <vt:lpstr>Gjennomførte effektiviseringstiltak Helse</vt:lpstr>
      <vt:lpstr>Digitalisering - Helse</vt:lpstr>
      <vt:lpstr>PowerPoint-presentasjon</vt:lpstr>
      <vt:lpstr>    Forklaring kostnadsendringer 2018 – 2021: </vt:lpstr>
      <vt:lpstr>    Totalt i TIFU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Virksomhetsgjennomgang NAV Våler</vt:lpstr>
      <vt:lpstr>Forklar kostnadsendringer i 2018 , 19, 20 og 21.</vt:lpstr>
      <vt:lpstr>Bemanningen i virksomheten i antall årsverk fordelt på stillingskategorier</vt:lpstr>
      <vt:lpstr>Hvor mange stillinger er tilknyttet ikke lovpålagte tjenester</vt:lpstr>
      <vt:lpstr>Hvilke effektiviseringstiltak er gjennomført i enheten</vt:lpstr>
      <vt:lpstr>Hvordan kan digitalisering redusere utgiftsbehovet framover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Virksomhetsgjennomgang NAV Våler</dc:title>
  <dc:creator>Grindalen, Kersti</dc:creator>
  <cp:lastModifiedBy>Finn David Nilsen</cp:lastModifiedBy>
  <cp:revision>45</cp:revision>
  <dcterms:created xsi:type="dcterms:W3CDTF">2020-11-17T08:49:17Z</dcterms:created>
  <dcterms:modified xsi:type="dcterms:W3CDTF">2020-11-24T06:39:50Z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2020-11-17T10:33:11Z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8237f776-1f13-41c9-a409-127c4bf87bf2</vt:lpwstr>
  </property>
  <property fmtid="{D5CDD505-2E9C-101B-9397-08002B2CF9AE}" pid="8" name="MSIP_Label_d3491420-1ae2-4120-89e6-e6f668f067e2_ContentBits">
    <vt:lpwstr>0</vt:lpwstr>
  </property>
</Properties>
</file>