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7" r:id="rId2"/>
    <p:sldId id="266" r:id="rId3"/>
    <p:sldId id="506" r:id="rId4"/>
    <p:sldId id="507" r:id="rId5"/>
    <p:sldId id="383" r:id="rId6"/>
    <p:sldId id="490" r:id="rId7"/>
    <p:sldId id="491" r:id="rId8"/>
    <p:sldId id="493" r:id="rId9"/>
    <p:sldId id="492" r:id="rId10"/>
    <p:sldId id="494" r:id="rId11"/>
    <p:sldId id="357" r:id="rId12"/>
    <p:sldId id="366" r:id="rId13"/>
    <p:sldId id="495" r:id="rId14"/>
    <p:sldId id="387" r:id="rId15"/>
    <p:sldId id="496" r:id="rId16"/>
    <p:sldId id="395" r:id="rId17"/>
    <p:sldId id="355" r:id="rId18"/>
    <p:sldId id="509" r:id="rId19"/>
    <p:sldId id="270" r:id="rId20"/>
    <p:sldId id="511" r:id="rId21"/>
    <p:sldId id="402" r:id="rId22"/>
    <p:sldId id="400" r:id="rId23"/>
    <p:sldId id="403" r:id="rId24"/>
    <p:sldId id="401" r:id="rId25"/>
    <p:sldId id="378" r:id="rId26"/>
    <p:sldId id="499" r:id="rId27"/>
    <p:sldId id="500" r:id="rId28"/>
    <p:sldId id="314" r:id="rId29"/>
    <p:sldId id="501" r:id="rId30"/>
    <p:sldId id="489" r:id="rId31"/>
    <p:sldId id="497" r:id="rId32"/>
    <p:sldId id="278" r:id="rId33"/>
    <p:sldId id="382" r:id="rId34"/>
    <p:sldId id="503" r:id="rId35"/>
    <p:sldId id="505" r:id="rId36"/>
    <p:sldId id="349" r:id="rId37"/>
    <p:sldId id="406" r:id="rId38"/>
    <p:sldId id="405" r:id="rId39"/>
    <p:sldId id="407" r:id="rId40"/>
    <p:sldId id="408" r:id="rId41"/>
    <p:sldId id="410" r:id="rId42"/>
    <p:sldId id="343" r:id="rId43"/>
    <p:sldId id="411" r:id="rId44"/>
    <p:sldId id="412" r:id="rId45"/>
    <p:sldId id="344" r:id="rId46"/>
    <p:sldId id="504" r:id="rId47"/>
    <p:sldId id="508" r:id="rId48"/>
    <p:sldId id="263" r:id="rId49"/>
    <p:sldId id="510" r:id="rId50"/>
    <p:sldId id="363" r:id="rId51"/>
    <p:sldId id="295" r:id="rId5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B5042-6DE8-441B-98EF-74A5FB6CF760}" v="175" dt="2021-11-01T14:04:39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0330" autoAdjust="0"/>
  </p:normalViewPr>
  <p:slideViewPr>
    <p:cSldViewPr>
      <p:cViewPr varScale="1">
        <p:scale>
          <a:sx n="69" d="100"/>
          <a:sy n="69" d="100"/>
        </p:scale>
        <p:origin x="16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Antonsen" userId="86490f43-353b-4824-9310-eb7c95ed7f7d" providerId="ADAL" clId="{C5FB5042-6DE8-441B-98EF-74A5FB6CF760}"/>
    <pc:docChg chg="undo custSel addSld delSld modSld">
      <pc:chgData name="Rune Antonsen" userId="86490f43-353b-4824-9310-eb7c95ed7f7d" providerId="ADAL" clId="{C5FB5042-6DE8-441B-98EF-74A5FB6CF760}" dt="2021-11-01T14:04:39.448" v="923" actId="14100"/>
      <pc:docMkLst>
        <pc:docMk/>
      </pc:docMkLst>
      <pc:sldChg chg="delSp mod delAnim">
        <pc:chgData name="Rune Antonsen" userId="86490f43-353b-4824-9310-eb7c95ed7f7d" providerId="ADAL" clId="{C5FB5042-6DE8-441B-98EF-74A5FB6CF760}" dt="2021-11-01T13:47:16.679" v="378" actId="478"/>
        <pc:sldMkLst>
          <pc:docMk/>
          <pc:sldMk cId="3572431918" sldId="266"/>
        </pc:sldMkLst>
        <pc:spChg chg="del">
          <ac:chgData name="Rune Antonsen" userId="86490f43-353b-4824-9310-eb7c95ed7f7d" providerId="ADAL" clId="{C5FB5042-6DE8-441B-98EF-74A5FB6CF760}" dt="2021-11-01T13:47:16.679" v="378" actId="478"/>
          <ac:spMkLst>
            <pc:docMk/>
            <pc:sldMk cId="3572431918" sldId="266"/>
            <ac:spMk id="4" creationId="{67C9E4A8-D82A-4DBC-B4C4-FC4BFEBF1A8B}"/>
          </ac:spMkLst>
        </pc:spChg>
      </pc:sldChg>
      <pc:sldChg chg="modNotesTx">
        <pc:chgData name="Rune Antonsen" userId="86490f43-353b-4824-9310-eb7c95ed7f7d" providerId="ADAL" clId="{C5FB5042-6DE8-441B-98EF-74A5FB6CF760}" dt="2021-11-01T14:00:07.438" v="918" actId="20577"/>
        <pc:sldMkLst>
          <pc:docMk/>
          <pc:sldMk cId="1911607010" sldId="270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3436288153" sldId="343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386780728" sldId="344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743753336" sldId="349"/>
        </pc:sldMkLst>
      </pc:sldChg>
      <pc:sldChg chg="addSp delSp modSp add del mod">
        <pc:chgData name="Rune Antonsen" userId="86490f43-353b-4824-9310-eb7c95ed7f7d" providerId="ADAL" clId="{C5FB5042-6DE8-441B-98EF-74A5FB6CF760}" dt="2021-11-01T13:18:52.783" v="14" actId="20577"/>
        <pc:sldMkLst>
          <pc:docMk/>
          <pc:sldMk cId="2334887706" sldId="357"/>
        </pc:sldMkLst>
        <pc:spChg chg="mod">
          <ac:chgData name="Rune Antonsen" userId="86490f43-353b-4824-9310-eb7c95ed7f7d" providerId="ADAL" clId="{C5FB5042-6DE8-441B-98EF-74A5FB6CF760}" dt="2021-11-01T13:18:35.116" v="10" actId="1076"/>
          <ac:spMkLst>
            <pc:docMk/>
            <pc:sldMk cId="2334887706" sldId="357"/>
            <ac:spMk id="4" creationId="{00000000-0000-0000-0000-000000000000}"/>
          </ac:spMkLst>
        </pc:spChg>
        <pc:spChg chg="mod">
          <ac:chgData name="Rune Antonsen" userId="86490f43-353b-4824-9310-eb7c95ed7f7d" providerId="ADAL" clId="{C5FB5042-6DE8-441B-98EF-74A5FB6CF760}" dt="2021-11-01T13:18:52.783" v="14" actId="20577"/>
          <ac:spMkLst>
            <pc:docMk/>
            <pc:sldMk cId="2334887706" sldId="357"/>
            <ac:spMk id="5" creationId="{00000000-0000-0000-0000-000000000000}"/>
          </ac:spMkLst>
        </pc:spChg>
        <pc:picChg chg="add mod ord">
          <ac:chgData name="Rune Antonsen" userId="86490f43-353b-4824-9310-eb7c95ed7f7d" providerId="ADAL" clId="{C5FB5042-6DE8-441B-98EF-74A5FB6CF760}" dt="2021-11-01T13:18:32.775" v="9" actId="167"/>
          <ac:picMkLst>
            <pc:docMk/>
            <pc:sldMk cId="2334887706" sldId="357"/>
            <ac:picMk id="3" creationId="{8E0E740A-D108-4D79-8EDA-E4EC87C51CE7}"/>
          </ac:picMkLst>
        </pc:picChg>
        <pc:picChg chg="del">
          <ac:chgData name="Rune Antonsen" userId="86490f43-353b-4824-9310-eb7c95ed7f7d" providerId="ADAL" clId="{C5FB5042-6DE8-441B-98EF-74A5FB6CF760}" dt="2021-11-01T13:18:08.810" v="2" actId="478"/>
          <ac:picMkLst>
            <pc:docMk/>
            <pc:sldMk cId="2334887706" sldId="357"/>
            <ac:picMk id="8" creationId="{98CBD192-67FD-4DD1-87E8-6DEA561A65F5}"/>
          </ac:picMkLst>
        </pc:picChg>
      </pc:sldChg>
      <pc:sldChg chg="modNotesTx">
        <pc:chgData name="Rune Antonsen" userId="86490f43-353b-4824-9310-eb7c95ed7f7d" providerId="ADAL" clId="{C5FB5042-6DE8-441B-98EF-74A5FB6CF760}" dt="2021-11-01T13:57:36.314" v="684" actId="20577"/>
        <pc:sldMkLst>
          <pc:docMk/>
          <pc:sldMk cId="1689099310" sldId="400"/>
        </pc:sldMkLst>
      </pc:sldChg>
      <pc:sldChg chg="modNotesTx">
        <pc:chgData name="Rune Antonsen" userId="86490f43-353b-4824-9310-eb7c95ed7f7d" providerId="ADAL" clId="{C5FB5042-6DE8-441B-98EF-74A5FB6CF760}" dt="2021-11-01T13:58:00.938" v="755" actId="20577"/>
        <pc:sldMkLst>
          <pc:docMk/>
          <pc:sldMk cId="2301758194" sldId="401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4271684125" sldId="405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3716489632" sldId="406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343490022" sldId="407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374054229" sldId="408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746583276" sldId="410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656141613" sldId="411"/>
        </pc:sldMkLst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87836744" sldId="412"/>
        </pc:sldMkLst>
      </pc:sldChg>
      <pc:sldChg chg="modSp mod modAnim">
        <pc:chgData name="Rune Antonsen" userId="86490f43-353b-4824-9310-eb7c95ed7f7d" providerId="ADAL" clId="{C5FB5042-6DE8-441B-98EF-74A5FB6CF760}" dt="2021-11-01T13:51:43.703" v="543" actId="20577"/>
        <pc:sldMkLst>
          <pc:docMk/>
          <pc:sldMk cId="3555083812" sldId="491"/>
        </pc:sldMkLst>
        <pc:spChg chg="mod">
          <ac:chgData name="Rune Antonsen" userId="86490f43-353b-4824-9310-eb7c95ed7f7d" providerId="ADAL" clId="{C5FB5042-6DE8-441B-98EF-74A5FB6CF760}" dt="2021-11-01T13:51:43.703" v="543" actId="20577"/>
          <ac:spMkLst>
            <pc:docMk/>
            <pc:sldMk cId="3555083812" sldId="491"/>
            <ac:spMk id="3" creationId="{00000000-0000-0000-0000-000000000000}"/>
          </ac:spMkLst>
        </pc:spChg>
      </pc:sldChg>
      <pc:sldChg chg="modSp mod">
        <pc:chgData name="Rune Antonsen" userId="86490f43-353b-4824-9310-eb7c95ed7f7d" providerId="ADAL" clId="{C5FB5042-6DE8-441B-98EF-74A5FB6CF760}" dt="2021-11-01T13:56:49.408" v="617" actId="20577"/>
        <pc:sldMkLst>
          <pc:docMk/>
          <pc:sldMk cId="2877426951" sldId="499"/>
        </pc:sldMkLst>
        <pc:spChg chg="mod">
          <ac:chgData name="Rune Antonsen" userId="86490f43-353b-4824-9310-eb7c95ed7f7d" providerId="ADAL" clId="{C5FB5042-6DE8-441B-98EF-74A5FB6CF760}" dt="2021-11-01T13:56:49.408" v="617" actId="20577"/>
          <ac:spMkLst>
            <pc:docMk/>
            <pc:sldMk cId="2877426951" sldId="499"/>
            <ac:spMk id="3" creationId="{00000000-0000-0000-0000-000000000000}"/>
          </ac:spMkLst>
        </pc:spChg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590959751" sldId="504"/>
        </pc:sldMkLst>
      </pc:sldChg>
      <pc:sldChg chg="modSp">
        <pc:chgData name="Rune Antonsen" userId="86490f43-353b-4824-9310-eb7c95ed7f7d" providerId="ADAL" clId="{C5FB5042-6DE8-441B-98EF-74A5FB6CF760}" dt="2021-11-01T13:47:42.674" v="432" actId="20577"/>
        <pc:sldMkLst>
          <pc:docMk/>
          <pc:sldMk cId="3837397085" sldId="506"/>
        </pc:sldMkLst>
        <pc:spChg chg="mod">
          <ac:chgData name="Rune Antonsen" userId="86490f43-353b-4824-9310-eb7c95ed7f7d" providerId="ADAL" clId="{C5FB5042-6DE8-441B-98EF-74A5FB6CF760}" dt="2021-11-01T13:47:42.674" v="432" actId="20577"/>
          <ac:spMkLst>
            <pc:docMk/>
            <pc:sldMk cId="3837397085" sldId="506"/>
            <ac:spMk id="8" creationId="{9BF92737-7990-4E92-8BF9-8CBF29539994}"/>
          </ac:spMkLst>
        </pc:spChg>
      </pc:sldChg>
      <pc:sldChg chg="add del">
        <pc:chgData name="Rune Antonsen" userId="86490f43-353b-4824-9310-eb7c95ed7f7d" providerId="ADAL" clId="{C5FB5042-6DE8-441B-98EF-74A5FB6CF760}" dt="2021-11-01T13:23:12.598" v="377"/>
        <pc:sldMkLst>
          <pc:docMk/>
          <pc:sldMk cId="2131451457" sldId="508"/>
        </pc:sldMkLst>
      </pc:sldChg>
      <pc:sldChg chg="addSp delSp modSp mod delAnim modAnim modNotesTx">
        <pc:chgData name="Rune Antonsen" userId="86490f43-353b-4824-9310-eb7c95ed7f7d" providerId="ADAL" clId="{C5FB5042-6DE8-441B-98EF-74A5FB6CF760}" dt="2021-11-01T14:04:39.448" v="923" actId="14100"/>
        <pc:sldMkLst>
          <pc:docMk/>
          <pc:sldMk cId="3567226434" sldId="511"/>
        </pc:sldMkLst>
        <pc:spChg chg="add mod">
          <ac:chgData name="Rune Antonsen" userId="86490f43-353b-4824-9310-eb7c95ed7f7d" providerId="ADAL" clId="{C5FB5042-6DE8-441B-98EF-74A5FB6CF760}" dt="2021-11-01T13:20:13.537" v="21" actId="1076"/>
          <ac:spMkLst>
            <pc:docMk/>
            <pc:sldMk cId="3567226434" sldId="511"/>
            <ac:spMk id="7" creationId="{1D263F56-9CB2-47B2-BD23-051E7B325EF7}"/>
          </ac:spMkLst>
        </pc:spChg>
        <pc:spChg chg="del">
          <ac:chgData name="Rune Antonsen" userId="86490f43-353b-4824-9310-eb7c95ed7f7d" providerId="ADAL" clId="{C5FB5042-6DE8-441B-98EF-74A5FB6CF760}" dt="2021-11-01T13:19:44.517" v="15" actId="478"/>
          <ac:spMkLst>
            <pc:docMk/>
            <pc:sldMk cId="3567226434" sldId="511"/>
            <ac:spMk id="8" creationId="{00000000-0000-0000-0000-000000000000}"/>
          </ac:spMkLst>
        </pc:spChg>
        <pc:graphicFrameChg chg="del">
          <ac:chgData name="Rune Antonsen" userId="86490f43-353b-4824-9310-eb7c95ed7f7d" providerId="ADAL" clId="{C5FB5042-6DE8-441B-98EF-74A5FB6CF760}" dt="2021-11-01T13:19:44.517" v="15" actId="478"/>
          <ac:graphicFrameMkLst>
            <pc:docMk/>
            <pc:sldMk cId="3567226434" sldId="511"/>
            <ac:graphicFrameMk id="5" creationId="{00000000-0000-0000-0000-000000000000}"/>
          </ac:graphicFrameMkLst>
        </pc:graphicFrameChg>
        <pc:graphicFrameChg chg="add del mod">
          <ac:chgData name="Rune Antonsen" userId="86490f43-353b-4824-9310-eb7c95ed7f7d" providerId="ADAL" clId="{C5FB5042-6DE8-441B-98EF-74A5FB6CF760}" dt="2021-11-01T14:04:20.390" v="919" actId="478"/>
          <ac:graphicFrameMkLst>
            <pc:docMk/>
            <pc:sldMk cId="3567226434" sldId="511"/>
            <ac:graphicFrameMk id="6" creationId="{3DE36ECE-2D28-4738-A79A-C6C4C55C2F98}"/>
          </ac:graphicFrameMkLst>
        </pc:graphicFrameChg>
        <pc:graphicFrameChg chg="add mod ord">
          <ac:chgData name="Rune Antonsen" userId="86490f43-353b-4824-9310-eb7c95ed7f7d" providerId="ADAL" clId="{C5FB5042-6DE8-441B-98EF-74A5FB6CF760}" dt="2021-11-01T14:04:39.448" v="923" actId="14100"/>
          <ac:graphicFrameMkLst>
            <pc:docMk/>
            <pc:sldMk cId="3567226434" sldId="511"/>
            <ac:graphicFrameMk id="9" creationId="{82758ED1-09AD-4991-AD1F-97E28B41C7F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alerkommune-my.sharepoint.com/personal/rune_antonsen_vis_kommune_no/Documents/Dokumenter/HP%20og%20budsjett/V&#229;ler%20kommune-folketall%20etter%20kj&#248;nn%20og%20ald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alerkommune-my.sharepoint.com/personal/rune_antonsen_vis_kommune_no/Documents/Dokumenter/HP%20og%20budsjett/V&#229;ler%20kommune-folketall%20etter%20kj&#248;nn%20og%20ald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Våler kommune</a:t>
            </a:r>
            <a:r>
              <a:rPr lang="en-US" baseline="0"/>
              <a:t> - f</a:t>
            </a:r>
            <a:r>
              <a:rPr lang="en-US"/>
              <a:t>olketall 1951-2020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v>Folketall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Folketall!$B$4:$B$74</c:f>
              <c:strCache>
                <c:ptCount val="71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</c:strCache>
            </c:strRef>
          </c:cat>
          <c:val>
            <c:numRef>
              <c:f>Folketall!$C$4:$C$74</c:f>
              <c:numCache>
                <c:formatCode>0</c:formatCode>
                <c:ptCount val="71"/>
                <c:pt idx="0">
                  <c:v>4849</c:v>
                </c:pt>
                <c:pt idx="1">
                  <c:v>4842</c:v>
                </c:pt>
                <c:pt idx="2">
                  <c:v>4826</c:v>
                </c:pt>
                <c:pt idx="3">
                  <c:v>4905</c:v>
                </c:pt>
                <c:pt idx="4">
                  <c:v>4918</c:v>
                </c:pt>
                <c:pt idx="5">
                  <c:v>4986</c:v>
                </c:pt>
                <c:pt idx="6">
                  <c:v>4945</c:v>
                </c:pt>
                <c:pt idx="7">
                  <c:v>4936</c:v>
                </c:pt>
                <c:pt idx="8">
                  <c:v>5010</c:v>
                </c:pt>
                <c:pt idx="9">
                  <c:v>5109</c:v>
                </c:pt>
                <c:pt idx="10">
                  <c:v>5097</c:v>
                </c:pt>
                <c:pt idx="11">
                  <c:v>5109</c:v>
                </c:pt>
                <c:pt idx="12">
                  <c:v>5067</c:v>
                </c:pt>
                <c:pt idx="13">
                  <c:v>5059</c:v>
                </c:pt>
                <c:pt idx="14">
                  <c:v>5036</c:v>
                </c:pt>
                <c:pt idx="15">
                  <c:v>5046</c:v>
                </c:pt>
                <c:pt idx="16">
                  <c:v>4962</c:v>
                </c:pt>
                <c:pt idx="17">
                  <c:v>4949</c:v>
                </c:pt>
                <c:pt idx="18">
                  <c:v>4939</c:v>
                </c:pt>
                <c:pt idx="19">
                  <c:v>4861</c:v>
                </c:pt>
                <c:pt idx="20">
                  <c:v>4830</c:v>
                </c:pt>
                <c:pt idx="21">
                  <c:v>4846</c:v>
                </c:pt>
                <c:pt idx="22">
                  <c:v>4862</c:v>
                </c:pt>
                <c:pt idx="23">
                  <c:v>4847</c:v>
                </c:pt>
                <c:pt idx="24">
                  <c:v>4781</c:v>
                </c:pt>
                <c:pt idx="25">
                  <c:v>4783</c:v>
                </c:pt>
                <c:pt idx="26">
                  <c:v>4754</c:v>
                </c:pt>
                <c:pt idx="27">
                  <c:v>4749</c:v>
                </c:pt>
                <c:pt idx="28">
                  <c:v>4823</c:v>
                </c:pt>
                <c:pt idx="29">
                  <c:v>4787</c:v>
                </c:pt>
                <c:pt idx="30">
                  <c:v>4818</c:v>
                </c:pt>
                <c:pt idx="31">
                  <c:v>4789</c:v>
                </c:pt>
                <c:pt idx="32">
                  <c:v>4655</c:v>
                </c:pt>
                <c:pt idx="33">
                  <c:v>4602</c:v>
                </c:pt>
                <c:pt idx="34">
                  <c:v>4578</c:v>
                </c:pt>
                <c:pt idx="35">
                  <c:v>4580</c:v>
                </c:pt>
                <c:pt idx="36">
                  <c:v>4568</c:v>
                </c:pt>
                <c:pt idx="37">
                  <c:v>4508</c:v>
                </c:pt>
                <c:pt idx="38">
                  <c:v>4446</c:v>
                </c:pt>
                <c:pt idx="39">
                  <c:v>4372</c:v>
                </c:pt>
                <c:pt idx="40">
                  <c:v>4408</c:v>
                </c:pt>
                <c:pt idx="41">
                  <c:v>4352</c:v>
                </c:pt>
                <c:pt idx="42">
                  <c:v>4350</c:v>
                </c:pt>
                <c:pt idx="43">
                  <c:v>4286</c:v>
                </c:pt>
                <c:pt idx="44">
                  <c:v>4259</c:v>
                </c:pt>
                <c:pt idx="45">
                  <c:v>4197</c:v>
                </c:pt>
                <c:pt idx="46">
                  <c:v>4157</c:v>
                </c:pt>
                <c:pt idx="47">
                  <c:v>4146</c:v>
                </c:pt>
                <c:pt idx="48">
                  <c:v>4121</c:v>
                </c:pt>
                <c:pt idx="49">
                  <c:v>4063</c:v>
                </c:pt>
                <c:pt idx="50">
                  <c:v>4026</c:v>
                </c:pt>
                <c:pt idx="51">
                  <c:v>4020</c:v>
                </c:pt>
                <c:pt idx="52">
                  <c:v>3964</c:v>
                </c:pt>
                <c:pt idx="53">
                  <c:v>3906</c:v>
                </c:pt>
                <c:pt idx="54">
                  <c:v>3924</c:v>
                </c:pt>
                <c:pt idx="55">
                  <c:v>3906</c:v>
                </c:pt>
                <c:pt idx="56">
                  <c:v>3877</c:v>
                </c:pt>
                <c:pt idx="57">
                  <c:v>3869</c:v>
                </c:pt>
                <c:pt idx="58">
                  <c:v>3869</c:v>
                </c:pt>
                <c:pt idx="59">
                  <c:v>3870</c:v>
                </c:pt>
                <c:pt idx="60">
                  <c:v>3882</c:v>
                </c:pt>
                <c:pt idx="61">
                  <c:v>3844</c:v>
                </c:pt>
                <c:pt idx="62">
                  <c:v>3826</c:v>
                </c:pt>
                <c:pt idx="63">
                  <c:v>3783</c:v>
                </c:pt>
                <c:pt idx="64">
                  <c:v>3790</c:v>
                </c:pt>
                <c:pt idx="65">
                  <c:v>3760</c:v>
                </c:pt>
                <c:pt idx="66">
                  <c:v>3743</c:v>
                </c:pt>
                <c:pt idx="67">
                  <c:v>3680</c:v>
                </c:pt>
                <c:pt idx="68">
                  <c:v>3705</c:v>
                </c:pt>
                <c:pt idx="69">
                  <c:v>3662</c:v>
                </c:pt>
                <c:pt idx="70">
                  <c:v>3587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C-4199-8ABF-6694812DA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180272"/>
        <c:axId val="18981677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År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Folketall!$B$4:$B$74</c15:sqref>
                        </c15:formulaRef>
                      </c:ext>
                    </c:extLst>
                    <c:strCache>
                      <c:ptCount val="71"/>
                      <c:pt idx="0">
                        <c:v>1951</c:v>
                      </c:pt>
                      <c:pt idx="1">
                        <c:v>1952</c:v>
                      </c:pt>
                      <c:pt idx="2">
                        <c:v>1953</c:v>
                      </c:pt>
                      <c:pt idx="3">
                        <c:v>1954</c:v>
                      </c:pt>
                      <c:pt idx="4">
                        <c:v>1955</c:v>
                      </c:pt>
                      <c:pt idx="5">
                        <c:v>1956</c:v>
                      </c:pt>
                      <c:pt idx="6">
                        <c:v>1957</c:v>
                      </c:pt>
                      <c:pt idx="7">
                        <c:v>1958</c:v>
                      </c:pt>
                      <c:pt idx="8">
                        <c:v>1959</c:v>
                      </c:pt>
                      <c:pt idx="9">
                        <c:v>1960</c:v>
                      </c:pt>
                      <c:pt idx="10">
                        <c:v>1961</c:v>
                      </c:pt>
                      <c:pt idx="11">
                        <c:v>1962</c:v>
                      </c:pt>
                      <c:pt idx="12">
                        <c:v>1963</c:v>
                      </c:pt>
                      <c:pt idx="13">
                        <c:v>1964</c:v>
                      </c:pt>
                      <c:pt idx="14">
                        <c:v>1965</c:v>
                      </c:pt>
                      <c:pt idx="15">
                        <c:v>1966</c:v>
                      </c:pt>
                      <c:pt idx="16">
                        <c:v>1967</c:v>
                      </c:pt>
                      <c:pt idx="17">
                        <c:v>1968</c:v>
                      </c:pt>
                      <c:pt idx="18">
                        <c:v>1969</c:v>
                      </c:pt>
                      <c:pt idx="19">
                        <c:v>1970</c:v>
                      </c:pt>
                      <c:pt idx="20">
                        <c:v>1971</c:v>
                      </c:pt>
                      <c:pt idx="21">
                        <c:v>1972</c:v>
                      </c:pt>
                      <c:pt idx="22">
                        <c:v>1973</c:v>
                      </c:pt>
                      <c:pt idx="23">
                        <c:v>1974</c:v>
                      </c:pt>
                      <c:pt idx="24">
                        <c:v>1975</c:v>
                      </c:pt>
                      <c:pt idx="25">
                        <c:v>1976</c:v>
                      </c:pt>
                      <c:pt idx="26">
                        <c:v>1977</c:v>
                      </c:pt>
                      <c:pt idx="27">
                        <c:v>1978</c:v>
                      </c:pt>
                      <c:pt idx="28">
                        <c:v>1979</c:v>
                      </c:pt>
                      <c:pt idx="29">
                        <c:v>1980</c:v>
                      </c:pt>
                      <c:pt idx="30">
                        <c:v>1981</c:v>
                      </c:pt>
                      <c:pt idx="31">
                        <c:v>1982</c:v>
                      </c:pt>
                      <c:pt idx="32">
                        <c:v>1983</c:v>
                      </c:pt>
                      <c:pt idx="33">
                        <c:v>1984</c:v>
                      </c:pt>
                      <c:pt idx="34">
                        <c:v>1985</c:v>
                      </c:pt>
                      <c:pt idx="35">
                        <c:v>1986</c:v>
                      </c:pt>
                      <c:pt idx="36">
                        <c:v>1987</c:v>
                      </c:pt>
                      <c:pt idx="37">
                        <c:v>1988</c:v>
                      </c:pt>
                      <c:pt idx="38">
                        <c:v>1989</c:v>
                      </c:pt>
                      <c:pt idx="39">
                        <c:v>1990</c:v>
                      </c:pt>
                      <c:pt idx="40">
                        <c:v>1991</c:v>
                      </c:pt>
                      <c:pt idx="41">
                        <c:v>1992</c:v>
                      </c:pt>
                      <c:pt idx="42">
                        <c:v>1993</c:v>
                      </c:pt>
                      <c:pt idx="43">
                        <c:v>1994</c:v>
                      </c:pt>
                      <c:pt idx="44">
                        <c:v>1995</c:v>
                      </c:pt>
                      <c:pt idx="45">
                        <c:v>1996</c:v>
                      </c:pt>
                      <c:pt idx="46">
                        <c:v>1997</c:v>
                      </c:pt>
                      <c:pt idx="47">
                        <c:v>1998</c:v>
                      </c:pt>
                      <c:pt idx="48">
                        <c:v>1999</c:v>
                      </c:pt>
                      <c:pt idx="49">
                        <c:v>2000</c:v>
                      </c:pt>
                      <c:pt idx="50">
                        <c:v>2001</c:v>
                      </c:pt>
                      <c:pt idx="51">
                        <c:v>2002</c:v>
                      </c:pt>
                      <c:pt idx="52">
                        <c:v>2003</c:v>
                      </c:pt>
                      <c:pt idx="53">
                        <c:v>2004</c:v>
                      </c:pt>
                      <c:pt idx="54">
                        <c:v>2005</c:v>
                      </c:pt>
                      <c:pt idx="55">
                        <c:v>2006</c:v>
                      </c:pt>
                      <c:pt idx="56">
                        <c:v>2007</c:v>
                      </c:pt>
                      <c:pt idx="57">
                        <c:v>2008</c:v>
                      </c:pt>
                      <c:pt idx="58">
                        <c:v>2009</c:v>
                      </c:pt>
                      <c:pt idx="59">
                        <c:v>2010</c:v>
                      </c:pt>
                      <c:pt idx="60">
                        <c:v>2011</c:v>
                      </c:pt>
                      <c:pt idx="61">
                        <c:v>2012</c:v>
                      </c:pt>
                      <c:pt idx="62">
                        <c:v>2013</c:v>
                      </c:pt>
                      <c:pt idx="63">
                        <c:v>2014</c:v>
                      </c:pt>
                      <c:pt idx="64">
                        <c:v>2015</c:v>
                      </c:pt>
                      <c:pt idx="65">
                        <c:v>2016</c:v>
                      </c:pt>
                      <c:pt idx="66">
                        <c:v>2017</c:v>
                      </c:pt>
                      <c:pt idx="67">
                        <c:v>2018</c:v>
                      </c:pt>
                      <c:pt idx="68">
                        <c:v>2019</c:v>
                      </c:pt>
                      <c:pt idx="69">
                        <c:v>2020</c:v>
                      </c:pt>
                      <c:pt idx="7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Folketall!$B$4:$B$74</c15:sqref>
                        </c15:formulaRef>
                      </c:ext>
                    </c:extLst>
                    <c:numCache>
                      <c:formatCode>General</c:formatCode>
                      <c:ptCount val="7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2020</c:v>
                      </c:pt>
                      <c:pt idx="70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A4C-4199-8ABF-6694812DA0EB}"/>
                  </c:ext>
                </c:extLst>
              </c15:ser>
            </c15:filteredLineSeries>
          </c:ext>
        </c:extLst>
      </c:lineChart>
      <c:catAx>
        <c:axId val="189818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8167792"/>
        <c:crosses val="autoZero"/>
        <c:auto val="1"/>
        <c:lblAlgn val="ctr"/>
        <c:lblOffset val="100"/>
        <c:noMultiLvlLbl val="0"/>
      </c:catAx>
      <c:valAx>
        <c:axId val="189816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81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Vlåer</a:t>
            </a:r>
            <a:r>
              <a:rPr lang="nb-NO" baseline="0"/>
              <a:t> kommune - befolkning etter kjønn og alder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Menn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'Kjønn og alder'!$B$6:$B$17</c:f>
              <c:strCache>
                <c:ptCount val="12"/>
                <c:pt idx="0">
                  <c:v>0-15 år</c:v>
                </c:pt>
                <c:pt idx="1">
                  <c:v>16-18 år</c:v>
                </c:pt>
                <c:pt idx="2">
                  <c:v>19-34 år</c:v>
                </c:pt>
                <c:pt idx="3">
                  <c:v>35-66 år</c:v>
                </c:pt>
                <c:pt idx="4">
                  <c:v>67-74 år</c:v>
                </c:pt>
                <c:pt idx="5">
                  <c:v>75 år og eldre</c:v>
                </c:pt>
                <c:pt idx="6">
                  <c:v>0-15 år</c:v>
                </c:pt>
                <c:pt idx="7">
                  <c:v>16-18 år</c:v>
                </c:pt>
                <c:pt idx="8">
                  <c:v>19-34 år</c:v>
                </c:pt>
                <c:pt idx="9">
                  <c:v>35-66 år</c:v>
                </c:pt>
                <c:pt idx="10">
                  <c:v>67-74 år</c:v>
                </c:pt>
                <c:pt idx="11">
                  <c:v>75 år og eldre</c:v>
                </c:pt>
              </c:strCache>
            </c:strRef>
          </c:cat>
          <c:val>
            <c:numRef>
              <c:f>'Kjønn og alder'!$D$6:$D$11</c:f>
              <c:numCache>
                <c:formatCode>0</c:formatCode>
                <c:ptCount val="6"/>
                <c:pt idx="0">
                  <c:v>213</c:v>
                </c:pt>
                <c:pt idx="1">
                  <c:v>72</c:v>
                </c:pt>
                <c:pt idx="2">
                  <c:v>307</c:v>
                </c:pt>
                <c:pt idx="3">
                  <c:v>806</c:v>
                </c:pt>
                <c:pt idx="4">
                  <c:v>218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B-4B66-AAFB-6BBBB9DDAD1B}"/>
            </c:ext>
          </c:extLst>
        </c:ser>
        <c:ser>
          <c:idx val="1"/>
          <c:order val="1"/>
          <c:tx>
            <c:v>Kvinner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'Kjønn og alder'!$B$6:$B$17</c:f>
              <c:strCache>
                <c:ptCount val="12"/>
                <c:pt idx="0">
                  <c:v>0-15 år</c:v>
                </c:pt>
                <c:pt idx="1">
                  <c:v>16-18 år</c:v>
                </c:pt>
                <c:pt idx="2">
                  <c:v>19-34 år</c:v>
                </c:pt>
                <c:pt idx="3">
                  <c:v>35-66 år</c:v>
                </c:pt>
                <c:pt idx="4">
                  <c:v>67-74 år</c:v>
                </c:pt>
                <c:pt idx="5">
                  <c:v>75 år og eldre</c:v>
                </c:pt>
                <c:pt idx="6">
                  <c:v>0-15 år</c:v>
                </c:pt>
                <c:pt idx="7">
                  <c:v>16-18 år</c:v>
                </c:pt>
                <c:pt idx="8">
                  <c:v>19-34 år</c:v>
                </c:pt>
                <c:pt idx="9">
                  <c:v>35-66 år</c:v>
                </c:pt>
                <c:pt idx="10">
                  <c:v>67-74 år</c:v>
                </c:pt>
                <c:pt idx="11">
                  <c:v>75 år og eldre</c:v>
                </c:pt>
              </c:strCache>
            </c:strRef>
          </c:cat>
          <c:val>
            <c:numRef>
              <c:f>'Kjønn og alder'!$D$12:$D$17</c:f>
              <c:numCache>
                <c:formatCode>0</c:formatCode>
                <c:ptCount val="6"/>
                <c:pt idx="0">
                  <c:v>247</c:v>
                </c:pt>
                <c:pt idx="1">
                  <c:v>57</c:v>
                </c:pt>
                <c:pt idx="2">
                  <c:v>225</c:v>
                </c:pt>
                <c:pt idx="3">
                  <c:v>774</c:v>
                </c:pt>
                <c:pt idx="4">
                  <c:v>233</c:v>
                </c:pt>
                <c:pt idx="5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B-4B66-AAFB-6BBBB9DDAD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98185680"/>
        <c:axId val="1898161136"/>
      </c:barChart>
      <c:catAx>
        <c:axId val="18981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8161136"/>
        <c:crosses val="autoZero"/>
        <c:auto val="1"/>
        <c:lblAlgn val="ctr"/>
        <c:lblOffset val="100"/>
        <c:noMultiLvlLbl val="0"/>
      </c:catAx>
      <c:valAx>
        <c:axId val="18981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818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Korrigert netto driftsresultat i % av driftsinntektene</a:t>
            </a:r>
          </a:p>
          <a:p>
            <a:pPr>
              <a:defRPr/>
            </a:pPr>
            <a:r>
              <a:rPr lang="nb-NO" sz="1600" dirty="0"/>
              <a:t>Inkludert</a:t>
            </a:r>
            <a:r>
              <a:rPr lang="nb-NO" sz="1600" baseline="0" dirty="0"/>
              <a:t> nye behov</a:t>
            </a:r>
            <a:endParaRPr lang="nb-NO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33173665791776"/>
          <c:y val="0.25546296296296295"/>
          <c:w val="0.87168263342082242"/>
          <c:h val="0.69824074074074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'Fortsette som i dag'!$A$44</c:f>
              <c:strCache>
                <c:ptCount val="1"/>
                <c:pt idx="0">
                  <c:v>Korrigert netto driftsresultat i % av driftsinntektene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8-4B75-B097-D7AF6F7204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'Fortsette som i dag'!$B$43:$F$43</c:f>
              <c:strCache>
                <c:ptCount val="5"/>
                <c:pt idx="0">
                  <c:v>Mål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'Fortsette som i dag'!$B$44:$F$44</c:f>
              <c:numCache>
                <c:formatCode>0.00%</c:formatCode>
                <c:ptCount val="5"/>
                <c:pt idx="0" formatCode="0%">
                  <c:v>0.02</c:v>
                </c:pt>
                <c:pt idx="1">
                  <c:v>-7.5878214906325611E-2</c:v>
                </c:pt>
                <c:pt idx="2">
                  <c:v>-8.9143949994812163E-2</c:v>
                </c:pt>
                <c:pt idx="3">
                  <c:v>-0.10605497352709249</c:v>
                </c:pt>
                <c:pt idx="4">
                  <c:v>-0.10803822943305051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8-4B75-B097-D7AF6F7204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682152"/>
        <c:axId val="500681824"/>
      </c:barChart>
      <c:catAx>
        <c:axId val="5006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681824"/>
        <c:crosses val="autoZero"/>
        <c:auto val="1"/>
        <c:lblAlgn val="ctr"/>
        <c:lblOffset val="100"/>
        <c:noMultiLvlLbl val="0"/>
      </c:catAx>
      <c:valAx>
        <c:axId val="5006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068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Korrigert netto driftsresultat uten ytterligere omstilling og effektivisering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15519026257176"/>
          <c:y val="0.12394319131161237"/>
          <c:w val="0.84329537493072315"/>
          <c:h val="0.7824895572263993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'Netto driftsresultat'!$N$24</c:f>
              <c:strCache>
                <c:ptCount val="1"/>
                <c:pt idx="0">
                  <c:v>Korrigert netto driftsresultat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1-487F-848F-E181665C7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'Netto driftsresultat'!$O$22:$R$22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'Netto driftsresultat'!$O$24:$R$24</c:f>
              <c:numCache>
                <c:formatCode>0.00%</c:formatCode>
                <c:ptCount val="4"/>
                <c:pt idx="0">
                  <c:v>-4.1598541152500779E-2</c:v>
                </c:pt>
                <c:pt idx="1">
                  <c:v>-2.0002715323759929E-2</c:v>
                </c:pt>
                <c:pt idx="2">
                  <c:v>-3.5913164645423011E-2</c:v>
                </c:pt>
                <c:pt idx="3">
                  <c:v>-4.2180386774939349E-2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1-487F-848F-E181665C7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343248"/>
        <c:axId val="743344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'Netto driftsresultat'!$N$23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'Netto driftsresultat'!$O$22:$R$22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  <c:pt idx="3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'Netto driftsresultat'!$O$23:$R$23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E11-487F-848F-E181665C797B}"/>
                  </c:ext>
                </c:extLst>
              </c15:ser>
            </c15:filteredBarSeries>
          </c:ext>
        </c:extLst>
      </c:barChart>
      <c:catAx>
        <c:axId val="74334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3344888"/>
        <c:crosses val="autoZero"/>
        <c:auto val="1"/>
        <c:lblAlgn val="ctr"/>
        <c:lblOffset val="100"/>
        <c:noMultiLvlLbl val="0"/>
      </c:catAx>
      <c:valAx>
        <c:axId val="743344888"/>
        <c:scaling>
          <c:orientation val="minMax"/>
          <c:max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3343248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dirty="0"/>
              <a:t>Disposisjonsfond i % av driftsinntekter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'Fortsette som i dag'!$A$53</c:f>
              <c:strCache>
                <c:ptCount val="1"/>
                <c:pt idx="0">
                  <c:v>Disposisjonsfond i % av driftsinntekter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2E-4929-9471-D76901482C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'Fortsette som i dag'!$B$51:$H$51</c:f>
              <c:strCache>
                <c:ptCount val="7"/>
                <c:pt idx="0">
                  <c:v>Mål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'Fortsette som i dag'!$B$53:$H$53</c:f>
              <c:numCache>
                <c:formatCode>0.00%</c:formatCode>
                <c:ptCount val="7"/>
                <c:pt idx="0" formatCode="0%">
                  <c:v>0.08</c:v>
                </c:pt>
                <c:pt idx="1">
                  <c:v>7.2459529262451985E-2</c:v>
                </c:pt>
                <c:pt idx="2">
                  <c:v>5.2188463573627067E-2</c:v>
                </c:pt>
                <c:pt idx="3">
                  <c:v>1.1331444759206799E-2</c:v>
                </c:pt>
                <c:pt idx="4">
                  <c:v>-0.10051794292252168</c:v>
                </c:pt>
                <c:pt idx="5">
                  <c:v>-0.10605497352709249</c:v>
                </c:pt>
                <c:pt idx="6">
                  <c:v>-0.10803822943305051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2E-4929-9471-D76901482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419888"/>
        <c:axId val="463417264"/>
      </c:barChart>
      <c:catAx>
        <c:axId val="4634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3417264"/>
        <c:crosses val="autoZero"/>
        <c:auto val="1"/>
        <c:lblAlgn val="ctr"/>
        <c:lblOffset val="100"/>
        <c:noMultiLvlLbl val="0"/>
      </c:catAx>
      <c:valAx>
        <c:axId val="4634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341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600" dirty="0"/>
              <a:t>Disposisjonsfond i % av sum inntekter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Fond!$M$8</c:f>
              <c:strCache>
                <c:ptCount val="1"/>
                <c:pt idx="0">
                  <c:v>Disposisjonsfond i % av sum inntekter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Fond!$N$7:$S$7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Fond!$N$8:$S$8</c:f>
              <c:numCache>
                <c:formatCode>0.00%</c:formatCode>
                <c:ptCount val="6"/>
                <c:pt idx="0">
                  <c:v>7.2459006139487275E-2</c:v>
                </c:pt>
                <c:pt idx="1">
                  <c:v>5.2187764030562786E-2</c:v>
                </c:pt>
                <c:pt idx="2">
                  <c:v>1.1413567169177354E-2</c:v>
                </c:pt>
                <c:pt idx="3">
                  <c:v>1.1471676288152431E-2</c:v>
                </c:pt>
                <c:pt idx="4">
                  <c:v>1.1521798125626766E-2</c:v>
                </c:pt>
                <c:pt idx="5">
                  <c:v>1.1548009976880071E-2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C-4696-805B-A5E1BE4B3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252000"/>
        <c:axId val="522252984"/>
      </c:barChart>
      <c:catAx>
        <c:axId val="5222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252984"/>
        <c:crosses val="autoZero"/>
        <c:auto val="1"/>
        <c:lblAlgn val="ctr"/>
        <c:lblOffset val="100"/>
        <c:noMultiLvlLbl val="0"/>
      </c:catAx>
      <c:valAx>
        <c:axId val="52225298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2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Netto lånegjeld i % av driftsinntekter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Gjeldsgrad!$J$42</c:f>
              <c:strCache>
                <c:ptCount val="1"/>
                <c:pt idx="0">
                  <c:v>Kostragruppe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Gjeldsgrad!$K$41:$Q$41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Gjeldsgrad!$K$42:$Q$42</c:f>
              <c:numCache>
                <c:formatCode>0%</c:formatCode>
                <c:ptCount val="7"/>
                <c:pt idx="0" formatCode="0.0\ %">
                  <c:v>0.76500000000000001</c:v>
                </c:pt>
                <c:pt idx="1">
                  <c:v>0.84899999999999998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1-48BC-9BF8-60BE93CB224F}"/>
            </c:ext>
          </c:extLst>
        </c:ser>
        <c:ser>
          <c:idx val="1"/>
          <c:order val="1"/>
          <c:tx>
            <c:strRef>
              <c:f>Gjeldsgrad!$J$43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Gjeldsgrad!$K$41:$Q$41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Gjeldsgrad!$K$43:$Q$43</c:f>
              <c:numCache>
                <c:formatCode>0%</c:formatCode>
                <c:ptCount val="7"/>
                <c:pt idx="0" formatCode="0.0\ %">
                  <c:v>0.85399999999999998</c:v>
                </c:pt>
                <c:pt idx="1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1-48BC-9BF8-60BE93CB224F}"/>
            </c:ext>
          </c:extLst>
        </c:ser>
        <c:ser>
          <c:idx val="2"/>
          <c:order val="2"/>
          <c:tx>
            <c:strRef>
              <c:f>Gjeldsgrad!$J$44</c:f>
              <c:strCache>
                <c:ptCount val="1"/>
                <c:pt idx="0">
                  <c:v>Våler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Gjeldsgrad!$K$41:$Q$41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Gjeldsgrad!$K$44:$Q$44</c:f>
              <c:numCache>
                <c:formatCode>0%</c:formatCode>
                <c:ptCount val="7"/>
                <c:pt idx="0" formatCode="0.00%">
                  <c:v>0.69199999999999995</c:v>
                </c:pt>
                <c:pt idx="1">
                  <c:v>0.9734733936139931</c:v>
                </c:pt>
                <c:pt idx="2">
                  <c:v>1.267675740410348</c:v>
                </c:pt>
                <c:pt idx="3">
                  <c:v>1.2819193823818276</c:v>
                </c:pt>
                <c:pt idx="4">
                  <c:v>1.2967458304506589</c:v>
                </c:pt>
                <c:pt idx="5">
                  <c:v>1.3576995935070211</c:v>
                </c:pt>
                <c:pt idx="6">
                  <c:v>1.3712293190722411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1-48BC-9BF8-60BE93CB2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011528"/>
        <c:axId val="69500824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Gjeldsgrad!$K$41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Gjeldsgrad!$K$41:$Q$41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Gjeldsgrad!$L$41:$Q$41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811-48BC-9BF8-60BE93CB224F}"/>
                  </c:ext>
                </c:extLst>
              </c15:ser>
            </c15:filteredBarSeries>
          </c:ext>
        </c:extLst>
      </c:barChart>
      <c:catAx>
        <c:axId val="6950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5008248"/>
        <c:crosses val="autoZero"/>
        <c:auto val="1"/>
        <c:lblAlgn val="ctr"/>
        <c:lblOffset val="100"/>
        <c:noMultiLvlLbl val="0"/>
      </c:catAx>
      <c:valAx>
        <c:axId val="69500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501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36-436C-9642-EA849F7ACB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36-436C-9642-EA849F7ACB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36-436C-9642-EA849F7ACB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36-436C-9642-EA849F7ACB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36-436C-9642-EA849F7ACB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36-436C-9642-EA849F7ACB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836-436C-9642-EA849F7ACBD5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836-436C-9642-EA849F7ACBD5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836-436C-9642-EA849F7ACBD5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836-436C-9642-EA849F7ACBD5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A836-436C-9642-EA849F7ACBD5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A836-436C-9642-EA849F7ACBD5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A836-436C-9642-EA849F7ACBD5}"/>
                </c:ext>
              </c:extLst>
            </c:dLbl>
            <c:dLbl>
              <c:idx val="6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A836-436C-9642-EA849F7ACBD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'Rammer fordelt'!$A$20:$A$26</c:f>
              <c:strCache>
                <c:ptCount val="7"/>
                <c:pt idx="0">
                  <c:v>Skole og  barnehage</c:v>
                </c:pt>
                <c:pt idx="1">
                  <c:v>VOS, TIFU, Helse</c:v>
                </c:pt>
                <c:pt idx="2">
                  <c:v>NAV</c:v>
                </c:pt>
                <c:pt idx="3">
                  <c:v>Administrasjon</c:v>
                </c:pt>
                <c:pt idx="4">
                  <c:v>Fellesoppgaver</c:v>
                </c:pt>
                <c:pt idx="5">
                  <c:v>Teknisk</c:v>
                </c:pt>
                <c:pt idx="6">
                  <c:v>Andre</c:v>
                </c:pt>
              </c:strCache>
            </c:strRef>
          </c:cat>
          <c:val>
            <c:numRef>
              <c:f>'Rammer fordelt'!$B$20:$B$26</c:f>
              <c:numCache>
                <c:formatCode>General</c:formatCode>
                <c:ptCount val="7"/>
                <c:pt idx="0">
                  <c:v>41774</c:v>
                </c:pt>
                <c:pt idx="1">
                  <c:v>126576</c:v>
                </c:pt>
                <c:pt idx="2">
                  <c:v>8585</c:v>
                </c:pt>
                <c:pt idx="3">
                  <c:v>22711</c:v>
                </c:pt>
                <c:pt idx="4">
                  <c:v>27669</c:v>
                </c:pt>
                <c:pt idx="5">
                  <c:v>26443</c:v>
                </c:pt>
                <c:pt idx="6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36-436C-9642-EA849F7A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4212-AAC1-4337-832A-9388C7C3E129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0903-D6EF-4749-BAAC-506BB12AEB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7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Reduserer bruken av disposisjonsfond i 2021 med om lag 5 mill. kr. Det gir samlet bruk i 2021 på 8,9 mill. kr.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C0903-D6EF-4749-BAAC-506BB12AEBB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73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172DA-7A8E-4956-AD4F-23B608DAB9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6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172DA-7A8E-4956-AD4F-23B608DAB9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2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38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897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91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73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Økte finansutgifter som følge av renteøkning er inklusiv i konsekvensjustert budsjett.</a:t>
            </a:r>
          </a:p>
          <a:p>
            <a:r>
              <a:rPr lang="nb-NO" dirty="0"/>
              <a:t>Økte finansutgifter som følge av nye investeringer er innarbeidet i tabellen og fremgår av egen linje.</a:t>
            </a:r>
          </a:p>
          <a:p>
            <a:r>
              <a:rPr lang="nb-NO" dirty="0"/>
              <a:t>Økte finansutgifter totalt fra 2021-2025 er 13,3 mill. kr.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0CA8-E149-4DD0-A25C-D89FEF66951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54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Utvikling uten «dummypost» med ne uspesifiserte innsparingstiltak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C0903-D6EF-4749-BAAC-506BB12AEBB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43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Fond hensyntatt innsparingstiltak.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C0903-D6EF-4749-BAAC-506BB12AEBBF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06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C0903-D6EF-4749-BAAC-506BB12AEBBF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11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89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64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72DA-7A8E-4956-AD4F-23B608DAB927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02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172DA-7A8E-4956-AD4F-23B608DAB92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BF03-8F09-4889-9345-9E21D0336D27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BBBB0-C56B-4310-8125-3517EBC0074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2898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1140-E347-45F7-8A8F-77A8944E3D2D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3398-4F6D-45F3-8A3B-4DB04694C2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196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BFF2-96C2-44DC-84B0-AF90F1906BE3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40485-8B85-4A9C-ADBF-CBC6FA40460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9485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4301-F1E9-4A74-9F93-71876EC08B69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CBDB-C286-4044-A01C-3954CE7325D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505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227-CAAA-4085-8F84-5E0DEFD20203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4205-0BD0-43A9-A59B-F4F97A1A304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2336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B4692-DCB0-4FA0-BDE2-01B5AB446896}" type="datetime1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E4C97-7F37-46F2-A315-584C6CD733A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278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CC97-4DF9-4240-9067-3148CB6726A4}" type="datetime1">
              <a:rPr lang="nb-NO" smtClean="0"/>
              <a:t>01.11.2021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22E4E-B84A-4B5D-9E1F-2A008631884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2771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6818-0C09-4AA6-BF75-1367F97AC06D}" type="datetime1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C2C89-0C6E-4CA0-B07B-E495D3BA46F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534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7372-E4E0-4669-9476-FB60C6D8F39D}" type="datetime1">
              <a:rPr lang="nb-NO" smtClean="0"/>
              <a:t>01.11.2021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B964-6FD6-4DF6-9D24-7829B07C09D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441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B65B-04FF-4358-89AA-07779B7EF578}" type="datetime1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EB3D3-9260-4138-9391-07A602901AF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71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D024-41E5-403F-8F7A-1B04115C65AD}" type="datetime1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307E-662F-453C-B045-1A6E101D0B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375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8DB19-6AC1-4567-8A9D-489D0914B0F2}" type="datetime1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D50C3E-8478-4A7D-8908-99E1E8AD0061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1840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39552" y="220486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Handlingsprogram 2022-2025 med årsbudsjett 2022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403648" y="587727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Rune Antonsen, 1. november 2021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41884" y="346936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1" dirty="0">
                <a:solidFill>
                  <a:schemeClr val="accent3">
                    <a:lumMod val="50000"/>
                  </a:schemeClr>
                </a:solidFill>
              </a:rPr>
              <a:t>Kommunedirektørens forslag</a:t>
            </a:r>
          </a:p>
        </p:txBody>
      </p:sp>
    </p:spTree>
    <p:extLst>
      <p:ext uri="{BB962C8B-B14F-4D97-AF65-F5344CB8AC3E}">
        <p14:creationId xmlns:p14="http://schemas.microsoft.com/office/powerpoint/2010/main" val="16847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A065908-BDA2-4452-B442-58CECC4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10</a:t>
            </a:fld>
            <a:endParaRPr lang="nb-NO" alt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B0C7915-6494-41A2-8E2F-64E541B22D2C}"/>
              </a:ext>
            </a:extLst>
          </p:cNvPr>
          <p:cNvSpPr txBox="1"/>
          <p:nvPr/>
        </p:nvSpPr>
        <p:spPr>
          <a:xfrm>
            <a:off x="2051720" y="56612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96 færre kvinner i alderen 18-49 år på 4 år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1B14A9-2B60-448E-B940-05E0E932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5" y="1420194"/>
            <a:ext cx="7852329" cy="401761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92EA85B-7A4F-4CBB-9134-D61BBBBBDA46}"/>
              </a:ext>
            </a:extLst>
          </p:cNvPr>
          <p:cNvSpPr/>
          <p:nvPr/>
        </p:nvSpPr>
        <p:spPr>
          <a:xfrm>
            <a:off x="6743080" y="3168245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C08984-E9E2-40D5-8FF2-F1D7F29A60C7}"/>
              </a:ext>
            </a:extLst>
          </p:cNvPr>
          <p:cNvSpPr/>
          <p:nvPr/>
        </p:nvSpPr>
        <p:spPr>
          <a:xfrm>
            <a:off x="899090" y="2996952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7D933B-4290-43DB-ABB5-99C338A65FDA}"/>
              </a:ext>
            </a:extLst>
          </p:cNvPr>
          <p:cNvSpPr/>
          <p:nvPr/>
        </p:nvSpPr>
        <p:spPr>
          <a:xfrm>
            <a:off x="7000086" y="231334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9C7DE27-A306-4546-9067-3CE1AE1573B6}"/>
              </a:ext>
            </a:extLst>
          </p:cNvPr>
          <p:cNvSpPr/>
          <p:nvPr/>
        </p:nvSpPr>
        <p:spPr>
          <a:xfrm>
            <a:off x="1144701" y="2078408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5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E0E740A-D108-4D79-8EDA-E4EC87C5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0" y="2853813"/>
            <a:ext cx="7591700" cy="10943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Elevtall grunnskolen (2018-2026)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932040" y="4039364"/>
            <a:ext cx="126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nb-NO" sz="4000" dirty="0">
                <a:solidFill>
                  <a:schemeClr val="accent1">
                    <a:lumMod val="50000"/>
                  </a:schemeClr>
                </a:solidFill>
              </a:rPr>
              <a:t>-75</a:t>
            </a:r>
          </a:p>
        </p:txBody>
      </p:sp>
      <p:sp>
        <p:nvSpPr>
          <p:cNvPr id="4" name="Ellipse 3"/>
          <p:cNvSpPr/>
          <p:nvPr/>
        </p:nvSpPr>
        <p:spPr>
          <a:xfrm>
            <a:off x="2339752" y="3400967"/>
            <a:ext cx="6192688" cy="75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8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Befolkningsutvikling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0" y="1439734"/>
            <a:ext cx="8692260" cy="48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316A269-2596-4BEB-B374-EA8A51F0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Utfordringene</a:t>
            </a:r>
            <a:r>
              <a:rPr lang="nb-NO" dirty="0"/>
              <a:t> 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fremover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44C7C83-6111-4764-92F2-3A3F26F6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13</a:t>
            </a:fld>
            <a:endParaRPr lang="nb-NO" alt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B936929-3B7B-45E7-9B01-FF00359A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84043"/>
            <a:ext cx="3600400" cy="5072307"/>
          </a:xfrm>
          <a:prstGeom prst="rect">
            <a:avLst/>
          </a:prstGeom>
          <a:effectLst>
            <a:outerShdw blurRad="203200" dist="2413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D1BA4F2-A142-4B74-B1F4-5EF6E9BFBC1C}"/>
              </a:ext>
            </a:extLst>
          </p:cNvPr>
          <p:cNvSpPr txBox="1"/>
          <p:nvPr/>
        </p:nvSpPr>
        <p:spPr>
          <a:xfrm>
            <a:off x="4355976" y="22048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/>
              <a:t>«Vi er inne i et tidsskille hvor veksten i behovene går opp og veksten i inntektene går ned.»</a:t>
            </a:r>
          </a:p>
        </p:txBody>
      </p:sp>
    </p:spTree>
    <p:extLst>
      <p:ext uri="{BB962C8B-B14F-4D97-AF65-F5344CB8AC3E}">
        <p14:creationId xmlns:p14="http://schemas.microsoft.com/office/powerpoint/2010/main" val="337979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Det store bildet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55576" y="177281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accent3">
                    <a:lumMod val="50000"/>
                  </a:schemeClr>
                </a:solidFill>
              </a:rPr>
              <a:t>Hva betyr dette for hvordan vi rigger oss for fremtiden?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827584" y="364502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accent3">
                    <a:lumMod val="50000"/>
                  </a:schemeClr>
                </a:solidFill>
              </a:rPr>
              <a:t>Hvilke strategiske grep må vi ta de nærmeste årene?</a:t>
            </a:r>
          </a:p>
        </p:txBody>
      </p:sp>
    </p:spTree>
    <p:extLst>
      <p:ext uri="{BB962C8B-B14F-4D97-AF65-F5344CB8AC3E}">
        <p14:creationId xmlns:p14="http://schemas.microsoft.com/office/powerpoint/2010/main" val="18060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8F0C909-B688-4673-8F32-4A0B7AF0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15</a:t>
            </a:fld>
            <a:endParaRPr lang="nb-NO" altLang="nb-NO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A8F3A8B-F14A-4BD9-81E3-1311F985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77" y="1"/>
            <a:ext cx="31184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B12A935-E1E3-44D9-B58F-08EA63156E56}"/>
              </a:ext>
            </a:extLst>
          </p:cNvPr>
          <p:cNvSpPr txBox="1"/>
          <p:nvPr/>
        </p:nvSpPr>
        <p:spPr>
          <a:xfrm>
            <a:off x="683568" y="2060848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chemeClr val="accent3">
                    <a:lumMod val="50000"/>
                  </a:schemeClr>
                </a:solidFill>
              </a:rPr>
              <a:t>Hovedgrepene i planperioden</a:t>
            </a:r>
          </a:p>
        </p:txBody>
      </p:sp>
    </p:spTree>
    <p:extLst>
      <p:ext uri="{BB962C8B-B14F-4D97-AF65-F5344CB8AC3E}">
        <p14:creationId xmlns:p14="http://schemas.microsoft.com/office/powerpoint/2010/main" val="186748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Mål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11560" y="141763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Bedre balanse mellom inntekter og utgifter på varig basis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96756" y="27809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Stabilitet i tjenestene overfor innbyggere og næringsliv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3C5F9B4-418B-4820-A003-C1215F714782}"/>
              </a:ext>
            </a:extLst>
          </p:cNvPr>
          <p:cNvSpPr txBox="1"/>
          <p:nvPr/>
        </p:nvSpPr>
        <p:spPr>
          <a:xfrm>
            <a:off x="596756" y="414421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Dreining av ressursbruken fra der hvor behovet minsker til der hvor behovet øker</a:t>
            </a:r>
          </a:p>
        </p:txBody>
      </p:sp>
    </p:spTree>
    <p:extLst>
      <p:ext uri="{BB962C8B-B14F-4D97-AF65-F5344CB8AC3E}">
        <p14:creationId xmlns:p14="http://schemas.microsoft.com/office/powerpoint/2010/main" val="7778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Tre handlingsalternativer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Redusere kvalitet og omfang på tjenestene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Gjennomføre strukturelle endringer i tjenestene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Slå oss sammen med andre kommune</a:t>
            </a:r>
          </a:p>
          <a:p>
            <a:pPr marL="0" indent="0">
              <a:buNone/>
            </a:pP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7C44DF1-0337-4D37-BEBC-D7EC572EB27E}"/>
              </a:ext>
            </a:extLst>
          </p:cNvPr>
          <p:cNvSpPr txBox="1">
            <a:spLocks/>
          </p:cNvSpPr>
          <p:nvPr/>
        </p:nvSpPr>
        <p:spPr bwMode="auto">
          <a:xfrm>
            <a:off x="443486" y="3871900"/>
            <a:ext cx="8229600" cy="6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Mulighetene for strukturelle endringer er langt på vei brukt opp i egen kommune, men fortsatt muligheter for økt interkommunalt samarbeid</a:t>
            </a:r>
          </a:p>
          <a:p>
            <a:pPr marL="0" indent="0">
              <a:buNone/>
            </a:pPr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249564C1-42DE-48F8-AB59-78C39D7EE975}"/>
              </a:ext>
            </a:extLst>
          </p:cNvPr>
          <p:cNvSpPr txBox="1">
            <a:spLocks/>
          </p:cNvSpPr>
          <p:nvPr/>
        </p:nvSpPr>
        <p:spPr bwMode="auto">
          <a:xfrm>
            <a:off x="457200" y="4672862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Spørsmålet om kommunesammenslåing ble sist behandlet av kommunestyret </a:t>
            </a:r>
            <a:br>
              <a:rPr lang="nb-NO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30. 08.21, uten at det var politisk flertall for å utrede muligheter og konsekvenser av en kommunesammenslåing med Åsnes kommune</a:t>
            </a:r>
          </a:p>
          <a:p>
            <a:pPr marL="0" indent="0">
              <a:buNone/>
            </a:pP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98023FA-EDF0-4FD3-A6C2-43696B6B680B}"/>
              </a:ext>
            </a:extLst>
          </p:cNvPr>
          <p:cNvSpPr txBox="1">
            <a:spLocks/>
          </p:cNvSpPr>
          <p:nvPr/>
        </p:nvSpPr>
        <p:spPr bwMode="auto">
          <a:xfrm>
            <a:off x="443486" y="5733256"/>
            <a:ext cx="8229600" cy="5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Det gjenstående hovedalternativet er derfor fortsatt kutt i egne tjenester.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37FA544-4E6A-4176-A811-9539347C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18</a:t>
            </a:fld>
            <a:endParaRPr lang="nb-NO" alt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33A3E5F-BDF7-49CC-868E-DCB020037A3B}"/>
              </a:ext>
            </a:extLst>
          </p:cNvPr>
          <p:cNvSpPr txBox="1"/>
          <p:nvPr/>
        </p:nvSpPr>
        <p:spPr>
          <a:xfrm>
            <a:off x="1259632" y="2060848"/>
            <a:ext cx="63367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chemeClr val="accent3">
                    <a:lumMod val="50000"/>
                  </a:schemeClr>
                </a:solidFill>
              </a:rPr>
              <a:t>Spørsmål er da: Hvor går smertegrensen – for brukere, innbyggere, folkevalgte og ansatte?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495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Hovedgrepene i planperioden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Innsparingstiltak innenfor alle tjenestene (totalt 13,4 mill. kr)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Størst relativt kutt i skole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Størst konsekvenser innenfor helse (forebyggende tiltak) og pleie og omsorg (stengning av avdeling ved Våler omsorgssenter)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Nye behov i 2022 utgjør 7 mill. kr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Akkumulert innsparingsbehov frem mot 2025 på 43 mill. kr betyr fortsatt kutt i tjenestene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Arbeidet med tilpassing av driften til gjeldende inntektsrammer må videreføres. Vi har ingen tid å miste! 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VÅG-samarbeidet bør utvikles til å omfatte flere tjenester</a:t>
            </a:r>
          </a:p>
          <a:p>
            <a:r>
              <a:rPr lang="nb-NO" sz="2900" dirty="0">
                <a:solidFill>
                  <a:schemeClr val="accent3">
                    <a:lumMod val="50000"/>
                  </a:schemeClr>
                </a:solidFill>
              </a:rPr>
              <a:t>Felles NAV-kontor og deltagelse i Hedmark IKT må utredes</a:t>
            </a:r>
          </a:p>
          <a:p>
            <a:pPr lvl="0"/>
            <a:r>
              <a:rPr lang="nb-NO" sz="3100" dirty="0">
                <a:solidFill>
                  <a:schemeClr val="accent3">
                    <a:lumMod val="50000"/>
                  </a:schemeClr>
                </a:solidFill>
              </a:rPr>
              <a:t>Eiendomsskatt på næring, verker og bruk økes fra 6 til 7 promille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Maksimale satser fra 2022 på all fast eiendom</a:t>
            </a:r>
          </a:p>
          <a:p>
            <a:r>
              <a:rPr lang="nb-NO" sz="2900" dirty="0">
                <a:solidFill>
                  <a:schemeClr val="accent3">
                    <a:lumMod val="50000"/>
                  </a:schemeClr>
                </a:solidFill>
              </a:rPr>
              <a:t>Disposisjonsfondet reduseres fra 18,8 til 4,1 mill. kr ved utgangen av 2022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Gjør kommunen sårbar for svikt i inntekter og uforutsette utgifter</a:t>
            </a:r>
          </a:p>
          <a:p>
            <a:pPr lvl="0"/>
            <a:r>
              <a:rPr lang="nb-NO" sz="2900" dirty="0">
                <a:solidFill>
                  <a:schemeClr val="accent3">
                    <a:lumMod val="50000"/>
                  </a:schemeClr>
                </a:solidFill>
              </a:rPr>
              <a:t>Investeringer på 108 mill. kr i planperioden, men ikke alle behov er med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6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>
                <a:solidFill>
                  <a:schemeClr val="accent3">
                    <a:lumMod val="50000"/>
                  </a:schemeClr>
                </a:solidFill>
              </a:rPr>
              <a:t>Hva er kommunens handlingsprogram?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25144" cy="4525963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Handlingsprogram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Kommuneplanens handlingsdel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Økonomiplan (2022-2025) med årsbudsjett (2022)</a:t>
            </a:r>
          </a:p>
          <a:p>
            <a:pPr lvl="1"/>
            <a:endParaRPr lang="nb-NO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"/>
          </p:nvPr>
        </p:nvSpPr>
        <p:spPr>
          <a:xfrm>
            <a:off x="4572000" y="1340768"/>
            <a:ext cx="4114800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Innhold: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Det kommunale plansystemet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Økonomi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status og utfordringer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Rammebetingelser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Drift og investering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Tjenestene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Fakta om tjenestene 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Økonomi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Utfordringer og muligheter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Satsinger og tiltak</a:t>
            </a:r>
          </a:p>
          <a:p>
            <a:pPr lvl="2"/>
            <a:r>
              <a:rPr lang="nb-NO" sz="1600" dirty="0">
                <a:solidFill>
                  <a:schemeClr val="accent3">
                    <a:lumMod val="50000"/>
                  </a:schemeClr>
                </a:solidFill>
              </a:rPr>
              <a:t>Mål og virkemidler</a:t>
            </a:r>
            <a:endParaRPr lang="nb-NO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Vedlegg</a:t>
            </a:r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67AC0C8-5ABF-4F9D-8A70-0008618104F1}"/>
              </a:ext>
            </a:extLst>
          </p:cNvPr>
          <p:cNvSpPr txBox="1"/>
          <p:nvPr/>
        </p:nvSpPr>
        <p:spPr>
          <a:xfrm>
            <a:off x="1223628" y="38610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… i ett dokument</a:t>
            </a:r>
          </a:p>
        </p:txBody>
      </p:sp>
    </p:spTree>
    <p:extLst>
      <p:ext uri="{BB962C8B-B14F-4D97-AF65-F5344CB8AC3E}">
        <p14:creationId xmlns:p14="http://schemas.microsoft.com/office/powerpoint/2010/main" val="35724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2758ED1-09AD-4991-AD1F-97E28B41C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74177"/>
              </p:ext>
            </p:extLst>
          </p:nvPr>
        </p:nvGraphicFramePr>
        <p:xfrm>
          <a:off x="683568" y="2112433"/>
          <a:ext cx="7441307" cy="238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7153200" imgH="2295705" progId="Excel.Sheet.12">
                  <p:embed/>
                </p:oleObj>
              </mc:Choice>
              <mc:Fallback>
                <p:oleObj name="Regneark" r:id="rId3" imgW="7153200" imgH="2295705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2758ED1-09AD-4991-AD1F-97E28B41C7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112433"/>
                        <a:ext cx="7441307" cy="2387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7" y="692696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Hovedgrepene i planperioden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263F56-9CB2-47B2-BD23-051E7B325EF7}"/>
              </a:ext>
            </a:extLst>
          </p:cNvPr>
          <p:cNvSpPr/>
          <p:nvPr/>
        </p:nvSpPr>
        <p:spPr>
          <a:xfrm>
            <a:off x="71500" y="2924944"/>
            <a:ext cx="9001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2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Fortsette som i dag?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899591" y="1268760"/>
          <a:ext cx="71712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073151" y="5476587"/>
          <a:ext cx="6997698" cy="668655"/>
        </p:xfrm>
        <a:graphic>
          <a:graphicData uri="http://schemas.openxmlformats.org/drawingml/2006/table">
            <a:tbl>
              <a:tblPr/>
              <a:tblGrid>
                <a:gridCol w="3951082">
                  <a:extLst>
                    <a:ext uri="{9D8B030D-6E8A-4147-A177-3AD203B41FA5}">
                      <a16:colId xmlns:a16="http://schemas.microsoft.com/office/drawing/2014/main" val="1673480053"/>
                    </a:ext>
                  </a:extLst>
                </a:gridCol>
                <a:gridCol w="761654">
                  <a:extLst>
                    <a:ext uri="{9D8B030D-6E8A-4147-A177-3AD203B41FA5}">
                      <a16:colId xmlns:a16="http://schemas.microsoft.com/office/drawing/2014/main" val="493919952"/>
                    </a:ext>
                  </a:extLst>
                </a:gridCol>
                <a:gridCol w="761654">
                  <a:extLst>
                    <a:ext uri="{9D8B030D-6E8A-4147-A177-3AD203B41FA5}">
                      <a16:colId xmlns:a16="http://schemas.microsoft.com/office/drawing/2014/main" val="579104915"/>
                    </a:ext>
                  </a:extLst>
                </a:gridCol>
                <a:gridCol w="761654">
                  <a:extLst>
                    <a:ext uri="{9D8B030D-6E8A-4147-A177-3AD203B41FA5}">
                      <a16:colId xmlns:a16="http://schemas.microsoft.com/office/drawing/2014/main" val="393377194"/>
                    </a:ext>
                  </a:extLst>
                </a:gridCol>
                <a:gridCol w="761654">
                  <a:extLst>
                    <a:ext uri="{9D8B030D-6E8A-4147-A177-3AD203B41FA5}">
                      <a16:colId xmlns:a16="http://schemas.microsoft.com/office/drawing/2014/main" val="37346211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47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Korrigert netto driftsresultat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604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Korrigert netto driftsresultat i % av driftsinntektene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-7,59 %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-8,91 %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-10,61 %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0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51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Kommunedirektørens forslag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1180368" y="1208674"/>
          <a:ext cx="6768751" cy="398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Rett linje 6"/>
          <p:cNvCxnSpPr/>
          <p:nvPr/>
        </p:nvCxnSpPr>
        <p:spPr>
          <a:xfrm flipV="1">
            <a:off x="457200" y="2132856"/>
            <a:ext cx="8136904" cy="3825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1180367" y="5542407"/>
          <a:ext cx="6848014" cy="441960"/>
        </p:xfrm>
        <a:graphic>
          <a:graphicData uri="http://schemas.openxmlformats.org/drawingml/2006/table">
            <a:tbl>
              <a:tblPr/>
              <a:tblGrid>
                <a:gridCol w="3751673">
                  <a:extLst>
                    <a:ext uri="{9D8B030D-6E8A-4147-A177-3AD203B41FA5}">
                      <a16:colId xmlns:a16="http://schemas.microsoft.com/office/drawing/2014/main" val="1223947184"/>
                    </a:ext>
                  </a:extLst>
                </a:gridCol>
                <a:gridCol w="791070">
                  <a:extLst>
                    <a:ext uri="{9D8B030D-6E8A-4147-A177-3AD203B41FA5}">
                      <a16:colId xmlns:a16="http://schemas.microsoft.com/office/drawing/2014/main" val="4164970058"/>
                    </a:ext>
                  </a:extLst>
                </a:gridCol>
                <a:gridCol w="804095">
                  <a:extLst>
                    <a:ext uri="{9D8B030D-6E8A-4147-A177-3AD203B41FA5}">
                      <a16:colId xmlns:a16="http://schemas.microsoft.com/office/drawing/2014/main" val="425734520"/>
                    </a:ext>
                  </a:extLst>
                </a:gridCol>
                <a:gridCol w="755354">
                  <a:extLst>
                    <a:ext uri="{9D8B030D-6E8A-4147-A177-3AD203B41FA5}">
                      <a16:colId xmlns:a16="http://schemas.microsoft.com/office/drawing/2014/main" val="2208087789"/>
                    </a:ext>
                  </a:extLst>
                </a:gridCol>
                <a:gridCol w="745822">
                  <a:extLst>
                    <a:ext uri="{9D8B030D-6E8A-4147-A177-3AD203B41FA5}">
                      <a16:colId xmlns:a16="http://schemas.microsoft.com/office/drawing/2014/main" val="4178844955"/>
                    </a:ext>
                  </a:extLst>
                </a:gridCol>
              </a:tblGrid>
              <a:tr h="2034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85645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Korrigert netto driftsresultat uten ytterligere tiltak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-14 782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-7 072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-12 642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-14 814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4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09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Fortsette som i dag?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1484784"/>
          <a:ext cx="59766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971600" y="5299544"/>
          <a:ext cx="7344813" cy="668655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3641041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3517334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576400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0419756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752488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42487385"/>
                    </a:ext>
                  </a:extLst>
                </a:gridCol>
                <a:gridCol w="720077">
                  <a:extLst>
                    <a:ext uri="{9D8B030D-6E8A-4147-A177-3AD203B41FA5}">
                      <a16:colId xmlns:a16="http://schemas.microsoft.com/office/drawing/2014/main" val="42799648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96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Disposisjonsfond 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-35 845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-37 658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-38 276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31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Disposisjonsfond i % av driftsinntekter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-10,05 %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-10,61 %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19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3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Kommunedirektørens forslag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1403648" y="1417638"/>
          <a:ext cx="6624736" cy="388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Rett linje 8"/>
          <p:cNvCxnSpPr/>
          <p:nvPr/>
        </p:nvCxnSpPr>
        <p:spPr>
          <a:xfrm>
            <a:off x="1835696" y="2708920"/>
            <a:ext cx="590465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1547663" y="5577517"/>
          <a:ext cx="6336705" cy="445770"/>
        </p:xfrm>
        <a:graphic>
          <a:graphicData uri="http://schemas.openxmlformats.org/drawingml/2006/table">
            <a:tbl>
              <a:tblPr/>
              <a:tblGrid>
                <a:gridCol w="1512167">
                  <a:extLst>
                    <a:ext uri="{9D8B030D-6E8A-4147-A177-3AD203B41FA5}">
                      <a16:colId xmlns:a16="http://schemas.microsoft.com/office/drawing/2014/main" val="697589656"/>
                    </a:ext>
                  </a:extLst>
                </a:gridCol>
                <a:gridCol w="700868">
                  <a:extLst>
                    <a:ext uri="{9D8B030D-6E8A-4147-A177-3AD203B41FA5}">
                      <a16:colId xmlns:a16="http://schemas.microsoft.com/office/drawing/2014/main" val="44186306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3296538568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1617706369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3513400913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1174548973"/>
                    </a:ext>
                  </a:extLst>
                </a:gridCol>
                <a:gridCol w="824734">
                  <a:extLst>
                    <a:ext uri="{9D8B030D-6E8A-4147-A177-3AD203B41FA5}">
                      <a16:colId xmlns:a16="http://schemas.microsoft.com/office/drawing/2014/main" val="38761144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70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Disposisjonsfond 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97123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47D25570-2EF4-4DA1-8E29-7E7A1F990A80}"/>
              </a:ext>
            </a:extLst>
          </p:cNvPr>
          <p:cNvSpPr txBox="1"/>
          <p:nvPr/>
        </p:nvSpPr>
        <p:spPr>
          <a:xfrm>
            <a:off x="4211959" y="238541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5-10 %</a:t>
            </a:r>
          </a:p>
        </p:txBody>
      </p:sp>
    </p:spTree>
    <p:extLst>
      <p:ext uri="{BB962C8B-B14F-4D97-AF65-F5344CB8AC3E}">
        <p14:creationId xmlns:p14="http://schemas.microsoft.com/office/powerpoint/2010/main" val="2301758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18" y="0"/>
            <a:ext cx="321678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Statsbudsjettet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3800" dirty="0">
                <a:solidFill>
                  <a:schemeClr val="accent3">
                    <a:lumMod val="50000"/>
                  </a:schemeClr>
                </a:solidFill>
              </a:rPr>
              <a:t>Robuste kommuner:</a:t>
            </a:r>
          </a:p>
          <a:p>
            <a:pPr lvl="1"/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Forventer at alle kommuner skal ha kapasitet og kompetanse til å løse de samme oppgavene (generalistkommuneprinsippet)</a:t>
            </a:r>
          </a:p>
          <a:p>
            <a:pPr lvl="1"/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God økonomistyring</a:t>
            </a:r>
          </a:p>
          <a:p>
            <a:pPr lvl="1"/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Krav til effektivisering</a:t>
            </a:r>
          </a:p>
          <a:p>
            <a:r>
              <a:rPr lang="nb-NO" sz="3800" dirty="0">
                <a:solidFill>
                  <a:schemeClr val="accent3">
                    <a:lumMod val="50000"/>
                  </a:schemeClr>
                </a:solidFill>
              </a:rPr>
              <a:t>Barnevernreform</a:t>
            </a:r>
          </a:p>
          <a:p>
            <a:r>
              <a:rPr lang="nb-NO" sz="3800" dirty="0">
                <a:solidFill>
                  <a:schemeClr val="accent3">
                    <a:lumMod val="50000"/>
                  </a:schemeClr>
                </a:solidFill>
              </a:rPr>
              <a:t>Tilleggsproposisjon?</a:t>
            </a:r>
          </a:p>
          <a:p>
            <a:endParaRPr lang="nb-NO" sz="3800" dirty="0">
              <a:solidFill>
                <a:schemeClr val="bg1"/>
              </a:solidFill>
            </a:endParaRPr>
          </a:p>
          <a:p>
            <a:pPr lvl="1"/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61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Gjeldsutvikling i planperioden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Lånegjelden øker med 15,7 mill. kr 2021-2025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Renten øker fra 1,4 % i 2021 til 2,4 % i 2025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Avdrag øker med 7,1 mill. kr og renter (netto) med 6,2 mill. kr fra 2021-2025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Økte finansutgifter gir tilsvarende mindre til drift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Ombygging bofellesskap VOS, Vålertunet 2 og ny brannstasjon må utredes nærmere og er derfor ikke innarbeidet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26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Gjeldsutvikling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259632" y="1417638"/>
          <a:ext cx="6624736" cy="431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866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5" y="0"/>
            <a:ext cx="377717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5616624" cy="2016224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accent3">
                    <a:lumMod val="50000"/>
                  </a:schemeClr>
                </a:solidFill>
              </a:rPr>
              <a:t>Hva går pengene til?</a:t>
            </a:r>
          </a:p>
        </p:txBody>
      </p:sp>
    </p:spTree>
    <p:extLst>
      <p:ext uri="{BB962C8B-B14F-4D97-AF65-F5344CB8AC3E}">
        <p14:creationId xmlns:p14="http://schemas.microsoft.com/office/powerpoint/2010/main" val="252579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Netto driftsrammer fordelt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611560" y="1417638"/>
          <a:ext cx="8136904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57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>
                <a:solidFill>
                  <a:schemeClr val="accent3">
                    <a:lumMod val="50000"/>
                  </a:schemeClr>
                </a:solidFill>
              </a:rPr>
              <a:t>Endringer i plandokumentet fra 2022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BF92737-7990-4E92-8BF9-8CBF2953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Mer fokus på tjenestene og hva vi skal få til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Fakta om tjenestene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Satsinger og tiltak 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Økonomi er et verktøy for at kommunen skal kunne løse sine fire oppgaver som samfunnsutvikler, tjenesteprodusent, myndighetsutøver og arena for demokratiutvikling, men ikke noe mål i seg selv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Kommunen har ikke størst mulig «overskudd» som mål, men gode tjenester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3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95" y="0"/>
            <a:ext cx="320840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Gebyrer, avgifter og egenbetalinger</a:t>
            </a:r>
          </a:p>
        </p:txBody>
      </p:sp>
    </p:spTree>
    <p:extLst>
      <p:ext uri="{BB962C8B-B14F-4D97-AF65-F5344CB8AC3E}">
        <p14:creationId xmlns:p14="http://schemas.microsoft.com/office/powerpoint/2010/main" val="1219328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Gebyrer, avgifter og egenbetalinger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 generelle betalingssatsene økes gjennomgående med konsumprisindeks eller lønnsvekst der satsene ikke fastsettes av staten</a:t>
            </a:r>
          </a:p>
          <a:p>
            <a:pPr lvl="0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Oppholdsbetaling SFO er økt med forventet lønnsvekst og barnehageprisene er makspris </a:t>
            </a:r>
          </a:p>
          <a:p>
            <a:pPr lvl="0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Satser for praktisk bistand i hjemmet har økt med 5,8 % pga. lave satser i dag</a:t>
            </a:r>
          </a:p>
          <a:p>
            <a:pPr lvl="0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Vann, avløp og renovasjon er justert i forhold til selvkostberegning, som medfører noe reduksjon på vann og renovasjon, øvrige samme som 2021</a:t>
            </a:r>
          </a:p>
          <a:p>
            <a:pPr lvl="0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Våler Kommuneskoger KF har eget prisregulativ som vedlegg til sitt budsjett</a:t>
            </a:r>
          </a:p>
        </p:txBody>
      </p:sp>
    </p:spTree>
    <p:extLst>
      <p:ext uri="{BB962C8B-B14F-4D97-AF65-F5344CB8AC3E}">
        <p14:creationId xmlns:p14="http://schemas.microsoft.com/office/powerpoint/2010/main" val="3916107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194920" cy="1162050"/>
          </a:xfrm>
        </p:spPr>
        <p:txBody>
          <a:bodyPr>
            <a:normAutofit/>
          </a:bodyPr>
          <a:lstStyle/>
          <a:p>
            <a:pPr algn="ctr"/>
            <a:r>
              <a:rPr lang="nb-NO" sz="5400" b="0" dirty="0">
                <a:solidFill>
                  <a:schemeClr val="accent3">
                    <a:lumMod val="50000"/>
                  </a:schemeClr>
                </a:solidFill>
              </a:rPr>
              <a:t>Investeringer</a:t>
            </a:r>
            <a:endParaRPr lang="nb-NO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71" y="0"/>
            <a:ext cx="2980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7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Investering og finansiering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Totalt 19,4 mill. kr i investeringer i bygg/anlegg og andre varige driftsmidler 2022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Helse og omsorg: 2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Undervisning og kultur: 7 mill. kr 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Boliger: 0,2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IKT og annet: 1,4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Vei, gatelys og uteanlegg: 4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Vann og avløp: 4 mill. kr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Finansieres med ubrukte lånemidler og medfører derfor ingen økte finanskostnader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Investering og finansiering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Totalt 90 mill. kr i investeringer 2023-2025 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Ombygging fysikalsk institutt til bofellesskap: 11,3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Renseanlegg: 50 mill. kr</a:t>
            </a:r>
          </a:p>
          <a:p>
            <a:pPr lvl="1"/>
            <a:endParaRPr lang="nb-NO" sz="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Investeringer som må utredes nærmere og som derfor ikke er med i økonomiplanen: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Brannstasjon, ombygging bofellesskap VOS, Vålertunet 2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Økte finanskostnader 2025: 3,8 mill. kr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0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2A33A95-4B3F-463D-BECE-DD983BEB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35</a:t>
            </a:fld>
            <a:endParaRPr lang="nb-NO" altLang="nb-NO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3AE4046-2B0D-4DF9-9A7A-1B99E9DB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56" y="-11857"/>
            <a:ext cx="2953243" cy="686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4CA9812-078A-4820-A24E-25458A5884DA}"/>
              </a:ext>
            </a:extLst>
          </p:cNvPr>
          <p:cNvSpPr txBox="1"/>
          <p:nvPr/>
        </p:nvSpPr>
        <p:spPr>
          <a:xfrm>
            <a:off x="323528" y="242088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accent3">
                    <a:lumMod val="50000"/>
                  </a:schemeClr>
                </a:solidFill>
              </a:rPr>
              <a:t>Virksomhetene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8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Fellesoppgaver</a:t>
            </a: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5100" dirty="0">
                <a:solidFill>
                  <a:schemeClr val="accent3">
                    <a:lumMod val="50000"/>
                  </a:schemeClr>
                </a:solidFill>
              </a:rPr>
              <a:t>Fellestjenester skole/barnehage, private barnehager, kirke og eksterne samarbeid helse</a:t>
            </a:r>
          </a:p>
          <a:p>
            <a:r>
              <a:rPr lang="nb-NO" sz="5000" dirty="0">
                <a:solidFill>
                  <a:schemeClr val="accent3">
                    <a:lumMod val="50000"/>
                  </a:schemeClr>
                </a:solidFill>
              </a:rPr>
              <a:t>Nye behov: 0,5 mill. kr</a:t>
            </a:r>
          </a:p>
          <a:p>
            <a:pPr lvl="1"/>
            <a:r>
              <a:rPr lang="nb-NO" sz="4600" dirty="0">
                <a:solidFill>
                  <a:schemeClr val="accent3">
                    <a:lumMod val="50000"/>
                  </a:schemeClr>
                </a:solidFill>
              </a:rPr>
              <a:t>Refusjonsgaranti styrkingstiltak private barnehager	</a:t>
            </a:r>
          </a:p>
          <a:p>
            <a:r>
              <a:rPr lang="nb-NO" sz="5100" dirty="0">
                <a:solidFill>
                  <a:schemeClr val="accent3">
                    <a:lumMod val="50000"/>
                  </a:schemeClr>
                </a:solidFill>
              </a:rPr>
              <a:t>Reduksjon i rammen med 0,3 mill. kr:</a:t>
            </a:r>
          </a:p>
          <a:p>
            <a:pPr lvl="1"/>
            <a:r>
              <a:rPr lang="nb-NO" sz="4200" dirty="0">
                <a:solidFill>
                  <a:schemeClr val="accent3">
                    <a:lumMod val="50000"/>
                  </a:schemeClr>
                </a:solidFill>
              </a:rPr>
              <a:t>Endringer i avtale om pedagogisk psykologisk tjeneste 0,1 mill. kr</a:t>
            </a:r>
          </a:p>
          <a:p>
            <a:pPr lvl="1"/>
            <a:r>
              <a:rPr lang="nb-NO" sz="4200" dirty="0">
                <a:solidFill>
                  <a:schemeClr val="accent3">
                    <a:lumMod val="50000"/>
                  </a:schemeClr>
                </a:solidFill>
              </a:rPr>
              <a:t>Omorganisering av logopedtjenesten i skole og barnehage 0,2 mill. kr</a:t>
            </a:r>
          </a:p>
          <a:p>
            <a:r>
              <a:rPr lang="nb-NO" sz="46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sz="4200" dirty="0">
                <a:solidFill>
                  <a:schemeClr val="accent3">
                    <a:lumMod val="50000"/>
                  </a:schemeClr>
                </a:solidFill>
              </a:rPr>
              <a:t>Dårligere tilbud til barn som trenger logoped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Kommunedirektør og stab</a:t>
            </a: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Nye behov: 0,7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Kommuneplan: 0,2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Sentrale midler til opplæring og kurs: 0,3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Deltakelse i Visit ElverumRegionen og Finnskogen Natur og kulturpark: 0,2 mill. kr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Reduksjon i rammen med: 0,7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Redusere ressurser IKT/velferdsteknologi: 0,1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Redusere åpningstiden på servicetorget: 0,1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VÅG-samarbeidet/NAV/H-IKT: 0,5 mill. kr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Ytterligere bemanningsreduksjoner i en allerede marginal stab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Redusert service til publikum og intern støtte</a:t>
            </a:r>
          </a:p>
        </p:txBody>
      </p:sp>
    </p:spTree>
    <p:extLst>
      <p:ext uri="{BB962C8B-B14F-4D97-AF65-F5344CB8AC3E}">
        <p14:creationId xmlns:p14="http://schemas.microsoft.com/office/powerpoint/2010/main" val="37164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Våler barne- og ungdomsskole</a:t>
            </a: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rammen 3,1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Tilpasning til lærernormen gjennom reduksjon i antall lærerårsverk/reduksjon fagarbeider (7,8 årsverk)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Reduserte ressurser administrasjon og ledelse (1,5 årsverk)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Engasjementer som utløper juli 2022 (4,4 årsverk)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Redusert lærertetthet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Mindre tid til elever med spesielle behov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Mindre tid for ledelsen til å følge opp ansatte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Redusert administrativ støtte for ansatte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Fortsatt innenfor statlig bestemt lærernorm</a:t>
            </a:r>
            <a:endParaRPr lang="nb-NO" sz="2400" dirty="0">
              <a:solidFill>
                <a:schemeClr val="bg1"/>
              </a:solidFill>
            </a:endParaRPr>
          </a:p>
          <a:p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Nordhagen barnehage</a:t>
            </a:r>
            <a:endParaRPr lang="nb-NO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rammen 0,8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Redusert bemanning som følge av nedgang i antall barn (2,6 årsverk)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Utfordrende med effektiv drift i uhensiktsmessig bygg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Mindre ressurser til oppfølging av barna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Videreført drift gir betydelig økning i kommunens tilskudd til private barnehager fra 2024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Stor usikkerhet knyttet til barnetall og barns behov fra høsten 2022</a:t>
            </a:r>
          </a:p>
        </p:txBody>
      </p:sp>
    </p:spTree>
    <p:extLst>
      <p:ext uri="{BB962C8B-B14F-4D97-AF65-F5344CB8AC3E}">
        <p14:creationId xmlns:p14="http://schemas.microsoft.com/office/powerpoint/2010/main" val="3434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237B523-1231-4B03-8F1C-9507CD74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4</a:t>
            </a:fld>
            <a:endParaRPr lang="nb-NO" alt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A78BC26-FD11-467F-97D9-856011A5AE37}"/>
              </a:ext>
            </a:extLst>
          </p:cNvPr>
          <p:cNvSpPr txBox="1"/>
          <p:nvPr/>
        </p:nvSpPr>
        <p:spPr>
          <a:xfrm>
            <a:off x="755576" y="270892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accent3">
                    <a:lumMod val="50000"/>
                  </a:schemeClr>
                </a:solidFill>
              </a:rPr>
              <a:t>Det store bildet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0AC4A4-4204-418B-811B-17312ECFB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18" y="0"/>
            <a:ext cx="321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Kultur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Nye behov: 0,1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Markering av 1000-års jubileet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rammen: 0,3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Funksjon som barnebibliotekar løses innenfor årsverket til kulturskolerektor: 0,2 mill. kr (0,2 årsverk)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øvrig bemanning: 0,1 mill. kr (0,3 årsverk)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Redusert kapasitet – kulturskolen, saksbehandling, arrangementer m.m.</a:t>
            </a:r>
          </a:p>
          <a:p>
            <a:pPr lvl="1"/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Landbrukskontoret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900" dirty="0">
                <a:solidFill>
                  <a:schemeClr val="accent3">
                    <a:lumMod val="50000"/>
                  </a:schemeClr>
                </a:solidFill>
              </a:rPr>
              <a:t>Reduksjon i rammen (Vålers andel): 0,3 mill. kr</a:t>
            </a:r>
          </a:p>
          <a:p>
            <a:pPr lvl="1">
              <a:buFontTx/>
              <a:buChar char="-"/>
            </a:pP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Nedbemanning med 1 årsverk</a:t>
            </a:r>
          </a:p>
          <a:p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>
              <a:buFontTx/>
              <a:buChar char="-"/>
            </a:pP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Stans i tilnærmet alt utviklingsarbeid/alle prosjekter</a:t>
            </a:r>
          </a:p>
          <a:p>
            <a:pPr lvl="1">
              <a:buFontTx/>
              <a:buChar char="-"/>
            </a:pP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Lovpålagte kontroller blir nedprioritert ytterligere</a:t>
            </a:r>
          </a:p>
          <a:p>
            <a:pPr lvl="1">
              <a:buFontTx/>
              <a:buChar char="-"/>
            </a:pP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Teknisk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Nye behov: 0,4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Vedlikehold kommunale formålsbygg 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rammen: 0,4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Reduserte driftskostnader ved salg av eiendom: </a:t>
            </a: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0,3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Reduserte driftskostnader knyttet til utskifting av gamle anlegg kjøl/frys VOS: 0,1 mill. kr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Noe styrket bygningsvedlikehold, men langt fra nok til dekke et betydelig vedlikeholdsetterslep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Fortsatt minimalt vegvedlikehold</a:t>
            </a:r>
          </a:p>
        </p:txBody>
      </p:sp>
    </p:spTree>
    <p:extLst>
      <p:ext uri="{BB962C8B-B14F-4D97-AF65-F5344CB8AC3E}">
        <p14:creationId xmlns:p14="http://schemas.microsoft.com/office/powerpoint/2010/main" val="34362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Helse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55000" lnSpcReduction="20000"/>
          </a:bodyPr>
          <a:lstStyle/>
          <a:p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Nye behov: 5 mill. kr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Innleie av vikar i fastlegehjemmel: 1 mill. kr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Endringer i tilskudd fastleger samt økt sats for daglegevaktgodtgjøring: 0,2 mill. kr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Økte utgifter barnevernreformen: 3,9 mill. kr</a:t>
            </a:r>
          </a:p>
          <a:p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Reduksjon i driftsramme: 2,1 mill. kr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Reforhandle kjøp av spesialiserte heldøgns omsorg (HDO) plasser (ny rammeavtale med Stendi): 1,3 mill. kr 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Delfinansiere faste stillinger med tilskuddsmidler (ingen vikar for fast ansatt): 0,4 mill. kr</a:t>
            </a:r>
          </a:p>
          <a:p>
            <a:pPr lvl="2"/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>Løpende oppgaver blir ikke løst, overført til andre eller, skjøvet ut i tid?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Endrede behov barnevern: 0,2 mill. kr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Redusere andre driftskostnader: 0,2 mill. kr</a:t>
            </a:r>
          </a:p>
          <a:p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Flere av tiltakene i 2022 kan ikke vedvare over en lengre tid.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Tiltak fra 2023 vil være svært inngripende og en ny vurdering av forsvarligheten av å gjennomføre tiltakene vil bli gjort i forbindelse med arbeidet med budsjettet for 2023.</a:t>
            </a:r>
          </a:p>
        </p:txBody>
      </p:sp>
    </p:spTree>
    <p:extLst>
      <p:ext uri="{BB962C8B-B14F-4D97-AF65-F5344CB8AC3E}">
        <p14:creationId xmlns:p14="http://schemas.microsoft.com/office/powerpoint/2010/main" val="6561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040" y="476672"/>
            <a:ext cx="8229600" cy="1143000"/>
          </a:xfrm>
        </p:spPr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TIFU </a:t>
            </a:r>
            <a:br>
              <a:rPr lang="nb-NO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(tiltak og tjenester for funksjonshemmede)</a:t>
            </a:r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332440" cy="40324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Reduksjon i driftsrammen: 2,5 mill. kr</a:t>
            </a:r>
          </a:p>
          <a:p>
            <a:pPr lvl="1"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Inngått nye avtale om heldøgns omsorg (HDO) plasser: 0,7 mill. kr (ny rammeavtale med Stendi)</a:t>
            </a:r>
          </a:p>
          <a:p>
            <a:pPr lvl="2">
              <a:lnSpc>
                <a:spcPct val="80000"/>
              </a:lnSpc>
            </a:pP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Hensyntatt reduksjon i tilskuddet til ressurskrevende tjenester</a:t>
            </a:r>
          </a:p>
          <a:p>
            <a:pPr lvl="1"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Overflytte brukere til VOS pga. økt pleiebehov: </a:t>
            </a:r>
            <a:br>
              <a:rPr lang="nb-NO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1 mill. kr</a:t>
            </a:r>
          </a:p>
          <a:p>
            <a:pPr lvl="1"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Redusere 1,35 årsverk gjennom endret turnus: </a:t>
            </a:r>
            <a:br>
              <a:rPr lang="nb-NO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0,8 mill. kr</a:t>
            </a:r>
          </a:p>
          <a:p>
            <a:pPr>
              <a:lnSpc>
                <a:spcPct val="80000"/>
              </a:lnSpc>
            </a:pPr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Betydelig økonomisk risiko i tiltak som gjelder overflytting av bruker til VOS</a:t>
            </a:r>
          </a:p>
          <a:p>
            <a:pPr lvl="1">
              <a:lnSpc>
                <a:spcPct val="80000"/>
              </a:lnSpc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Endringer i finansieringsordningen for ressurskrevende tjenester i tilleggsproposisjon til statsbudsjettet?</a:t>
            </a:r>
          </a:p>
          <a:p>
            <a:pPr lvl="1">
              <a:lnSpc>
                <a:spcPct val="80000"/>
              </a:lnSpc>
            </a:pPr>
            <a:endParaRPr lang="nb-NO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nb-NO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Våler omsorgssenter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rammen 1,2 mill. kr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Stenge en avdeling på VOS – 4 sykehjemsplasser (3,7 årsverk)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Betydelig risiko for økt press i hjemmetjenestene, som gir økte utgifter i tjenesten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Kan gi utfordringer med å ta imot utskrivningsklare pasienter fra sykehus (dagbøter på kr 5 400 per døgn) 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Hjemmetjenesten yter i dag tjenester overfor beboerne ved Vålertunet/Bofellesskapet. Tyngre brukere her som følge av reduserte plasser ved VOS, kan øke kommunens utgifter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Dersom kommunen må kjøpe sykehjemsplasser eksternt, vil det normalt bety en utgift på 1,3 mill. kr eller mer årlig per plass </a:t>
            </a:r>
          </a:p>
          <a:p>
            <a:pPr marL="457200" lvl="1" indent="0">
              <a:buNone/>
            </a:pPr>
            <a:endParaRPr lang="nb-NO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Reduksjon i rammen 1,6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Delfinansiere fast stilling med tilskuddsmidler: 0,3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Redusere 2 plasser «Los meg fram»: 0,2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Reduksjon i introduksjonsprogrammet og KVP: 0,7 mill. kr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Redusere bidrag til boutgifter og livsopphold: 0,4 mill. kr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Konsekvenser:</a:t>
            </a:r>
          </a:p>
          <a:p>
            <a:pPr lvl="1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Strammere budsjett med økt risiko for budsjettoverskridelser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CBDB-C286-4044-A01C-3954CE7325DF}" type="slidenum">
              <a:rPr lang="nb-NO" altLang="nb-NO" smtClean="0"/>
              <a:pPr/>
              <a:t>46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909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F4BAEC-3E76-4BA5-AE1B-41216EF4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Samlet reduksjon i årsverk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64EECDC-8583-450A-8741-890FC9D8F4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49" y="1476534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9926996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16069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Virksomhet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Årsverk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4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Fellestjenester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Kommunedirektør og stab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5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Våler barne- og ungdomsskole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5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Nordhagen barnehage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7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Kultur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1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Landbruk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1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Teknisk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1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0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TIFU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64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Våler omsorgssenter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3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05092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1D3C82-9534-4A02-A116-624547C3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CBDB-C286-4044-A01C-3954CE7325DF}" type="slidenum">
              <a:rPr lang="nb-NO" altLang="nb-NO" smtClean="0"/>
              <a:pPr/>
              <a:t>47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3145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29378" y="1484784"/>
            <a:ext cx="514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Reduserte rammer og kutt i årsverk innenfor alle virksomheter</a:t>
            </a:r>
            <a:endParaRPr lang="nb-NO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56" y="-11857"/>
            <a:ext cx="2953243" cy="686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0939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accent3">
                    <a:lumMod val="50000"/>
                  </a:schemeClr>
                </a:solidFill>
              </a:rPr>
              <a:t>Oppsummering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29378" y="3054444"/>
            <a:ext cx="532859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Tre handlingsalternativer for balanse i økonomien i planperioden: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Reduksjon i kvalitet og omfang på 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Strukturelle grep med vekt på økt interkommunalt samarbeid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Kommunesammenslåing</a:t>
            </a:r>
          </a:p>
          <a:p>
            <a:endParaRPr lang="nb-NO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nb-NO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BEC29E-C121-4D59-BDBD-677F227B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Snart fast grunn under føttene?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F37723-9D7F-46EB-ADA0-3B76FA1869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«Har du fyr, har du </a:t>
            </a:r>
            <a:r>
              <a:rPr lang="nb-NO" i="1" dirty="0" err="1">
                <a:solidFill>
                  <a:schemeClr val="accent3">
                    <a:lumMod val="50000"/>
                  </a:schemeClr>
                </a:solidFill>
              </a:rPr>
              <a:t>løkte</a:t>
            </a: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 langs din vei.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Har du fyr, et signal om riktig lei.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Ei lampe som gløde i mørke, og lose </a:t>
            </a:r>
            <a:r>
              <a:rPr lang="nb-NO" i="1" dirty="0" err="1">
                <a:solidFill>
                  <a:schemeClr val="accent3">
                    <a:lumMod val="50000"/>
                  </a:schemeClr>
                </a:solidFill>
              </a:rPr>
              <a:t>dæ</a:t>
            </a: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 ut og frem.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Som tar </a:t>
            </a:r>
            <a:r>
              <a:rPr lang="nb-NO" i="1" dirty="0" err="1">
                <a:solidFill>
                  <a:schemeClr val="accent3">
                    <a:lumMod val="50000"/>
                  </a:schemeClr>
                </a:solidFill>
              </a:rPr>
              <a:t>dæ</a:t>
            </a: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 bort og hjemmefra, men også tar </a:t>
            </a:r>
            <a:r>
              <a:rPr lang="nb-NO" i="1" dirty="0" err="1">
                <a:solidFill>
                  <a:schemeClr val="accent3">
                    <a:lumMod val="50000"/>
                  </a:schemeClr>
                </a:solidFill>
              </a:rPr>
              <a:t>dæ</a:t>
            </a:r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 hjem»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045F27C-7129-48CD-B5F3-C4D005B7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4C97-7F37-46F2-A315-584C6CD733AA}" type="slidenum">
              <a:rPr lang="nb-NO" altLang="nb-NO" smtClean="0"/>
              <a:pPr/>
              <a:t>49</a:t>
            </a:fld>
            <a:endParaRPr lang="nb-NO" alt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3AAFA31-9ABF-4A19-ABA8-1D5AFFED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5" y="1600200"/>
            <a:ext cx="3433076" cy="475615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63EAC527-BB83-4413-BBD5-20809DAC4E1A}"/>
              </a:ext>
            </a:extLst>
          </p:cNvPr>
          <p:cNvSpPr txBox="1"/>
          <p:nvPr/>
        </p:nvSpPr>
        <p:spPr>
          <a:xfrm>
            <a:off x="2699792" y="5987018"/>
            <a:ext cx="187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solidFill>
                  <a:schemeClr val="accent3">
                    <a:lumMod val="50000"/>
                  </a:schemeClr>
                </a:solidFill>
              </a:rPr>
              <a:t>Hekla Stålstrenga</a:t>
            </a:r>
          </a:p>
        </p:txBody>
      </p:sp>
    </p:spTree>
    <p:extLst>
      <p:ext uri="{BB962C8B-B14F-4D97-AF65-F5344CB8AC3E}">
        <p14:creationId xmlns:p14="http://schemas.microsoft.com/office/powerpoint/2010/main" val="34909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Det store bildet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3">
                    <a:lumMod val="50000"/>
                  </a:schemeClr>
                </a:solidFill>
              </a:rPr>
              <a:t>De senere årene frem til 2022: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folketall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Negativt for kommunens inntekter og evne til å videreføre dagens tjenestetilbud – penger følger folk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Færre barn, unge og voksne i produktiv alder (18-49 år)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Flere eldre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 skjevfordeling mellom kjønnene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Staten ønsker færre kommuner – mindre penger til «frivillig små»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Omstilling, effektivisering og tilpasning av tjenestene til lavere inntekter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Effektivisering av tjenestene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Reduksjon i kvalitet og omfang på tjenestene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Strukturelle endringer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Interkommunalt samarbeid</a:t>
            </a: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Store utfordringer, ja, men også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124674" cy="4421087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Nye arbeidsplasser gir god vekst i sysselsettingen (men ikke nødvendigvis flere i arbeid fra Våler)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Kompetente og engasjerte ansatte</a:t>
            </a:r>
          </a:p>
          <a:p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Fremtidsmuligheter gjennom: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Ny skole, bibliotek og aktivitetshus styrker sentrum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Nye grønne arbeidsplasser gjennom Sirkulære Solør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Visit Innlandet og «bærekraftig reisemålsutvikling»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Satsing på Finnskogen som turistmål</a:t>
            </a:r>
          </a:p>
          <a:p>
            <a:pPr lvl="1"/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Forsvaret tilbake til Haslemoen?</a:t>
            </a:r>
          </a:p>
          <a:p>
            <a:pPr lvl="1"/>
            <a:endParaRPr lang="nb-NO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sz="26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563888" y="555962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…… for å nevne noe. </a:t>
            </a:r>
          </a:p>
        </p:txBody>
      </p:sp>
    </p:spTree>
    <p:extLst>
      <p:ext uri="{BB962C8B-B14F-4D97-AF65-F5344CB8AC3E}">
        <p14:creationId xmlns:p14="http://schemas.microsoft.com/office/powerpoint/2010/main" val="1334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01" y="-594"/>
            <a:ext cx="2987299" cy="68585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5902416" cy="2650306"/>
          </a:xfrm>
        </p:spPr>
        <p:txBody>
          <a:bodyPr>
            <a:normAutofit/>
          </a:bodyPr>
          <a:lstStyle/>
          <a:p>
            <a:r>
              <a:rPr lang="nb-NO" sz="5400" dirty="0">
                <a:solidFill>
                  <a:schemeClr val="accent3">
                    <a:lumMod val="50000"/>
                  </a:schemeClr>
                </a:solidFill>
              </a:rPr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4869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Det store bildet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3">
                    <a:lumMod val="50000"/>
                  </a:schemeClr>
                </a:solidFill>
              </a:rPr>
              <a:t>De senere årene frem til 2022: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Betydelig gap mellom inntekter og utgifter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Bruk av disposisjonsfond for å opprettholde løpende drift – ingen varig løsning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Økende del av inntektene bindes opp som følge av økt rettighetslovgivning og statlig detaljstyring</a:t>
            </a:r>
          </a:p>
          <a:p>
            <a:pPr lvl="1"/>
            <a:r>
              <a:rPr lang="nb-NO" sz="2300" dirty="0">
                <a:solidFill>
                  <a:schemeClr val="accent3">
                    <a:lumMod val="50000"/>
                  </a:schemeClr>
                </a:solidFill>
              </a:rPr>
              <a:t>Mindre lokalt selvstyre og handlingsrom for kommunene</a:t>
            </a:r>
          </a:p>
          <a:p>
            <a:r>
              <a:rPr lang="nb-NO" sz="3400" dirty="0">
                <a:solidFill>
                  <a:schemeClr val="accent3">
                    <a:lumMod val="50000"/>
                  </a:schemeClr>
                </a:solidFill>
              </a:rPr>
              <a:t>Store investeringer</a:t>
            </a:r>
          </a:p>
          <a:p>
            <a:pPr lvl="1"/>
            <a:r>
              <a:rPr lang="nb-NO" sz="3000" dirty="0">
                <a:solidFill>
                  <a:schemeClr val="accent3">
                    <a:lumMod val="50000"/>
                  </a:schemeClr>
                </a:solidFill>
              </a:rPr>
              <a:t>Ny skole, bibliotek og aktivitetshus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 økonomisk risiko (strammere driftsrammer, bruk av disposisjonsfond til løpende drift)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 digitalisering av tjenestene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Våler en del av Innlandet – lenger vei til «makta» og Sør-Østerdalsregionen fortsatt «store nok sammen»?</a:t>
            </a: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Det store bildet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3">
                    <a:lumMod val="50000"/>
                  </a:schemeClr>
                </a:solidFill>
              </a:rPr>
              <a:t>2022-2025: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Fortsatt betydelig gap mellom inntekter og utgifter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Disposisjonsfondet reduseres vesentlig i 2022 og er ikke stort nok til å dekke ubalanse i budsjettet i årene fremover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Tiltakene får stadig større konsekvenser for tjenestene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 budsjettrisiko (strammere driftsrammer, økte finansutgifter og reduserte fond)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Økt styringsrisiko med strammere driftsrammer (økt fare for budsjettoverskridelser)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Fortsatt reduksjon folketallet med flere eldre og færre barn og unge?</a:t>
            </a:r>
          </a:p>
          <a:p>
            <a:pPr lvl="1"/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Påvirker behovet for tjenester innenfor både barnehage, skole, helse og omsorg m.m., og gjør det nødvendig å tenke nytt, men samtidig vanskelig å henge med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Digitalisering av tjenestene går enda raskere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«Drahjelp» fra ny regjering til små kommuner?</a:t>
            </a: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D1E14D1-8263-44AF-A281-7A739DF2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8</a:t>
            </a:fld>
            <a:endParaRPr lang="nb-NO" altLang="nb-NO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60D118-310F-49FA-A8C3-19E554286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67798"/>
              </p:ext>
            </p:extLst>
          </p:nvPr>
        </p:nvGraphicFramePr>
        <p:xfrm>
          <a:off x="1619672" y="1700808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843FF0E3-E7D4-401D-8DD6-F730E0465A14}"/>
              </a:ext>
            </a:extLst>
          </p:cNvPr>
          <p:cNvSpPr txBox="1"/>
          <p:nvPr/>
        </p:nvSpPr>
        <p:spPr>
          <a:xfrm>
            <a:off x="1619672" y="522920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1 000 færre innbyggere siden 1985. Hvor dro de 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Våler kommune har hatt netto innvandring på 143 innbyggere siste 10 årene – i hovedsak unge folk </a:t>
            </a:r>
          </a:p>
        </p:txBody>
      </p:sp>
    </p:spTree>
    <p:extLst>
      <p:ext uri="{BB962C8B-B14F-4D97-AF65-F5344CB8AC3E}">
        <p14:creationId xmlns:p14="http://schemas.microsoft.com/office/powerpoint/2010/main" val="35233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272894D-7560-4D16-A3AB-BA4D4390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B964-6FD6-4DF6-9D24-7829B07C09D3}" type="slidenum">
              <a:rPr lang="nb-NO" altLang="nb-NO" smtClean="0"/>
              <a:pPr/>
              <a:t>9</a:t>
            </a:fld>
            <a:endParaRPr lang="nb-NO" altLang="nb-NO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EE54B6-F0BF-493E-BF3D-D360B984E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192651"/>
              </p:ext>
            </p:extLst>
          </p:nvPr>
        </p:nvGraphicFramePr>
        <p:xfrm>
          <a:off x="1475656" y="1628800"/>
          <a:ext cx="59766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59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~_..__kunde_filer_vk_presentasjon</Template>
  <TotalTime>10641</TotalTime>
  <Words>2553</Words>
  <Application>Microsoft Office PowerPoint</Application>
  <PresentationFormat>Skjermfremvisning (4:3)</PresentationFormat>
  <Paragraphs>422</Paragraphs>
  <Slides>51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55" baseType="lpstr">
      <vt:lpstr>Arial</vt:lpstr>
      <vt:lpstr>Calibri</vt:lpstr>
      <vt:lpstr>Office-tema</vt:lpstr>
      <vt:lpstr>Regneark</vt:lpstr>
      <vt:lpstr>PowerPoint-presentasjon</vt:lpstr>
      <vt:lpstr>Hva er kommunens handlingsprogram?</vt:lpstr>
      <vt:lpstr>Endringer i plandokumentet fra 2022</vt:lpstr>
      <vt:lpstr>PowerPoint-presentasjon</vt:lpstr>
      <vt:lpstr>Det store bildet</vt:lpstr>
      <vt:lpstr>Det store bildet</vt:lpstr>
      <vt:lpstr>Det store bildet</vt:lpstr>
      <vt:lpstr>PowerPoint-presentasjon</vt:lpstr>
      <vt:lpstr>PowerPoint-presentasjon</vt:lpstr>
      <vt:lpstr>PowerPoint-presentasjon</vt:lpstr>
      <vt:lpstr>Elevtall grunnskolen (2018-2026)</vt:lpstr>
      <vt:lpstr>Befolkningsutvikling</vt:lpstr>
      <vt:lpstr>Utfordringene fremover</vt:lpstr>
      <vt:lpstr>Det store bildet</vt:lpstr>
      <vt:lpstr>PowerPoint-presentasjon</vt:lpstr>
      <vt:lpstr>Mål</vt:lpstr>
      <vt:lpstr>Tre handlingsalternativer</vt:lpstr>
      <vt:lpstr>PowerPoint-presentasjon</vt:lpstr>
      <vt:lpstr>Hovedgrepene i planperioden</vt:lpstr>
      <vt:lpstr>Hovedgrepene i planperioden</vt:lpstr>
      <vt:lpstr>Fortsette som i dag?</vt:lpstr>
      <vt:lpstr>Kommunedirektørens forslag</vt:lpstr>
      <vt:lpstr>Fortsette som i dag?</vt:lpstr>
      <vt:lpstr>Kommunedirektørens forslag</vt:lpstr>
      <vt:lpstr>Statsbudsjettet</vt:lpstr>
      <vt:lpstr>Gjeldsutvikling i planperioden</vt:lpstr>
      <vt:lpstr>Gjeldsutvikling</vt:lpstr>
      <vt:lpstr>Hva går pengene til?</vt:lpstr>
      <vt:lpstr>Netto driftsrammer fordelt</vt:lpstr>
      <vt:lpstr>Gebyrer, avgifter og egenbetalinger</vt:lpstr>
      <vt:lpstr>Gebyrer, avgifter og egenbetalinger</vt:lpstr>
      <vt:lpstr>Investeringer</vt:lpstr>
      <vt:lpstr>Investering og finansiering</vt:lpstr>
      <vt:lpstr>Investering og finansiering</vt:lpstr>
      <vt:lpstr>PowerPoint-presentasjon</vt:lpstr>
      <vt:lpstr>  Fellesoppgaver  </vt:lpstr>
      <vt:lpstr>  Kommunedirektør og stab  </vt:lpstr>
      <vt:lpstr>  Våler barne- og ungdomsskole  </vt:lpstr>
      <vt:lpstr>Nordhagen barnehage</vt:lpstr>
      <vt:lpstr>Kultur</vt:lpstr>
      <vt:lpstr>Landbrukskontoret</vt:lpstr>
      <vt:lpstr>Teknisk</vt:lpstr>
      <vt:lpstr>Helse</vt:lpstr>
      <vt:lpstr>TIFU  (tiltak og tjenester for funksjonshemmede)</vt:lpstr>
      <vt:lpstr>Våler omsorgssenter</vt:lpstr>
      <vt:lpstr>NAV</vt:lpstr>
      <vt:lpstr>Samlet reduksjon i årsverk</vt:lpstr>
      <vt:lpstr>PowerPoint-presentasjon</vt:lpstr>
      <vt:lpstr>Snart fast grunn under føttene?</vt:lpstr>
      <vt:lpstr>Store utfordringer, ja, men også muligheter</vt:lpstr>
      <vt:lpstr>Takk for oppmerksomheten!</vt:lpstr>
    </vt:vector>
  </TitlesOfParts>
  <Company>Våler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1-10 skole i Våler</dc:title>
  <dc:creator>Camilla Nygaard</dc:creator>
  <cp:lastModifiedBy>Rune Antonsen</cp:lastModifiedBy>
  <cp:revision>430</cp:revision>
  <dcterms:created xsi:type="dcterms:W3CDTF">2015-01-28T11:38:37Z</dcterms:created>
  <dcterms:modified xsi:type="dcterms:W3CDTF">2021-11-01T14:04:39Z</dcterms:modified>
</cp:coreProperties>
</file>